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Gill Sans"/>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5425D5-D78E-4501-9C7D-505804B8CC81}">
  <a:tblStyle styleId="{235425D5-D78E-4501-9C7D-505804B8CC8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GillSans-bold.fntdata"/><Relationship Id="rId63" Type="http://schemas.openxmlformats.org/officeDocument/2006/relationships/font" Target="fonts/GillSans-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3fb81c247c_0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 name="Google Shape;53;g33fb81c247c_0_5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t/>
            </a:r>
            <a:endParaRPr sz="1200">
              <a:highlight>
                <a:srgbClr val="00FF00"/>
              </a:highlight>
              <a:latin typeface="Gill Sans"/>
              <a:ea typeface="Gill Sans"/>
              <a:cs typeface="Gill Sans"/>
              <a:sym typeface="Gill Sans"/>
            </a:endParaRPr>
          </a:p>
          <a:p>
            <a:pPr indent="0" lvl="0" marL="0" rtl="0" algn="l">
              <a:lnSpc>
                <a:spcPct val="107000"/>
              </a:lnSpc>
              <a:spcBef>
                <a:spcPts val="800"/>
              </a:spcBef>
              <a:spcAft>
                <a:spcPts val="0"/>
              </a:spcAft>
              <a:buNone/>
            </a:pPr>
            <a:r>
              <a:t/>
            </a:r>
            <a:endParaRPr sz="1200">
              <a:latin typeface="Calibri"/>
              <a:ea typeface="Calibri"/>
              <a:cs typeface="Calibri"/>
              <a:sym typeface="Calibri"/>
            </a:endParaRPr>
          </a:p>
          <a:p>
            <a:pPr indent="0" lvl="0" marL="0" rtl="0" algn="l">
              <a:spcBef>
                <a:spcPts val="800"/>
              </a:spcBef>
              <a:spcAft>
                <a:spcPts val="0"/>
              </a:spcAft>
              <a:buNone/>
            </a:pPr>
            <a:r>
              <a:t/>
            </a:r>
            <a:endParaRPr/>
          </a:p>
        </p:txBody>
      </p:sp>
      <p:sp>
        <p:nvSpPr>
          <p:cNvPr id="54" name="Google Shape;54;g33fb81c247c_0_5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fb81c247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3fb81c24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fb81c247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3fb81c247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3fb81c247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3fb81c247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fb81c247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fb81c247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3fb81c247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3fb81c247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3fb81c247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3fb81c247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3fb81c247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3fb81c247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3fb81c247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3fb81c247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fb81c247c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fb81c247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3fb81c247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3fb81c247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fb81c247c_0_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g33fb81c247c_0_6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p:txBody>
      </p:sp>
      <p:sp>
        <p:nvSpPr>
          <p:cNvPr id="70" name="Google Shape;70;g33fb81c247c_0_6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3fb81c247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3fb81c247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3fb81c247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3fb81c247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3fb81c247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3fb81c247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3fb81c247c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3fb81c247c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3fb81c247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3fb81c247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3fb81c247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3fb81c247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3fb81c247c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3fb81c247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3fb81c247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3fb81c247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3fb81c247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3fb81c247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3fb81c247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3fb81c247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3fb81c247c_0_7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33fb81c247c_0_7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None/>
            </a:pPr>
            <a:r>
              <a:t/>
            </a:r>
            <a:endParaRPr sz="1800">
              <a:latin typeface="Calibri"/>
              <a:ea typeface="Calibri"/>
              <a:cs typeface="Calibri"/>
              <a:sym typeface="Calibri"/>
            </a:endParaRPr>
          </a:p>
        </p:txBody>
      </p:sp>
      <p:sp>
        <p:nvSpPr>
          <p:cNvPr id="93" name="Google Shape;93;g33fb81c247c_0_7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fb81c247c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3fb81c247c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3fb81c247c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3fb81c247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3fb81c247c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3fb81c247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3fb81c247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3fb81c247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3fb81c247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3fb81c247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3fb81c247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3fb81c247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3fb81c247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3fb81c247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3fb81c247c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3fb81c247c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3fb81c247c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3fb81c247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3fb81c247c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3fb81c247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3fb81c247c_0_7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33fb81c247c_0_7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800"/>
              </a:spcBef>
              <a:spcAft>
                <a:spcPts val="0"/>
              </a:spcAft>
              <a:buNone/>
            </a:pPr>
            <a:r>
              <a:t/>
            </a:r>
            <a:endParaRPr>
              <a:latin typeface="Arial"/>
              <a:ea typeface="Arial"/>
              <a:cs typeface="Arial"/>
              <a:sym typeface="Arial"/>
            </a:endParaRPr>
          </a:p>
        </p:txBody>
      </p:sp>
      <p:sp>
        <p:nvSpPr>
          <p:cNvPr id="107" name="Google Shape;107;g33fb81c247c_0_7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3fb81c247c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3fb81c247c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3f40ad8d6f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3f40ad8d6f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3f40ad8d6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3f40ad8d6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3f3f0a14b2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3f3f0a14b2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33f40ad8d6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3f40ad8d6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3f40ad8d6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3f40ad8d6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3f40ad8d6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3f40ad8d6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3f40ad8d6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33f40ad8d6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3f40ad8d6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33f40ad8d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3f40ad8d6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33f40ad8d6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3fb81c247c_0_7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33fb81c247c_0_7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800"/>
              </a:spcBef>
              <a:spcAft>
                <a:spcPts val="0"/>
              </a:spcAft>
              <a:buClr>
                <a:schemeClr val="dk1"/>
              </a:buClr>
              <a:buSzPts val="1200"/>
              <a:buFont typeface="Arial"/>
              <a:buNone/>
            </a:pPr>
            <a:r>
              <a:t/>
            </a:r>
            <a:endParaRPr>
              <a:latin typeface="Arial"/>
              <a:ea typeface="Arial"/>
              <a:cs typeface="Arial"/>
              <a:sym typeface="Arial"/>
            </a:endParaRPr>
          </a:p>
        </p:txBody>
      </p:sp>
      <p:sp>
        <p:nvSpPr>
          <p:cNvPr id="118" name="Google Shape;118;g33fb81c247c_0_7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3f40ad8d6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3f40ad8d6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3f40ad8d6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3f40ad8d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3f40ad8d6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3f40ad8d6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3f40ad8d6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3f40ad8d6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3f40ad8d6f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33f40ad8d6f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3f40ad8d6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33f40ad8d6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3f40ad8d6f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3f40ad8d6f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3fb81c247c_0_7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33fb81c247c_0_7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p:txBody>
      </p:sp>
      <p:sp>
        <p:nvSpPr>
          <p:cNvPr id="145" name="Google Shape;145;g33fb81c247c_0_7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GB" sz="1800" u="none" cap="none" strike="noStrike">
                <a:solidFill>
                  <a:srgbClr val="000000"/>
                </a:solidFill>
                <a:latin typeface="Arial"/>
                <a:ea typeface="Arial"/>
                <a:cs typeface="Arial"/>
                <a:sym typeface="Arial"/>
              </a:rPr>
              <a:t>‹#›</a:t>
            </a:fld>
            <a:endParaRPr b="0" i="0" sz="18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3f40ad8d6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3f40ad8d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fb81c247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fb81c247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0" name="Shape 5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www.hks.harvard.edu/faculty/marshall-ganz" TargetMode="External"/><Relationship Id="rId4" Type="http://schemas.openxmlformats.org/officeDocument/2006/relationships/hyperlink" Target="https://www.hks.harvard.edu/faculty/marshall-ganz" TargetMode="External"/><Relationship Id="rId5"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nrs.harvard.edu/urn-3:HUL.InstRepos:30760283" TargetMode="External"/><Relationship Id="rId4" Type="http://schemas.openxmlformats.org/officeDocument/2006/relationships/hyperlink" Target="http://nrs.harvard.edu/urn-3:HUL.InstRepos:30760283" TargetMode="External"/><Relationship Id="rId5" Type="http://schemas.openxmlformats.org/officeDocument/2006/relationships/hyperlink" Target="https://commonslibrary.org/the-power-of-story-the-story-of-self-us-and-now/" TargetMode="External"/><Relationship Id="rId6" Type="http://schemas.openxmlformats.org/officeDocument/2006/relationships/hyperlink" Target="https://commonslibrary.org/the-power-of-story-the-story-of-self-us-and-now/" TargetMode="External"/><Relationship Id="rId7" Type="http://schemas.openxmlformats.org/officeDocument/2006/relationships/hyperlink" Target="https://www.youtube.com/watch?v=LM-fxPrSZZ8" TargetMode="External"/><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www.youtube.com/watch?v=LM-fxPrSZZ8"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40"/>
        </a:solidFill>
      </p:bgPr>
    </p:bg>
    <p:spTree>
      <p:nvGrpSpPr>
        <p:cNvPr id="55" name="Shape 55"/>
        <p:cNvGrpSpPr/>
        <p:nvPr/>
      </p:nvGrpSpPr>
      <p:grpSpPr>
        <a:xfrm>
          <a:off x="0" y="0"/>
          <a:ext cx="0" cy="0"/>
          <a:chOff x="0" y="0"/>
          <a:chExt cx="0" cy="0"/>
        </a:xfrm>
      </p:grpSpPr>
      <p:sp>
        <p:nvSpPr>
          <p:cNvPr id="56" name="Google Shape;56;p14"/>
          <p:cNvSpPr/>
          <p:nvPr/>
        </p:nvSpPr>
        <p:spPr>
          <a:xfrm>
            <a:off x="1" y="4126625"/>
            <a:ext cx="9144000" cy="10170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7" name="Google Shape;57;p14"/>
          <p:cNvSpPr/>
          <p:nvPr/>
        </p:nvSpPr>
        <p:spPr>
          <a:xfrm>
            <a:off x="407380" y="-466785"/>
            <a:ext cx="3993000" cy="3027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5100"/>
              <a:buFont typeface="Arial"/>
              <a:buNone/>
            </a:pPr>
            <a:r>
              <a:rPr b="1" i="0" lang="en-GB" sz="5100" u="none" cap="none" strike="noStrike">
                <a:solidFill>
                  <a:srgbClr val="FFFFFF"/>
                </a:solidFill>
                <a:latin typeface="Arial"/>
                <a:ea typeface="Arial"/>
                <a:cs typeface="Arial"/>
                <a:sym typeface="Arial"/>
              </a:rPr>
              <a:t>Discover Your  Purpose</a:t>
            </a:r>
            <a:endParaRPr sz="1100"/>
          </a:p>
        </p:txBody>
      </p:sp>
      <p:sp>
        <p:nvSpPr>
          <p:cNvPr id="58" name="Google Shape;58;p14"/>
          <p:cNvSpPr txBox="1"/>
          <p:nvPr/>
        </p:nvSpPr>
        <p:spPr>
          <a:xfrm>
            <a:off x="407375" y="2733602"/>
            <a:ext cx="56271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Learning Workshop 1</a:t>
            </a:r>
            <a:endParaRPr sz="1100"/>
          </a:p>
          <a:p>
            <a:pPr indent="0" lvl="0" marL="0" marR="0" rtl="0" algn="l">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Arial"/>
                <a:ea typeface="Arial"/>
                <a:cs typeface="Arial"/>
                <a:sym typeface="Arial"/>
              </a:rPr>
              <a:t>12 March 2025</a:t>
            </a:r>
            <a:endParaRPr sz="1100"/>
          </a:p>
        </p:txBody>
      </p:sp>
      <p:sp>
        <p:nvSpPr>
          <p:cNvPr id="59" name="Google Shape;59;p14"/>
          <p:cNvSpPr txBox="1"/>
          <p:nvPr/>
        </p:nvSpPr>
        <p:spPr>
          <a:xfrm>
            <a:off x="407363" y="3530363"/>
            <a:ext cx="6010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lt1"/>
                </a:solidFill>
              </a:rPr>
              <a:t>RSA Spark © 2025 by the RSA is licensed under CC BY-SA 4.0</a:t>
            </a:r>
            <a:endParaRPr sz="1200">
              <a:solidFill>
                <a:schemeClr val="lt1"/>
              </a:solidFill>
            </a:endParaRPr>
          </a:p>
        </p:txBody>
      </p:sp>
      <p:pic>
        <p:nvPicPr>
          <p:cNvPr descr="A circle with images of people and text&#10;&#10;Description automatically generated" id="60" name="Google Shape;60;p14"/>
          <p:cNvPicPr preferRelativeResize="0"/>
          <p:nvPr/>
        </p:nvPicPr>
        <p:blipFill rotWithShape="1">
          <a:blip r:embed="rId3">
            <a:alphaModFix/>
          </a:blip>
          <a:srcRect b="0" l="0" r="0" t="0"/>
          <a:stretch/>
        </p:blipFill>
        <p:spPr>
          <a:xfrm>
            <a:off x="4890301" y="249781"/>
            <a:ext cx="4002533" cy="3717167"/>
          </a:xfrm>
          <a:prstGeom prst="rect">
            <a:avLst/>
          </a:prstGeom>
          <a:noFill/>
          <a:ln>
            <a:noFill/>
          </a:ln>
        </p:spPr>
      </p:pic>
      <p:pic>
        <p:nvPicPr>
          <p:cNvPr descr="A red and blue circle logo&#10;&#10;AI-generated content may be incorrect." id="61" name="Google Shape;61;p14"/>
          <p:cNvPicPr preferRelativeResize="0"/>
          <p:nvPr/>
        </p:nvPicPr>
        <p:blipFill rotWithShape="1">
          <a:blip r:embed="rId4">
            <a:alphaModFix/>
          </a:blip>
          <a:srcRect b="0" l="0" r="0" t="0"/>
          <a:stretch/>
        </p:blipFill>
        <p:spPr>
          <a:xfrm>
            <a:off x="914755" y="4231793"/>
            <a:ext cx="1722078" cy="803442"/>
          </a:xfrm>
          <a:prstGeom prst="rect">
            <a:avLst/>
          </a:prstGeom>
          <a:noFill/>
          <a:ln>
            <a:noFill/>
          </a:ln>
        </p:spPr>
      </p:pic>
      <p:pic>
        <p:nvPicPr>
          <p:cNvPr descr="A black and orange logo&#10;&#10;AI-generated content may be incorrect." id="62" name="Google Shape;62;p14"/>
          <p:cNvPicPr preferRelativeResize="0"/>
          <p:nvPr/>
        </p:nvPicPr>
        <p:blipFill rotWithShape="1">
          <a:blip r:embed="rId5">
            <a:alphaModFix/>
          </a:blip>
          <a:srcRect b="0" l="0" r="0" t="0"/>
          <a:stretch/>
        </p:blipFill>
        <p:spPr>
          <a:xfrm>
            <a:off x="2609911" y="4373073"/>
            <a:ext cx="1761852" cy="662163"/>
          </a:xfrm>
          <a:prstGeom prst="rect">
            <a:avLst/>
          </a:prstGeom>
          <a:noFill/>
          <a:ln>
            <a:noFill/>
          </a:ln>
        </p:spPr>
      </p:pic>
      <p:pic>
        <p:nvPicPr>
          <p:cNvPr descr="A black and white logo&#10;&#10;AI-generated content may be incorrect." id="63" name="Google Shape;63;p14"/>
          <p:cNvPicPr preferRelativeResize="0"/>
          <p:nvPr/>
        </p:nvPicPr>
        <p:blipFill rotWithShape="1">
          <a:blip r:embed="rId6">
            <a:alphaModFix/>
          </a:blip>
          <a:srcRect b="0" l="0" r="0" t="0"/>
          <a:stretch/>
        </p:blipFill>
        <p:spPr>
          <a:xfrm>
            <a:off x="4670024" y="4369687"/>
            <a:ext cx="1896562" cy="665549"/>
          </a:xfrm>
          <a:prstGeom prst="rect">
            <a:avLst/>
          </a:prstGeom>
          <a:noFill/>
          <a:ln>
            <a:noFill/>
          </a:ln>
        </p:spPr>
      </p:pic>
      <p:pic>
        <p:nvPicPr>
          <p:cNvPr descr="A black background with a black square&#10;&#10;AI-generated content may be incorrect." id="64" name="Google Shape;64;p14"/>
          <p:cNvPicPr preferRelativeResize="0"/>
          <p:nvPr/>
        </p:nvPicPr>
        <p:blipFill rotWithShape="1">
          <a:blip r:embed="rId7">
            <a:alphaModFix/>
          </a:blip>
          <a:srcRect b="0" l="0" r="0" t="0"/>
          <a:stretch/>
        </p:blipFill>
        <p:spPr>
          <a:xfrm>
            <a:off x="8041397" y="4326209"/>
            <a:ext cx="1017628" cy="714934"/>
          </a:xfrm>
          <a:prstGeom prst="rect">
            <a:avLst/>
          </a:prstGeom>
          <a:noFill/>
          <a:ln>
            <a:noFill/>
          </a:ln>
        </p:spPr>
      </p:pic>
      <p:pic>
        <p:nvPicPr>
          <p:cNvPr descr="A white background with red text&#10;&#10;AI-generated content may be incorrect." id="65" name="Google Shape;65;p14"/>
          <p:cNvPicPr preferRelativeResize="0"/>
          <p:nvPr/>
        </p:nvPicPr>
        <p:blipFill rotWithShape="1">
          <a:blip r:embed="rId8">
            <a:alphaModFix/>
          </a:blip>
          <a:srcRect b="0" l="0" r="0" t="0"/>
          <a:stretch/>
        </p:blipFill>
        <p:spPr>
          <a:xfrm>
            <a:off x="84974" y="4188212"/>
            <a:ext cx="893698" cy="893698"/>
          </a:xfrm>
          <a:prstGeom prst="rect">
            <a:avLst/>
          </a:prstGeom>
          <a:noFill/>
          <a:ln>
            <a:noFill/>
          </a:ln>
        </p:spPr>
      </p:pic>
      <p:pic>
        <p:nvPicPr>
          <p:cNvPr descr="A blue lion with a crown and text&#10;&#10;AI-generated content may be incorrect." id="66" name="Google Shape;66;p14"/>
          <p:cNvPicPr preferRelativeResize="0"/>
          <p:nvPr/>
        </p:nvPicPr>
        <p:blipFill rotWithShape="1">
          <a:blip r:embed="rId9">
            <a:alphaModFix/>
          </a:blip>
          <a:srcRect b="0" l="0" r="0" t="0"/>
          <a:stretch/>
        </p:blipFill>
        <p:spPr>
          <a:xfrm>
            <a:off x="6756415" y="4269748"/>
            <a:ext cx="1095153" cy="8121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What is a personal compass?</a:t>
            </a:r>
            <a:endParaRPr sz="2400">
              <a:solidFill>
                <a:srgbClr val="005840"/>
              </a:solidFill>
            </a:endParaRPr>
          </a:p>
        </p:txBody>
      </p:sp>
      <p:sp>
        <p:nvSpPr>
          <p:cNvPr id="180" name="Google Shape;180;p23"/>
          <p:cNvSpPr txBox="1"/>
          <p:nvPr>
            <p:ph idx="1" type="body"/>
          </p:nvPr>
        </p:nvSpPr>
        <p:spPr>
          <a:xfrm>
            <a:off x="311700" y="1097525"/>
            <a:ext cx="79677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rPr>
              <a:t>A compass is a tool used to show direction, using a needle that points to the Earth's magnetic north pole.</a:t>
            </a:r>
            <a:endParaRPr sz="1600">
              <a:solidFill>
                <a:schemeClr val="dk1"/>
              </a:solidFill>
            </a:endParaRPr>
          </a:p>
          <a:p>
            <a:pPr indent="0" lvl="0" marL="0" rtl="0" algn="l">
              <a:spcBef>
                <a:spcPts val="600"/>
              </a:spcBef>
              <a:spcAft>
                <a:spcPts val="0"/>
              </a:spcAft>
              <a:buNone/>
            </a:pPr>
            <a:r>
              <a:rPr lang="en-GB" sz="1600">
                <a:solidFill>
                  <a:schemeClr val="dk1"/>
                </a:solidFill>
              </a:rPr>
              <a:t>A personal compass is a tool that provides an </a:t>
            </a:r>
            <a:r>
              <a:rPr b="1" lang="en-GB" sz="1600">
                <a:solidFill>
                  <a:schemeClr val="dk1"/>
                </a:solidFill>
              </a:rPr>
              <a:t>inner </a:t>
            </a:r>
            <a:r>
              <a:rPr lang="en-GB" sz="1600">
                <a:solidFill>
                  <a:schemeClr val="dk1"/>
                </a:solidFill>
              </a:rPr>
              <a:t>sense of direction. It helps you make choices that align with your values and motivations – your North Star. </a:t>
            </a:r>
            <a:endParaRPr sz="1600">
              <a:solidFill>
                <a:schemeClr val="dk1"/>
              </a:solidFill>
            </a:endParaRPr>
          </a:p>
          <a:p>
            <a:pPr indent="0" lvl="0" marL="0" rtl="0" algn="l">
              <a:spcBef>
                <a:spcPts val="600"/>
              </a:spcBef>
              <a:spcAft>
                <a:spcPts val="0"/>
              </a:spcAft>
              <a:buNone/>
            </a:pPr>
            <a:r>
              <a:rPr lang="en-GB" sz="1600">
                <a:solidFill>
                  <a:schemeClr val="dk1"/>
                </a:solidFill>
              </a:rPr>
              <a:t>By recognising and embracing your personal values and strengths, you can navigate your life's journey with confidence and purpose. </a:t>
            </a:r>
            <a:endParaRPr sz="1600">
              <a:solidFill>
                <a:schemeClr val="dk1"/>
              </a:solidFill>
            </a:endParaRPr>
          </a:p>
          <a:p>
            <a:pPr indent="0" lvl="0" marL="0" rtl="0" algn="l">
              <a:lnSpc>
                <a:spcPct val="107000"/>
              </a:lnSpc>
              <a:spcBef>
                <a:spcPts val="600"/>
              </a:spcBef>
              <a:spcAft>
                <a:spcPts val="0"/>
              </a:spcAft>
              <a:buNone/>
            </a:pPr>
            <a:r>
              <a:t/>
            </a:r>
            <a:endParaRPr sz="1600">
              <a:solidFill>
                <a:schemeClr val="dk1"/>
              </a:solidFill>
            </a:endParaRPr>
          </a:p>
          <a:p>
            <a:pPr indent="0" lvl="0" marL="0" rtl="0" algn="l">
              <a:spcBef>
                <a:spcPts val="8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600"/>
              </a:spcAft>
              <a:buNone/>
            </a:pPr>
            <a:r>
              <a:t/>
            </a:r>
            <a:endParaRPr sz="1600">
              <a:solidFill>
                <a:schemeClr val="dk1"/>
              </a:solidFill>
              <a:highlight>
                <a:srgbClr val="FFFFFF"/>
              </a:highlight>
            </a:endParaRPr>
          </a:p>
        </p:txBody>
      </p:sp>
      <p:pic>
        <p:nvPicPr>
          <p:cNvPr id="181" name="Google Shape;181;p23"/>
          <p:cNvPicPr preferRelativeResize="0"/>
          <p:nvPr/>
        </p:nvPicPr>
        <p:blipFill>
          <a:blip r:embed="rId3">
            <a:alphaModFix/>
          </a:blip>
          <a:stretch>
            <a:fillRect/>
          </a:stretch>
        </p:blipFill>
        <p:spPr>
          <a:xfrm>
            <a:off x="8034375" y="3999775"/>
            <a:ext cx="1147800" cy="1143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Parts of the personal compass</a:t>
            </a:r>
            <a:endParaRPr sz="2400">
              <a:solidFill>
                <a:srgbClr val="005840"/>
              </a:solidFill>
            </a:endParaRPr>
          </a:p>
        </p:txBody>
      </p:sp>
      <p:sp>
        <p:nvSpPr>
          <p:cNvPr id="187" name="Google Shape;187;p24"/>
          <p:cNvSpPr txBox="1"/>
          <p:nvPr>
            <p:ph idx="1" type="body"/>
          </p:nvPr>
        </p:nvSpPr>
        <p:spPr>
          <a:xfrm>
            <a:off x="311700" y="1060875"/>
            <a:ext cx="8224200" cy="3416400"/>
          </a:xfrm>
          <a:prstGeom prst="rect">
            <a:avLst/>
          </a:prstGeom>
        </p:spPr>
        <p:txBody>
          <a:bodyPr anchorCtr="0" anchor="t" bIns="91425" lIns="91425" spcFirstLastPara="1" rIns="91425" wrap="square" tIns="91425">
            <a:noAutofit/>
          </a:bodyPr>
          <a:lstStyle/>
          <a:p>
            <a:pPr indent="0" lvl="0" marL="0" rtl="0" algn="l">
              <a:lnSpc>
                <a:spcPct val="107000"/>
              </a:lnSpc>
              <a:spcBef>
                <a:spcPts val="0"/>
              </a:spcBef>
              <a:spcAft>
                <a:spcPts val="0"/>
              </a:spcAft>
              <a:buNone/>
            </a:pPr>
            <a:r>
              <a:rPr lang="en-GB" sz="1600">
                <a:solidFill>
                  <a:schemeClr val="dk1"/>
                </a:solidFill>
              </a:rPr>
              <a:t>Your personal compass is made up of four parts: personal values, skills, life experiences and your support system.</a:t>
            </a:r>
            <a:endParaRPr sz="1600">
              <a:solidFill>
                <a:schemeClr val="dk1"/>
              </a:solidFill>
            </a:endParaRPr>
          </a:p>
          <a:p>
            <a:pPr indent="0" lvl="0" marL="0" rtl="0" algn="l">
              <a:lnSpc>
                <a:spcPct val="107000"/>
              </a:lnSpc>
              <a:spcBef>
                <a:spcPts val="800"/>
              </a:spcBef>
              <a:spcAft>
                <a:spcPts val="0"/>
              </a:spcAft>
              <a:buNone/>
            </a:pPr>
            <a:r>
              <a:rPr lang="en-GB" sz="1600">
                <a:solidFill>
                  <a:schemeClr val="dk1"/>
                </a:solidFill>
              </a:rPr>
              <a:t>By understanding and integrating these different parts, you’ll get clarity. You can navigate your own path and work towards a fulfilling and purposeful future – one that cares for all living things. </a:t>
            </a:r>
            <a:endParaRPr sz="1600">
              <a:solidFill>
                <a:schemeClr val="dk1"/>
              </a:solidFill>
            </a:endParaRPr>
          </a:p>
          <a:p>
            <a:pPr indent="0" lvl="0" marL="0" rtl="0" algn="l">
              <a:spcBef>
                <a:spcPts val="8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600"/>
              </a:spcAft>
              <a:buNone/>
            </a:pPr>
            <a:r>
              <a:t/>
            </a:r>
            <a:endParaRPr sz="1600">
              <a:solidFill>
                <a:schemeClr val="dk1"/>
              </a:solidFill>
              <a:highlight>
                <a:srgbClr val="FFFFFF"/>
              </a:highlight>
            </a:endParaRPr>
          </a:p>
        </p:txBody>
      </p:sp>
      <p:pic>
        <p:nvPicPr>
          <p:cNvPr id="188" name="Google Shape;188;p24"/>
          <p:cNvPicPr preferRelativeResize="0"/>
          <p:nvPr/>
        </p:nvPicPr>
        <p:blipFill>
          <a:blip r:embed="rId3">
            <a:alphaModFix/>
          </a:blip>
          <a:stretch>
            <a:fillRect/>
          </a:stretch>
        </p:blipFill>
        <p:spPr>
          <a:xfrm>
            <a:off x="348350" y="2939925"/>
            <a:ext cx="1427475" cy="1814825"/>
          </a:xfrm>
          <a:prstGeom prst="rect">
            <a:avLst/>
          </a:prstGeom>
          <a:noFill/>
          <a:ln>
            <a:noFill/>
          </a:ln>
        </p:spPr>
      </p:pic>
      <p:pic>
        <p:nvPicPr>
          <p:cNvPr id="189" name="Google Shape;189;p24"/>
          <p:cNvPicPr preferRelativeResize="0"/>
          <p:nvPr/>
        </p:nvPicPr>
        <p:blipFill>
          <a:blip r:embed="rId4">
            <a:alphaModFix/>
          </a:blip>
          <a:stretch>
            <a:fillRect/>
          </a:stretch>
        </p:blipFill>
        <p:spPr>
          <a:xfrm>
            <a:off x="2427966" y="2937562"/>
            <a:ext cx="1427475" cy="1819400"/>
          </a:xfrm>
          <a:prstGeom prst="rect">
            <a:avLst/>
          </a:prstGeom>
          <a:noFill/>
          <a:ln>
            <a:noFill/>
          </a:ln>
        </p:spPr>
      </p:pic>
      <p:pic>
        <p:nvPicPr>
          <p:cNvPr id="190" name="Google Shape;190;p24"/>
          <p:cNvPicPr preferRelativeResize="0"/>
          <p:nvPr/>
        </p:nvPicPr>
        <p:blipFill>
          <a:blip r:embed="rId5">
            <a:alphaModFix/>
          </a:blip>
          <a:stretch>
            <a:fillRect/>
          </a:stretch>
        </p:blipFill>
        <p:spPr>
          <a:xfrm>
            <a:off x="4507583" y="2939662"/>
            <a:ext cx="1427475" cy="1815163"/>
          </a:xfrm>
          <a:prstGeom prst="rect">
            <a:avLst/>
          </a:prstGeom>
          <a:noFill/>
          <a:ln>
            <a:noFill/>
          </a:ln>
        </p:spPr>
      </p:pic>
      <p:pic>
        <p:nvPicPr>
          <p:cNvPr id="191" name="Google Shape;191;p24"/>
          <p:cNvPicPr preferRelativeResize="0"/>
          <p:nvPr/>
        </p:nvPicPr>
        <p:blipFill>
          <a:blip r:embed="rId6">
            <a:alphaModFix/>
          </a:blip>
          <a:stretch>
            <a:fillRect/>
          </a:stretch>
        </p:blipFill>
        <p:spPr>
          <a:xfrm>
            <a:off x="6587200" y="3006050"/>
            <a:ext cx="1427475" cy="18151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Reflection (optional)</a:t>
            </a:r>
            <a:endParaRPr sz="2400">
              <a:solidFill>
                <a:srgbClr val="005840"/>
              </a:solidFill>
            </a:endParaRPr>
          </a:p>
        </p:txBody>
      </p:sp>
      <p:sp>
        <p:nvSpPr>
          <p:cNvPr id="197" name="Google Shape;197;p25"/>
          <p:cNvSpPr txBox="1"/>
          <p:nvPr/>
        </p:nvSpPr>
        <p:spPr>
          <a:xfrm>
            <a:off x="348350" y="1135675"/>
            <a:ext cx="7784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600">
                <a:solidFill>
                  <a:schemeClr val="dk1"/>
                </a:solidFill>
                <a:highlight>
                  <a:srgbClr val="FFFFFF"/>
                </a:highlight>
              </a:rPr>
              <a:t>How would you describe these different parts and can you give examples?  </a:t>
            </a:r>
            <a:endParaRPr i="1" sz="1600"/>
          </a:p>
        </p:txBody>
      </p:sp>
      <p:pic>
        <p:nvPicPr>
          <p:cNvPr id="198" name="Google Shape;198;p25"/>
          <p:cNvPicPr preferRelativeResize="0"/>
          <p:nvPr/>
        </p:nvPicPr>
        <p:blipFill rotWithShape="1">
          <a:blip r:embed="rId3">
            <a:alphaModFix/>
          </a:blip>
          <a:srcRect b="0" l="36995" r="36290" t="0"/>
          <a:stretch/>
        </p:blipFill>
        <p:spPr>
          <a:xfrm>
            <a:off x="7973350" y="3857175"/>
            <a:ext cx="1221351" cy="1400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400"/>
              </a:spcAft>
              <a:buNone/>
            </a:pPr>
            <a:r>
              <a:rPr lang="en-GB" sz="2400">
                <a:solidFill>
                  <a:srgbClr val="005840"/>
                </a:solidFill>
                <a:highlight>
                  <a:schemeClr val="lt1"/>
                </a:highlight>
              </a:rPr>
              <a:t>Parts of the personal compass (continued)</a:t>
            </a:r>
            <a:endParaRPr sz="2400">
              <a:solidFill>
                <a:srgbClr val="005840"/>
              </a:solidFill>
            </a:endParaRPr>
          </a:p>
        </p:txBody>
      </p:sp>
      <p:graphicFrame>
        <p:nvGraphicFramePr>
          <p:cNvPr id="204" name="Google Shape;204;p26"/>
          <p:cNvGraphicFramePr/>
          <p:nvPr/>
        </p:nvGraphicFramePr>
        <p:xfrm>
          <a:off x="412150" y="1081850"/>
          <a:ext cx="3000000" cy="3000000"/>
        </p:xfrm>
        <a:graphic>
          <a:graphicData uri="http://schemas.openxmlformats.org/drawingml/2006/table">
            <a:tbl>
              <a:tblPr>
                <a:noFill/>
                <a:tableStyleId>{235425D5-D78E-4501-9C7D-505804B8CC81}</a:tableStyleId>
              </a:tblPr>
              <a:tblGrid>
                <a:gridCol w="1121750"/>
                <a:gridCol w="6648450"/>
              </a:tblGrid>
              <a:tr h="505150">
                <a:tc>
                  <a:txBody>
                    <a:bodyPr/>
                    <a:lstStyle/>
                    <a:p>
                      <a:pPr indent="0" lvl="0" marL="0" rtl="0" algn="l">
                        <a:spcBef>
                          <a:spcPts val="0"/>
                        </a:spcBef>
                        <a:spcAft>
                          <a:spcPts val="0"/>
                        </a:spcAft>
                        <a:buNone/>
                      </a:pPr>
                      <a:r>
                        <a:rPr b="1" lang="en-GB" sz="1200"/>
                        <a:t>Personal values </a:t>
                      </a:r>
                      <a:endParaRPr b="1" sz="1200"/>
                    </a:p>
                  </a:txBody>
                  <a:tcPr marT="91425" marB="91425" marR="91425" marL="91425"/>
                </a:tc>
                <a:tc>
                  <a:txBody>
                    <a:bodyPr/>
                    <a:lstStyle/>
                    <a:p>
                      <a:pPr indent="0" lvl="0" marL="0" rtl="0" algn="l">
                        <a:spcBef>
                          <a:spcPts val="0"/>
                        </a:spcBef>
                        <a:spcAft>
                          <a:spcPts val="0"/>
                        </a:spcAft>
                        <a:buNone/>
                      </a:pPr>
                      <a:r>
                        <a:rPr lang="en-GB" sz="1200">
                          <a:solidFill>
                            <a:schemeClr val="dk1"/>
                          </a:solidFill>
                        </a:rPr>
                        <a:t>These are the </a:t>
                      </a:r>
                      <a:r>
                        <a:rPr lang="en-GB" sz="1200">
                          <a:solidFill>
                            <a:schemeClr val="dk1"/>
                          </a:solidFill>
                          <a:highlight>
                            <a:srgbClr val="FCE5CD"/>
                          </a:highlight>
                        </a:rPr>
                        <a:t>beliefs and principles</a:t>
                      </a:r>
                      <a:r>
                        <a:rPr lang="en-GB" sz="1200">
                          <a:solidFill>
                            <a:schemeClr val="dk1"/>
                          </a:solidFill>
                        </a:rPr>
                        <a:t> that are important to you. They guide your decisions and actions. Examples include honesty and justice. </a:t>
                      </a:r>
                      <a:endParaRPr sz="1200"/>
                    </a:p>
                  </a:txBody>
                  <a:tcPr marT="91425" marB="91425" marR="91425" marL="91425"/>
                </a:tc>
              </a:tr>
              <a:tr h="898050">
                <a:tc>
                  <a:txBody>
                    <a:bodyPr/>
                    <a:lstStyle/>
                    <a:p>
                      <a:pPr indent="0" lvl="0" marL="0" rtl="0" algn="l">
                        <a:spcBef>
                          <a:spcPts val="0"/>
                        </a:spcBef>
                        <a:spcAft>
                          <a:spcPts val="0"/>
                        </a:spcAft>
                        <a:buNone/>
                      </a:pPr>
                      <a:r>
                        <a:rPr b="1" lang="en-GB" sz="1200">
                          <a:solidFill>
                            <a:schemeClr val="dk1"/>
                          </a:solidFill>
                        </a:rPr>
                        <a:t>Skills </a:t>
                      </a:r>
                      <a:endParaRPr b="1" sz="1200"/>
                    </a:p>
                  </a:txBody>
                  <a:tcPr marT="91425" marB="91425" marR="91425" marL="91425"/>
                </a:tc>
                <a:tc>
                  <a:txBody>
                    <a:bodyPr/>
                    <a:lstStyle/>
                    <a:p>
                      <a:pPr indent="0" lvl="0" marL="0" rtl="0" algn="l">
                        <a:spcBef>
                          <a:spcPts val="0"/>
                        </a:spcBef>
                        <a:spcAft>
                          <a:spcPts val="0"/>
                        </a:spcAft>
                        <a:buNone/>
                      </a:pPr>
                      <a:r>
                        <a:rPr lang="en-GB" sz="1200">
                          <a:solidFill>
                            <a:schemeClr val="dk1"/>
                          </a:solidFill>
                        </a:rPr>
                        <a:t>These are your </a:t>
                      </a:r>
                      <a:r>
                        <a:rPr lang="en-GB" sz="1200">
                          <a:solidFill>
                            <a:schemeClr val="dk1"/>
                          </a:solidFill>
                          <a:highlight>
                            <a:srgbClr val="FCE5CD"/>
                          </a:highlight>
                        </a:rPr>
                        <a:t>abilities and talents</a:t>
                      </a:r>
                      <a:r>
                        <a:rPr lang="en-GB" sz="1200">
                          <a:solidFill>
                            <a:schemeClr val="dk1"/>
                          </a:solidFill>
                        </a:rPr>
                        <a:t>. Understanding your skills helps you know what you’re good at and how you can make the most impact. Examples include foundational skills like reading and writing, vocational skills like accounting, cooking or specific software knowledge, or transferable skills like time management and critical thinking. These can show up in your academic work (writing powerful essays) and your personal life (being a good listener to your friends).</a:t>
                      </a:r>
                      <a:endParaRPr sz="1200"/>
                    </a:p>
                  </a:txBody>
                  <a:tcPr marT="91425" marB="91425" marR="91425" marL="91425"/>
                </a:tc>
              </a:tr>
              <a:tr h="654425">
                <a:tc>
                  <a:txBody>
                    <a:bodyPr/>
                    <a:lstStyle/>
                    <a:p>
                      <a:pPr indent="0" lvl="0" marL="0" rtl="0" algn="l">
                        <a:spcBef>
                          <a:spcPts val="0"/>
                        </a:spcBef>
                        <a:spcAft>
                          <a:spcPts val="0"/>
                        </a:spcAft>
                        <a:buNone/>
                      </a:pPr>
                      <a:r>
                        <a:rPr b="1" lang="en-GB" sz="1200">
                          <a:solidFill>
                            <a:schemeClr val="dk1"/>
                          </a:solidFill>
                        </a:rPr>
                        <a:t>Life experiences </a:t>
                      </a:r>
                      <a:endParaRPr b="1" sz="1200"/>
                    </a:p>
                  </a:txBody>
                  <a:tcPr marT="91425" marB="91425" marR="91425" marL="91425"/>
                </a:tc>
                <a:tc>
                  <a:txBody>
                    <a:bodyPr/>
                    <a:lstStyle/>
                    <a:p>
                      <a:pPr indent="0" lvl="0" marL="0" rtl="0" algn="l">
                        <a:spcBef>
                          <a:spcPts val="0"/>
                        </a:spcBef>
                        <a:spcAft>
                          <a:spcPts val="0"/>
                        </a:spcAft>
                        <a:buNone/>
                      </a:pPr>
                      <a:r>
                        <a:rPr lang="en-GB" sz="1200">
                          <a:solidFill>
                            <a:schemeClr val="dk1"/>
                          </a:solidFill>
                        </a:rPr>
                        <a:t>These are the </a:t>
                      </a:r>
                      <a:r>
                        <a:rPr lang="en-GB" sz="1200">
                          <a:solidFill>
                            <a:schemeClr val="dk1"/>
                          </a:solidFill>
                          <a:highlight>
                            <a:srgbClr val="FCE5CD"/>
                          </a:highlight>
                        </a:rPr>
                        <a:t>events and lessons</a:t>
                      </a:r>
                      <a:r>
                        <a:rPr lang="en-GB" sz="1200">
                          <a:solidFill>
                            <a:schemeClr val="dk1"/>
                          </a:solidFill>
                        </a:rPr>
                        <a:t> that have shaped you. They provide insight and wisdom for your journey. For example, completing a race, having a child, coaching a soccer team, starting a business or grieving the loss of an important pet or person. </a:t>
                      </a:r>
                      <a:endParaRPr sz="1200"/>
                    </a:p>
                  </a:txBody>
                  <a:tcPr marT="91425" marB="91425" marR="91425" marL="91425"/>
                </a:tc>
              </a:tr>
              <a:tr h="898050">
                <a:tc>
                  <a:txBody>
                    <a:bodyPr/>
                    <a:lstStyle/>
                    <a:p>
                      <a:pPr indent="0" lvl="0" marL="0" rtl="0" algn="l">
                        <a:spcBef>
                          <a:spcPts val="0"/>
                        </a:spcBef>
                        <a:spcAft>
                          <a:spcPts val="0"/>
                        </a:spcAft>
                        <a:buNone/>
                      </a:pPr>
                      <a:r>
                        <a:rPr b="1" lang="en-GB" sz="1200">
                          <a:solidFill>
                            <a:schemeClr val="dk1"/>
                          </a:solidFill>
                        </a:rPr>
                        <a:t>Support system </a:t>
                      </a:r>
                      <a:endParaRPr b="1" sz="1200"/>
                    </a:p>
                  </a:txBody>
                  <a:tcPr marT="91425" marB="91425" marR="91425" marL="91425"/>
                </a:tc>
                <a:tc>
                  <a:txBody>
                    <a:bodyPr/>
                    <a:lstStyle/>
                    <a:p>
                      <a:pPr indent="0" lvl="0" marL="0" rtl="0" algn="l">
                        <a:spcBef>
                          <a:spcPts val="0"/>
                        </a:spcBef>
                        <a:spcAft>
                          <a:spcPts val="0"/>
                        </a:spcAft>
                        <a:buNone/>
                      </a:pPr>
                      <a:r>
                        <a:rPr lang="en-GB" sz="1200">
                          <a:solidFill>
                            <a:schemeClr val="dk1"/>
                          </a:solidFill>
                        </a:rPr>
                        <a:t>Recognise that you are not alone on your journey and that you either have, or can develop, a support system. This system, which can contain peers, friends, mentors and guides, can </a:t>
                      </a:r>
                      <a:r>
                        <a:rPr lang="en-GB" sz="1200">
                          <a:solidFill>
                            <a:schemeClr val="dk1"/>
                          </a:solidFill>
                          <a:highlight>
                            <a:srgbClr val="FCE5CD"/>
                          </a:highlight>
                        </a:rPr>
                        <a:t>provide you with resources, guidance, and an outlook to the world that is different from your own</a:t>
                      </a:r>
                      <a:r>
                        <a:rPr lang="en-GB" sz="1200">
                          <a:solidFill>
                            <a:schemeClr val="dk1"/>
                          </a:solidFill>
                        </a:rPr>
                        <a:t>. It's an important part of your journey. Examples include your community, friend group and family. It can also be beyond humans - a neighbour’s cat, a special physical place, plants in your garden.</a:t>
                      </a:r>
                      <a:endParaRPr sz="1200"/>
                    </a:p>
                  </a:txBody>
                  <a:tcPr marT="91425" marB="91425" marR="91425" marL="91425"/>
                </a:tc>
              </a:tr>
            </a:tbl>
          </a:graphicData>
        </a:graphic>
      </p:graphicFrame>
      <p:pic>
        <p:nvPicPr>
          <p:cNvPr id="205" name="Google Shape;205;p26"/>
          <p:cNvPicPr preferRelativeResize="0"/>
          <p:nvPr/>
        </p:nvPicPr>
        <p:blipFill>
          <a:blip r:embed="rId3">
            <a:alphaModFix/>
          </a:blip>
          <a:stretch>
            <a:fillRect/>
          </a:stretch>
        </p:blipFill>
        <p:spPr>
          <a:xfrm>
            <a:off x="8035800" y="3999775"/>
            <a:ext cx="1147800" cy="1143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Instructions</a:t>
            </a:r>
            <a:endParaRPr sz="2400">
              <a:solidFill>
                <a:srgbClr val="005840"/>
              </a:solidFill>
            </a:endParaRPr>
          </a:p>
        </p:txBody>
      </p:sp>
      <p:sp>
        <p:nvSpPr>
          <p:cNvPr id="211" name="Google Shape;211;p27"/>
          <p:cNvSpPr txBox="1"/>
          <p:nvPr>
            <p:ph idx="1" type="body"/>
          </p:nvPr>
        </p:nvSpPr>
        <p:spPr>
          <a:xfrm>
            <a:off x="311700" y="1152475"/>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This activity has four parts. We encourage you to try </a:t>
            </a:r>
            <a:r>
              <a:rPr b="1" lang="en-GB" sz="1600">
                <a:solidFill>
                  <a:schemeClr val="dk1"/>
                </a:solidFill>
                <a:highlight>
                  <a:srgbClr val="FFFFFF"/>
                </a:highlight>
              </a:rPr>
              <a:t>each part</a:t>
            </a:r>
            <a:r>
              <a:rPr lang="en-GB" sz="1600">
                <a:solidFill>
                  <a:schemeClr val="dk1"/>
                </a:solidFill>
                <a:highlight>
                  <a:srgbClr val="FFFFFF"/>
                </a:highlight>
              </a:rPr>
              <a:t> in this workshop session, even if you don’t have time to complete them, as you’d likely want to revisit these after the workshop and develop them further. </a:t>
            </a:r>
            <a:endParaRPr sz="1600">
              <a:solidFill>
                <a:schemeClr val="dk1"/>
              </a:solidFill>
              <a:highlight>
                <a:srgbClr val="FFFFFF"/>
              </a:highlight>
            </a:endParaRPr>
          </a:p>
          <a:p>
            <a:pPr indent="-330200" lvl="0" marL="457200" rtl="0" algn="l">
              <a:spcBef>
                <a:spcPts val="600"/>
              </a:spcBef>
              <a:spcAft>
                <a:spcPts val="0"/>
              </a:spcAft>
              <a:buClr>
                <a:schemeClr val="dk1"/>
              </a:buClr>
              <a:buSzPts val="1600"/>
              <a:buChar char="●"/>
            </a:pPr>
            <a:r>
              <a:rPr b="1" lang="en-GB" sz="1600">
                <a:solidFill>
                  <a:schemeClr val="dk1"/>
                </a:solidFill>
                <a:highlight>
                  <a:srgbClr val="FFFFFF"/>
                </a:highlight>
              </a:rPr>
              <a:t>Part A: </a:t>
            </a:r>
            <a:r>
              <a:rPr lang="en-GB" sz="1600">
                <a:solidFill>
                  <a:schemeClr val="dk1"/>
                </a:solidFill>
                <a:highlight>
                  <a:srgbClr val="FFFFFF"/>
                </a:highlight>
              </a:rPr>
              <a:t>Identify your personal values  </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b="1" lang="en-GB" sz="1600">
                <a:solidFill>
                  <a:schemeClr val="dk1"/>
                </a:solidFill>
                <a:highlight>
                  <a:schemeClr val="lt1"/>
                </a:highlight>
              </a:rPr>
              <a:t>Part B: </a:t>
            </a:r>
            <a:r>
              <a:rPr lang="en-GB" sz="1600">
                <a:solidFill>
                  <a:schemeClr val="dk1"/>
                </a:solidFill>
                <a:highlight>
                  <a:schemeClr val="lt1"/>
                </a:highlight>
              </a:rPr>
              <a:t>Discover your skills and talents </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b="1" lang="en-GB" sz="1600">
                <a:solidFill>
                  <a:schemeClr val="dk1"/>
                </a:solidFill>
                <a:highlight>
                  <a:schemeClr val="lt1"/>
                </a:highlight>
              </a:rPr>
              <a:t>Part C: </a:t>
            </a:r>
            <a:r>
              <a:rPr lang="en-GB" sz="1600">
                <a:solidFill>
                  <a:schemeClr val="dk1"/>
                </a:solidFill>
                <a:highlight>
                  <a:schemeClr val="lt1"/>
                </a:highlight>
              </a:rPr>
              <a:t>Explore important experiences that have shaped who you are.</a:t>
            </a:r>
            <a:endParaRPr sz="1600">
              <a:solidFill>
                <a:schemeClr val="dk1"/>
              </a:solidFill>
              <a:highlight>
                <a:schemeClr val="lt1"/>
              </a:highlight>
            </a:endParaRPr>
          </a:p>
          <a:p>
            <a:pPr indent="-330200" lvl="0" marL="457200" rtl="0" algn="l">
              <a:spcBef>
                <a:spcPts val="0"/>
              </a:spcBef>
              <a:spcAft>
                <a:spcPts val="0"/>
              </a:spcAft>
              <a:buClr>
                <a:schemeClr val="dk1"/>
              </a:buClr>
              <a:buSzPts val="1600"/>
              <a:buChar char="●"/>
            </a:pPr>
            <a:r>
              <a:rPr b="1" lang="en-GB" sz="1600">
                <a:solidFill>
                  <a:schemeClr val="dk1"/>
                </a:solidFill>
                <a:highlight>
                  <a:schemeClr val="lt1"/>
                </a:highlight>
              </a:rPr>
              <a:t>Part D: </a:t>
            </a:r>
            <a:r>
              <a:rPr lang="en-GB" sz="1600">
                <a:solidFill>
                  <a:schemeClr val="dk1"/>
                </a:solidFill>
                <a:highlight>
                  <a:srgbClr val="FFFFFF"/>
                </a:highlight>
              </a:rPr>
              <a:t>Map your support system of living beings (which can include humans, animals, plants and natural spaces).</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As you do these parts, record your insights in the compass provided on the next slide (or create your own). </a:t>
            </a:r>
            <a:endParaRPr sz="1600">
              <a:solidFill>
                <a:schemeClr val="dk1"/>
              </a:solidFill>
              <a:highlight>
                <a:srgbClr val="FFFFFF"/>
              </a:highlight>
            </a:endParaRPr>
          </a:p>
          <a:p>
            <a:pPr indent="0" lvl="0" marL="0" rtl="0" algn="l">
              <a:spcBef>
                <a:spcPts val="600"/>
              </a:spcBef>
              <a:spcAft>
                <a:spcPts val="600"/>
              </a:spcAft>
              <a:buNone/>
            </a:pPr>
            <a:r>
              <a:rPr lang="en-GB" sz="1600">
                <a:solidFill>
                  <a:schemeClr val="dk1"/>
                </a:solidFill>
                <a:highlight>
                  <a:srgbClr val="FFFFFF"/>
                </a:highlight>
              </a:rPr>
              <a:t>If you are participating in this learning journey as a team, we recommend collating these in one collective compass after every member has done their own.  </a:t>
            </a:r>
            <a:endParaRPr sz="1600">
              <a:solidFill>
                <a:schemeClr val="dk1"/>
              </a:solidFill>
              <a:highlight>
                <a:srgbClr val="FFFFFF"/>
              </a:highlight>
            </a:endParaRPr>
          </a:p>
        </p:txBody>
      </p:sp>
      <p:pic>
        <p:nvPicPr>
          <p:cNvPr id="212" name="Google Shape;212;p27"/>
          <p:cNvPicPr preferRelativeResize="0"/>
          <p:nvPr/>
        </p:nvPicPr>
        <p:blipFill rotWithShape="1">
          <a:blip r:embed="rId3">
            <a:alphaModFix/>
          </a:blip>
          <a:srcRect b="0" l="73781" r="0" t="0"/>
          <a:stretch/>
        </p:blipFill>
        <p:spPr>
          <a:xfrm>
            <a:off x="7996200" y="3851425"/>
            <a:ext cx="1198701" cy="1400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8"/>
          <p:cNvPicPr preferRelativeResize="0"/>
          <p:nvPr/>
        </p:nvPicPr>
        <p:blipFill rotWithShape="1">
          <a:blip r:embed="rId3">
            <a:alphaModFix/>
          </a:blip>
          <a:srcRect b="1888" l="0" r="0" t="1239"/>
          <a:stretch/>
        </p:blipFill>
        <p:spPr>
          <a:xfrm>
            <a:off x="1318825" y="95775"/>
            <a:ext cx="6314600" cy="5047725"/>
          </a:xfrm>
          <a:prstGeom prst="rect">
            <a:avLst/>
          </a:prstGeom>
          <a:noFill/>
          <a:ln>
            <a:noFill/>
          </a:ln>
        </p:spPr>
      </p:pic>
      <p:sp>
        <p:nvSpPr>
          <p:cNvPr id="218" name="Google Shape;218;p28"/>
          <p:cNvSpPr txBox="1"/>
          <p:nvPr/>
        </p:nvSpPr>
        <p:spPr>
          <a:xfrm>
            <a:off x="1740125" y="1044100"/>
            <a:ext cx="13737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[Insert text here]</a:t>
            </a:r>
            <a:endParaRPr sz="1200">
              <a:solidFill>
                <a:schemeClr val="dk1"/>
              </a:solidFill>
            </a:endParaRPr>
          </a:p>
        </p:txBody>
      </p:sp>
      <p:sp>
        <p:nvSpPr>
          <p:cNvPr id="219" name="Google Shape;219;p28"/>
          <p:cNvSpPr txBox="1"/>
          <p:nvPr/>
        </p:nvSpPr>
        <p:spPr>
          <a:xfrm>
            <a:off x="1740125" y="4118100"/>
            <a:ext cx="13737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[Insert text here]</a:t>
            </a:r>
            <a:endParaRPr sz="1200">
              <a:solidFill>
                <a:schemeClr val="dk1"/>
              </a:solidFill>
            </a:endParaRPr>
          </a:p>
        </p:txBody>
      </p:sp>
      <p:sp>
        <p:nvSpPr>
          <p:cNvPr id="220" name="Google Shape;220;p28"/>
          <p:cNvSpPr txBox="1"/>
          <p:nvPr/>
        </p:nvSpPr>
        <p:spPr>
          <a:xfrm>
            <a:off x="4654450" y="2571750"/>
            <a:ext cx="13737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[Insert text here]</a:t>
            </a:r>
            <a:endParaRPr sz="1200">
              <a:solidFill>
                <a:schemeClr val="dk1"/>
              </a:solidFill>
            </a:endParaRPr>
          </a:p>
        </p:txBody>
      </p:sp>
      <p:sp>
        <p:nvSpPr>
          <p:cNvPr id="221" name="Google Shape;221;p28"/>
          <p:cNvSpPr txBox="1"/>
          <p:nvPr/>
        </p:nvSpPr>
        <p:spPr>
          <a:xfrm>
            <a:off x="3885150" y="1634300"/>
            <a:ext cx="6870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rPr>
              <a:t>[Insert text here]</a:t>
            </a:r>
            <a:endParaRPr sz="1200">
              <a:solidFill>
                <a:schemeClr val="dk1"/>
              </a:solidFill>
            </a:endParaRPr>
          </a:p>
        </p:txBody>
      </p:sp>
      <p:sp>
        <p:nvSpPr>
          <p:cNvPr id="222" name="Google Shape;222;p28"/>
          <p:cNvSpPr txBox="1"/>
          <p:nvPr>
            <p:ph type="title"/>
          </p:nvPr>
        </p:nvSpPr>
        <p:spPr>
          <a:xfrm>
            <a:off x="83100" y="957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Personal compass</a:t>
            </a:r>
            <a:endParaRPr sz="2400">
              <a:solidFill>
                <a:srgbClr val="00584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9"/>
          <p:cNvPicPr preferRelativeResize="0"/>
          <p:nvPr/>
        </p:nvPicPr>
        <p:blipFill rotWithShape="1">
          <a:blip r:embed="rId3">
            <a:alphaModFix/>
          </a:blip>
          <a:srcRect b="1888" l="0" r="0" t="1239"/>
          <a:stretch/>
        </p:blipFill>
        <p:spPr>
          <a:xfrm>
            <a:off x="1318825" y="95775"/>
            <a:ext cx="6314600" cy="5047725"/>
          </a:xfrm>
          <a:prstGeom prst="rect">
            <a:avLst/>
          </a:prstGeom>
          <a:noFill/>
          <a:ln>
            <a:noFill/>
          </a:ln>
        </p:spPr>
      </p:pic>
      <p:sp>
        <p:nvSpPr>
          <p:cNvPr id="228" name="Google Shape;228;p29"/>
          <p:cNvSpPr txBox="1"/>
          <p:nvPr/>
        </p:nvSpPr>
        <p:spPr>
          <a:xfrm>
            <a:off x="1740125" y="1044100"/>
            <a:ext cx="13737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[Insert text here]</a:t>
            </a:r>
            <a:endParaRPr sz="1200">
              <a:solidFill>
                <a:schemeClr val="dk1"/>
              </a:solidFill>
            </a:endParaRPr>
          </a:p>
        </p:txBody>
      </p:sp>
      <p:sp>
        <p:nvSpPr>
          <p:cNvPr id="229" name="Google Shape;229;p29"/>
          <p:cNvSpPr txBox="1"/>
          <p:nvPr/>
        </p:nvSpPr>
        <p:spPr>
          <a:xfrm>
            <a:off x="1740125" y="4118100"/>
            <a:ext cx="13737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[Insert text here]</a:t>
            </a:r>
            <a:endParaRPr sz="1200">
              <a:solidFill>
                <a:schemeClr val="dk1"/>
              </a:solidFill>
            </a:endParaRPr>
          </a:p>
        </p:txBody>
      </p:sp>
      <p:sp>
        <p:nvSpPr>
          <p:cNvPr id="230" name="Google Shape;230;p29"/>
          <p:cNvSpPr txBox="1"/>
          <p:nvPr/>
        </p:nvSpPr>
        <p:spPr>
          <a:xfrm>
            <a:off x="4654450" y="2571750"/>
            <a:ext cx="1373700" cy="40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rPr>
              <a:t>[Insert text here]</a:t>
            </a:r>
            <a:endParaRPr sz="1200">
              <a:solidFill>
                <a:schemeClr val="dk1"/>
              </a:solidFill>
            </a:endParaRPr>
          </a:p>
        </p:txBody>
      </p:sp>
      <p:sp>
        <p:nvSpPr>
          <p:cNvPr id="231" name="Google Shape;231;p29"/>
          <p:cNvSpPr txBox="1"/>
          <p:nvPr/>
        </p:nvSpPr>
        <p:spPr>
          <a:xfrm>
            <a:off x="3885150" y="1634300"/>
            <a:ext cx="687000" cy="40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rPr>
              <a:t>[Insert text here]</a:t>
            </a:r>
            <a:endParaRPr sz="1200">
              <a:solidFill>
                <a:schemeClr val="dk1"/>
              </a:solidFill>
            </a:endParaRPr>
          </a:p>
        </p:txBody>
      </p:sp>
      <p:sp>
        <p:nvSpPr>
          <p:cNvPr id="232" name="Google Shape;232;p29"/>
          <p:cNvSpPr txBox="1"/>
          <p:nvPr>
            <p:ph type="title"/>
          </p:nvPr>
        </p:nvSpPr>
        <p:spPr>
          <a:xfrm>
            <a:off x="83100" y="9577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Team compass (if applicable)</a:t>
            </a:r>
            <a:endParaRPr sz="2400">
              <a:solidFill>
                <a:srgbClr val="00584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886"/>
        </a:solidFill>
      </p:bgPr>
    </p:bg>
    <p:spTree>
      <p:nvGrpSpPr>
        <p:cNvPr id="236" name="Shape 236"/>
        <p:cNvGrpSpPr/>
        <p:nvPr/>
      </p:nvGrpSpPr>
      <p:grpSpPr>
        <a:xfrm>
          <a:off x="0" y="0"/>
          <a:ext cx="0" cy="0"/>
          <a:chOff x="0" y="0"/>
          <a:chExt cx="0" cy="0"/>
        </a:xfrm>
      </p:grpSpPr>
      <p:sp>
        <p:nvSpPr>
          <p:cNvPr id="237" name="Google Shape;237;p30"/>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Part 1: </a:t>
            </a:r>
            <a:r>
              <a:rPr lang="en-GB" sz="2600">
                <a:solidFill>
                  <a:schemeClr val="lt1"/>
                </a:solidFill>
              </a:rPr>
              <a:t>Values</a:t>
            </a:r>
            <a:endParaRPr sz="2600">
              <a:solidFill>
                <a:schemeClr val="lt1"/>
              </a:solidFill>
            </a:endParaRPr>
          </a:p>
        </p:txBody>
      </p:sp>
      <p:sp>
        <p:nvSpPr>
          <p:cNvPr id="238" name="Google Shape;238;p30"/>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Activity 1</a:t>
            </a:r>
            <a:endParaRPr>
              <a:solidFill>
                <a:schemeClr val="lt1"/>
              </a:solidFill>
            </a:endParaRPr>
          </a:p>
        </p:txBody>
      </p:sp>
      <p:pic>
        <p:nvPicPr>
          <p:cNvPr id="239" name="Google Shape;239;p30"/>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rgbClr val="FFFFFF"/>
                </a:highlight>
              </a:rPr>
              <a:t>Part 1: Finding your values   </a:t>
            </a:r>
            <a:endParaRPr sz="2400">
              <a:solidFill>
                <a:srgbClr val="005840"/>
              </a:solidFill>
            </a:endParaRPr>
          </a:p>
        </p:txBody>
      </p:sp>
      <p:sp>
        <p:nvSpPr>
          <p:cNvPr id="245" name="Google Shape;245;p31"/>
          <p:cNvSpPr txBox="1"/>
          <p:nvPr>
            <p:ph idx="1" type="body"/>
          </p:nvPr>
        </p:nvSpPr>
        <p:spPr>
          <a:xfrm>
            <a:off x="370050" y="1017725"/>
            <a:ext cx="8202600" cy="3912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600">
                <a:solidFill>
                  <a:schemeClr val="dk1"/>
                </a:solidFill>
                <a:highlight>
                  <a:srgbClr val="FFFFFF"/>
                </a:highlight>
              </a:rPr>
              <a:t>Recognising your values is an important first step in finding your purpose. As an example, the RSA has five values that underpin everything we say and do, how we work with our partners, design our policies, and the lens through which we design our projects and interventions. We are </a:t>
            </a:r>
            <a:r>
              <a:rPr b="1" lang="en-GB" sz="1600">
                <a:solidFill>
                  <a:schemeClr val="dk1"/>
                </a:solidFill>
                <a:highlight>
                  <a:srgbClr val="FFFFFF"/>
                </a:highlight>
              </a:rPr>
              <a:t>open</a:t>
            </a:r>
            <a:r>
              <a:rPr lang="en-GB" sz="1600">
                <a:solidFill>
                  <a:schemeClr val="dk1"/>
                </a:solidFill>
                <a:highlight>
                  <a:srgbClr val="FFFFFF"/>
                </a:highlight>
              </a:rPr>
              <a:t>, </a:t>
            </a:r>
            <a:r>
              <a:rPr b="1" lang="en-GB" sz="1600">
                <a:solidFill>
                  <a:schemeClr val="dk1"/>
                </a:solidFill>
                <a:highlight>
                  <a:srgbClr val="FFFFFF"/>
                </a:highlight>
              </a:rPr>
              <a:t>optimistic</a:t>
            </a:r>
            <a:r>
              <a:rPr lang="en-GB" sz="1600">
                <a:solidFill>
                  <a:schemeClr val="dk1"/>
                </a:solidFill>
                <a:highlight>
                  <a:srgbClr val="FFFFFF"/>
                </a:highlight>
              </a:rPr>
              <a:t>, </a:t>
            </a:r>
            <a:r>
              <a:rPr b="1" lang="en-GB" sz="1600">
                <a:solidFill>
                  <a:schemeClr val="dk1"/>
                </a:solidFill>
                <a:highlight>
                  <a:srgbClr val="FFFFFF"/>
                </a:highlight>
              </a:rPr>
              <a:t>courageous</a:t>
            </a:r>
            <a:r>
              <a:rPr lang="en-GB" sz="1600">
                <a:solidFill>
                  <a:schemeClr val="dk1"/>
                </a:solidFill>
                <a:highlight>
                  <a:srgbClr val="FFFFFF"/>
                </a:highlight>
              </a:rPr>
              <a:t>, </a:t>
            </a:r>
            <a:r>
              <a:rPr b="1" lang="en-GB" sz="1600">
                <a:solidFill>
                  <a:schemeClr val="dk1"/>
                </a:solidFill>
                <a:highlight>
                  <a:srgbClr val="FFFFFF"/>
                </a:highlight>
              </a:rPr>
              <a:t>rigorous</a:t>
            </a:r>
            <a:r>
              <a:rPr lang="en-GB" sz="1600">
                <a:solidFill>
                  <a:schemeClr val="dk1"/>
                </a:solidFill>
                <a:highlight>
                  <a:srgbClr val="FFFFFF"/>
                </a:highlight>
              </a:rPr>
              <a:t>, and </a:t>
            </a:r>
            <a:r>
              <a:rPr b="1" lang="en-GB" sz="1600">
                <a:solidFill>
                  <a:schemeClr val="dk1"/>
                </a:solidFill>
                <a:highlight>
                  <a:srgbClr val="FFFFFF"/>
                </a:highlight>
              </a:rPr>
              <a:t>enabling</a:t>
            </a:r>
            <a:r>
              <a:rPr lang="en-GB" sz="1600">
                <a:solidFill>
                  <a:schemeClr val="dk1"/>
                </a:solidFill>
                <a:highlight>
                  <a:srgbClr val="FFFFFF"/>
                </a:highlight>
              </a:rPr>
              <a:t>.</a:t>
            </a:r>
            <a:endParaRPr sz="1600">
              <a:solidFill>
                <a:schemeClr val="dk1"/>
              </a:solidFill>
              <a:highlight>
                <a:srgbClr val="FFFFFF"/>
              </a:highlight>
            </a:endParaRPr>
          </a:p>
          <a:p>
            <a:pPr indent="0" lvl="0" marL="0" rtl="0" algn="l">
              <a:lnSpc>
                <a:spcPct val="100000"/>
              </a:lnSpc>
              <a:spcBef>
                <a:spcPts val="1000"/>
              </a:spcBef>
              <a:spcAft>
                <a:spcPts val="0"/>
              </a:spcAft>
              <a:buNone/>
            </a:pPr>
            <a:r>
              <a:rPr lang="en-GB" sz="1600">
                <a:solidFill>
                  <a:schemeClr val="dk1"/>
                </a:solidFill>
                <a:highlight>
                  <a:srgbClr val="FFFFFF"/>
                </a:highlight>
              </a:rPr>
              <a:t>In this activity, you are asked to identify and reflect on the key values that shape your day-to-day decisions. </a:t>
            </a:r>
            <a:r>
              <a:rPr b="1" lang="en-GB" sz="1600">
                <a:solidFill>
                  <a:schemeClr val="dk1"/>
                </a:solidFill>
                <a:highlight>
                  <a:srgbClr val="FFFFFF"/>
                </a:highlight>
              </a:rPr>
              <a:t>Choose up to ten values that resonate with you</a:t>
            </a:r>
            <a:r>
              <a:rPr lang="en-GB" sz="1600">
                <a:solidFill>
                  <a:schemeClr val="dk1"/>
                </a:solidFill>
                <a:highlight>
                  <a:srgbClr val="FFFFFF"/>
                </a:highlight>
              </a:rPr>
              <a:t>. </a:t>
            </a:r>
            <a:endParaRPr sz="1600">
              <a:solidFill>
                <a:schemeClr val="dk1"/>
              </a:solidFill>
              <a:highlight>
                <a:srgbClr val="FFFFFF"/>
              </a:highlight>
            </a:endParaRPr>
          </a:p>
          <a:p>
            <a:pPr indent="0" lvl="0" marL="0" rtl="0" algn="l">
              <a:lnSpc>
                <a:spcPct val="100000"/>
              </a:lnSpc>
              <a:spcBef>
                <a:spcPts val="1000"/>
              </a:spcBef>
              <a:spcAft>
                <a:spcPts val="0"/>
              </a:spcAft>
              <a:buNone/>
            </a:pPr>
            <a:r>
              <a:rPr lang="en-GB" sz="1600">
                <a:solidFill>
                  <a:schemeClr val="dk1"/>
                </a:solidFill>
                <a:highlight>
                  <a:srgbClr val="FFFFFF"/>
                </a:highlight>
              </a:rPr>
              <a:t>A list of possible values and their descriptions are listed in the next few slides, but feel free to include any others that are meaningful to you. You may find it useful to highlight the values that are meaningful to you in the slides as you read through them. </a:t>
            </a:r>
            <a:endParaRPr sz="1600">
              <a:solidFill>
                <a:schemeClr val="dk1"/>
              </a:solidFill>
              <a:highlight>
                <a:srgbClr val="FFFFFF"/>
              </a:highlight>
            </a:endParaRPr>
          </a:p>
          <a:p>
            <a:pPr indent="0" lvl="0" marL="0" rtl="0" algn="l">
              <a:lnSpc>
                <a:spcPct val="100000"/>
              </a:lnSpc>
              <a:spcBef>
                <a:spcPts val="1000"/>
              </a:spcBef>
              <a:spcAft>
                <a:spcPts val="0"/>
              </a:spcAft>
              <a:buNone/>
            </a:pPr>
            <a:r>
              <a:rPr lang="en-GB" sz="1600">
                <a:solidFill>
                  <a:schemeClr val="dk1"/>
                </a:solidFill>
                <a:highlight>
                  <a:srgbClr val="FFFFFF"/>
                </a:highlight>
              </a:rPr>
              <a:t>Once you have your selected values, put them into your compass template (in slide 15).</a:t>
            </a:r>
            <a:endParaRPr sz="1600">
              <a:solidFill>
                <a:schemeClr val="dk1"/>
              </a:solidFill>
              <a:highlight>
                <a:srgbClr val="FFFFFF"/>
              </a:highlight>
            </a:endParaRPr>
          </a:p>
          <a:p>
            <a:pPr indent="0" lvl="0" marL="0" rtl="0" algn="l">
              <a:lnSpc>
                <a:spcPct val="100000"/>
              </a:lnSpc>
              <a:spcBef>
                <a:spcPts val="1000"/>
              </a:spcBef>
              <a:spcAft>
                <a:spcPts val="0"/>
              </a:spcAft>
              <a:buNone/>
            </a:pPr>
            <a:r>
              <a:t/>
            </a:r>
            <a:endParaRPr i="1" sz="1600">
              <a:solidFill>
                <a:schemeClr val="dk1"/>
              </a:solidFill>
              <a:highlight>
                <a:srgbClr val="FFFFFF"/>
              </a:highlight>
            </a:endParaRPr>
          </a:p>
          <a:p>
            <a:pPr indent="0" lvl="0" marL="0" rtl="0" algn="l">
              <a:lnSpc>
                <a:spcPct val="100000"/>
              </a:lnSpc>
              <a:spcBef>
                <a:spcPts val="1000"/>
              </a:spcBef>
              <a:spcAft>
                <a:spcPts val="1000"/>
              </a:spcAft>
              <a:buNone/>
            </a:pPr>
            <a:r>
              <a:t/>
            </a:r>
            <a:endParaRPr sz="1600">
              <a:solidFill>
                <a:schemeClr val="dk1"/>
              </a:solidFill>
              <a:highlight>
                <a:srgbClr val="FFFFFF"/>
              </a:highlight>
            </a:endParaRPr>
          </a:p>
        </p:txBody>
      </p:sp>
      <p:pic>
        <p:nvPicPr>
          <p:cNvPr id="246" name="Google Shape;246;p31"/>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2"/>
          <p:cNvSpPr txBox="1"/>
          <p:nvPr>
            <p:ph type="title"/>
          </p:nvPr>
        </p:nvSpPr>
        <p:spPr>
          <a:xfrm>
            <a:off x="311700" y="3076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rgbClr val="FFFFFF"/>
                </a:highlight>
              </a:rPr>
              <a:t>Part 1: Finding your values (continued)   </a:t>
            </a:r>
            <a:endParaRPr sz="2400">
              <a:solidFill>
                <a:srgbClr val="005840"/>
              </a:solidFill>
            </a:endParaRPr>
          </a:p>
        </p:txBody>
      </p:sp>
      <p:sp>
        <p:nvSpPr>
          <p:cNvPr id="252" name="Google Shape;252;p32"/>
          <p:cNvSpPr txBox="1"/>
          <p:nvPr>
            <p:ph idx="1" type="body"/>
          </p:nvPr>
        </p:nvSpPr>
        <p:spPr>
          <a:xfrm>
            <a:off x="311700" y="962775"/>
            <a:ext cx="3678000" cy="39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1"/>
                </a:solidFill>
                <a:highlight>
                  <a:srgbClr val="FFFFFF"/>
                </a:highlight>
              </a:rPr>
              <a:t>Creativity:</a:t>
            </a:r>
            <a:r>
              <a:rPr lang="en-GB" sz="1000">
                <a:solidFill>
                  <a:schemeClr val="dk1"/>
                </a:solidFill>
                <a:highlight>
                  <a:srgbClr val="FFFFFF"/>
                </a:highlight>
              </a:rPr>
              <a:t> the ability to transcend traditional ideas, rules, patterns or relationships; originality </a:t>
            </a:r>
            <a:endParaRPr sz="1000">
              <a:solidFill>
                <a:schemeClr val="dk1"/>
              </a:solidFill>
              <a:highlight>
                <a:srgbClr val="FFFFFF"/>
              </a:highlight>
            </a:endParaRPr>
          </a:p>
          <a:p>
            <a:pPr indent="0" lvl="0" marL="0" rtl="0" algn="l">
              <a:spcBef>
                <a:spcPts val="1000"/>
              </a:spcBef>
              <a:spcAft>
                <a:spcPts val="0"/>
              </a:spcAft>
              <a:buNone/>
            </a:pPr>
            <a:r>
              <a:rPr b="1" lang="en-GB" sz="1000">
                <a:solidFill>
                  <a:schemeClr val="dk1"/>
                </a:solidFill>
                <a:highlight>
                  <a:srgbClr val="FFFFFF"/>
                </a:highlight>
              </a:rPr>
              <a:t>Decisiveness:</a:t>
            </a:r>
            <a:r>
              <a:rPr lang="en-GB" sz="1000">
                <a:solidFill>
                  <a:schemeClr val="dk1"/>
                </a:solidFill>
                <a:highlight>
                  <a:srgbClr val="FFFFFF"/>
                </a:highlight>
              </a:rPr>
              <a:t> displaying no or little hesitation; resolute; determined </a:t>
            </a:r>
            <a:endParaRPr sz="1000">
              <a:solidFill>
                <a:schemeClr val="dk1"/>
              </a:solidFill>
              <a:highlight>
                <a:srgbClr val="FFFFFF"/>
              </a:highlight>
            </a:endParaRPr>
          </a:p>
          <a:p>
            <a:pPr indent="0" lvl="0" marL="0" rtl="0" algn="l">
              <a:spcBef>
                <a:spcPts val="1000"/>
              </a:spcBef>
              <a:spcAft>
                <a:spcPts val="0"/>
              </a:spcAft>
              <a:buNone/>
            </a:pPr>
            <a:r>
              <a:rPr b="1" lang="en-GB" sz="1000">
                <a:solidFill>
                  <a:schemeClr val="dk1"/>
                </a:solidFill>
                <a:highlight>
                  <a:srgbClr val="FFFFFF"/>
                </a:highlight>
              </a:rPr>
              <a:t>Discipline:</a:t>
            </a:r>
            <a:r>
              <a:rPr lang="en-GB" sz="1000">
                <a:solidFill>
                  <a:schemeClr val="dk1"/>
                </a:solidFill>
                <a:highlight>
                  <a:srgbClr val="FFFFFF"/>
                </a:highlight>
              </a:rPr>
              <a:t> behaviour in accord with rules of conduct; behaviour maintained by training and control </a:t>
            </a:r>
            <a:endParaRPr sz="1000">
              <a:solidFill>
                <a:schemeClr val="dk1"/>
              </a:solidFill>
              <a:highlight>
                <a:srgbClr val="FFFFFF"/>
              </a:highlight>
            </a:endParaRPr>
          </a:p>
          <a:p>
            <a:pPr indent="0" lvl="0" marL="0" rtl="0" algn="l">
              <a:spcBef>
                <a:spcPts val="1000"/>
              </a:spcBef>
              <a:spcAft>
                <a:spcPts val="0"/>
              </a:spcAft>
              <a:buNone/>
            </a:pPr>
            <a:r>
              <a:rPr b="1" lang="en-GB" sz="1000">
                <a:solidFill>
                  <a:schemeClr val="dk1"/>
                </a:solidFill>
                <a:highlight>
                  <a:srgbClr val="FFFFFF"/>
                </a:highlight>
              </a:rPr>
              <a:t>Diversity:</a:t>
            </a:r>
            <a:r>
              <a:rPr lang="en-GB" sz="1000">
                <a:solidFill>
                  <a:schemeClr val="dk1"/>
                </a:solidFill>
                <a:highlight>
                  <a:srgbClr val="FFFFFF"/>
                </a:highlight>
              </a:rPr>
              <a:t> the inclusion of different types of people </a:t>
            </a:r>
            <a:endParaRPr sz="1000">
              <a:solidFill>
                <a:schemeClr val="dk1"/>
              </a:solidFill>
              <a:highlight>
                <a:srgbClr val="FFFFFF"/>
              </a:highlight>
            </a:endParaRPr>
          </a:p>
          <a:p>
            <a:pPr indent="0" lvl="0" marL="0" rtl="0" algn="l">
              <a:spcBef>
                <a:spcPts val="1000"/>
              </a:spcBef>
              <a:spcAft>
                <a:spcPts val="0"/>
              </a:spcAft>
              <a:buNone/>
            </a:pPr>
            <a:r>
              <a:rPr b="1" lang="en-GB" sz="1000">
                <a:solidFill>
                  <a:schemeClr val="dk1"/>
                </a:solidFill>
                <a:highlight>
                  <a:srgbClr val="FFFFFF"/>
                </a:highlight>
              </a:rPr>
              <a:t>Effectiveness:</a:t>
            </a:r>
            <a:r>
              <a:rPr lang="en-GB" sz="1000">
                <a:solidFill>
                  <a:schemeClr val="dk1"/>
                </a:solidFill>
                <a:highlight>
                  <a:srgbClr val="FFFFFF"/>
                </a:highlight>
              </a:rPr>
              <a:t> producing a purpose; producing the intended or expected result </a:t>
            </a:r>
            <a:endParaRPr sz="1000">
              <a:solidFill>
                <a:schemeClr val="dk1"/>
              </a:solidFill>
              <a:highlight>
                <a:srgbClr val="FFFFFF"/>
              </a:highlight>
            </a:endParaRPr>
          </a:p>
          <a:p>
            <a:pPr indent="0" lvl="0" marL="0" rtl="0" algn="l">
              <a:spcBef>
                <a:spcPts val="1000"/>
              </a:spcBef>
              <a:spcAft>
                <a:spcPts val="0"/>
              </a:spcAft>
              <a:buNone/>
            </a:pPr>
            <a:r>
              <a:rPr b="1" lang="en-GB" sz="1000">
                <a:solidFill>
                  <a:schemeClr val="dk1"/>
                </a:solidFill>
                <a:highlight>
                  <a:srgbClr val="FFFFFF"/>
                </a:highlight>
              </a:rPr>
              <a:t>Ef</a:t>
            </a:r>
            <a:r>
              <a:rPr b="1" lang="en-GB" sz="1000">
                <a:solidFill>
                  <a:schemeClr val="dk1"/>
                </a:solidFill>
              </a:rPr>
              <a:t>ficiency:</a:t>
            </a:r>
            <a:r>
              <a:rPr lang="en-GB" sz="1000">
                <a:solidFill>
                  <a:schemeClr val="dk1"/>
                </a:solidFill>
              </a:rPr>
              <a:t> able to accomplish something with the least waste of time and effort </a:t>
            </a:r>
            <a:endParaRPr sz="1000">
              <a:solidFill>
                <a:schemeClr val="dk1"/>
              </a:solidFill>
            </a:endParaRPr>
          </a:p>
          <a:p>
            <a:pPr indent="0" lvl="0" marL="0" rtl="0" algn="l">
              <a:spcBef>
                <a:spcPts val="1000"/>
              </a:spcBef>
              <a:spcAft>
                <a:spcPts val="0"/>
              </a:spcAft>
              <a:buNone/>
            </a:pPr>
            <a:r>
              <a:rPr b="1" lang="en-GB" sz="1000">
                <a:solidFill>
                  <a:schemeClr val="dk1"/>
                </a:solidFill>
              </a:rPr>
              <a:t>Enabling:</a:t>
            </a:r>
            <a:r>
              <a:rPr lang="en-GB" sz="1000">
                <a:solidFill>
                  <a:schemeClr val="dk1"/>
                </a:solidFill>
              </a:rPr>
              <a:t> give (s</a:t>
            </a:r>
            <a:r>
              <a:rPr lang="en-GB" sz="1000">
                <a:solidFill>
                  <a:schemeClr val="dk1"/>
                </a:solidFill>
                <a:highlight>
                  <a:srgbClr val="FFFFFF"/>
                </a:highlight>
              </a:rPr>
              <a:t>omeone) the authority or means to do something; make it possible for </a:t>
            </a:r>
            <a:endParaRPr sz="1000">
              <a:solidFill>
                <a:schemeClr val="dk1"/>
              </a:solidFill>
              <a:highlight>
                <a:srgbClr val="FFFFFF"/>
              </a:highlight>
            </a:endParaRPr>
          </a:p>
          <a:p>
            <a:pPr indent="0" lvl="0" marL="0" rtl="0" algn="l">
              <a:spcBef>
                <a:spcPts val="1000"/>
              </a:spcBef>
              <a:spcAft>
                <a:spcPts val="0"/>
              </a:spcAft>
              <a:buNone/>
            </a:pPr>
            <a:r>
              <a:rPr b="1" lang="en-GB" sz="1000">
                <a:solidFill>
                  <a:schemeClr val="dk1"/>
                </a:solidFill>
                <a:highlight>
                  <a:srgbClr val="FFFFFF"/>
                </a:highlight>
              </a:rPr>
              <a:t>Excellence:</a:t>
            </a:r>
            <a:r>
              <a:rPr lang="en-GB" sz="1000">
                <a:solidFill>
                  <a:schemeClr val="dk1"/>
                </a:solidFill>
                <a:highlight>
                  <a:srgbClr val="FFFFFF"/>
                </a:highlight>
              </a:rPr>
              <a:t> possessing outstanding quality or superior merit; remarkably good </a:t>
            </a:r>
            <a:endParaRPr sz="1000">
              <a:solidFill>
                <a:schemeClr val="dk1"/>
              </a:solidFill>
              <a:highlight>
                <a:srgbClr val="FFFFFF"/>
              </a:highlight>
            </a:endParaRPr>
          </a:p>
          <a:p>
            <a:pPr indent="0" lvl="0" marL="0" rtl="0" algn="l">
              <a:spcBef>
                <a:spcPts val="1000"/>
              </a:spcBef>
              <a:spcAft>
                <a:spcPts val="0"/>
              </a:spcAft>
              <a:buNone/>
            </a:pPr>
            <a:r>
              <a:rPr b="1" lang="en-GB" sz="1000">
                <a:solidFill>
                  <a:schemeClr val="dk1"/>
                </a:solidFill>
                <a:highlight>
                  <a:srgbClr val="FFFFFF"/>
                </a:highlight>
              </a:rPr>
              <a:t>Faith:</a:t>
            </a:r>
            <a:r>
              <a:rPr lang="en-GB" sz="1000">
                <a:solidFill>
                  <a:schemeClr val="dk1"/>
                </a:solidFill>
                <a:highlight>
                  <a:srgbClr val="FFFFFF"/>
                </a:highlight>
              </a:rPr>
              <a:t> belief in God or in the doctrines or teachings of religion </a:t>
            </a:r>
            <a:endParaRPr sz="1000">
              <a:solidFill>
                <a:schemeClr val="dk1"/>
              </a:solidFill>
              <a:highlight>
                <a:srgbClr val="FFFFFF"/>
              </a:highlight>
            </a:endParaRPr>
          </a:p>
          <a:p>
            <a:pPr indent="0" lvl="0" marL="0" rtl="0" algn="l">
              <a:lnSpc>
                <a:spcPct val="100000"/>
              </a:lnSpc>
              <a:spcBef>
                <a:spcPts val="1000"/>
              </a:spcBef>
              <a:spcAft>
                <a:spcPts val="1000"/>
              </a:spcAft>
              <a:buNone/>
            </a:pPr>
            <a:r>
              <a:t/>
            </a:r>
            <a:endParaRPr sz="1500">
              <a:solidFill>
                <a:schemeClr val="dk1"/>
              </a:solidFill>
              <a:highlight>
                <a:srgbClr val="FFFFFF"/>
              </a:highlight>
            </a:endParaRPr>
          </a:p>
        </p:txBody>
      </p:sp>
      <p:pic>
        <p:nvPicPr>
          <p:cNvPr id="253" name="Google Shape;253;p32"/>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
        <p:nvSpPr>
          <p:cNvPr id="254" name="Google Shape;254;p32"/>
          <p:cNvSpPr txBox="1"/>
          <p:nvPr/>
        </p:nvSpPr>
        <p:spPr>
          <a:xfrm>
            <a:off x="4075463" y="962775"/>
            <a:ext cx="3782700" cy="40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100">
                <a:solidFill>
                  <a:schemeClr val="dk1"/>
                </a:solidFill>
                <a:highlight>
                  <a:srgbClr val="FFFFFF"/>
                </a:highlight>
              </a:rPr>
              <a:t>Freedom: </a:t>
            </a:r>
            <a:r>
              <a:rPr lang="en-GB" sz="1100">
                <a:solidFill>
                  <a:schemeClr val="dk1"/>
                </a:solidFill>
                <a:highlight>
                  <a:srgbClr val="FFFFFF"/>
                </a:highlight>
              </a:rPr>
              <a:t>the power to determine action without restraint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Fun:</a:t>
            </a:r>
            <a:r>
              <a:rPr lang="en-GB" sz="1100">
                <a:solidFill>
                  <a:schemeClr val="dk1"/>
                </a:solidFill>
                <a:highlight>
                  <a:srgbClr val="FFFFFF"/>
                </a:highlight>
              </a:rPr>
              <a:t> what provides amusement or enjoyment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Generosity:</a:t>
            </a:r>
            <a:r>
              <a:rPr lang="en-GB" sz="1100">
                <a:solidFill>
                  <a:schemeClr val="dk1"/>
                </a:solidFill>
                <a:highlight>
                  <a:srgbClr val="FFFFFF"/>
                </a:highlight>
              </a:rPr>
              <a:t> readiness or liberality in giving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Grace:</a:t>
            </a:r>
            <a:r>
              <a:rPr lang="en-GB" sz="1100">
                <a:solidFill>
                  <a:schemeClr val="dk1"/>
                </a:solidFill>
                <a:highlight>
                  <a:srgbClr val="FFFFFF"/>
                </a:highlight>
              </a:rPr>
              <a:t> favour or goodwill; unmerited divine assistance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Gratitude:</a:t>
            </a:r>
            <a:r>
              <a:rPr lang="en-GB" sz="1100">
                <a:solidFill>
                  <a:schemeClr val="dk1"/>
                </a:solidFill>
                <a:highlight>
                  <a:srgbClr val="FFFFFF"/>
                </a:highlight>
              </a:rPr>
              <a:t> the quality or feeling of being grateful or thankful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Growth:</a:t>
            </a:r>
            <a:r>
              <a:rPr lang="en-GB" sz="1100">
                <a:solidFill>
                  <a:schemeClr val="dk1"/>
                </a:solidFill>
                <a:highlight>
                  <a:srgbClr val="FFFFFF"/>
                </a:highlight>
              </a:rPr>
              <a:t> development from a simpler to a more complex stage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Harmony:</a:t>
            </a:r>
            <a:r>
              <a:rPr lang="en-GB" sz="1100">
                <a:solidFill>
                  <a:schemeClr val="dk1"/>
                </a:solidFill>
                <a:highlight>
                  <a:srgbClr val="FFFFFF"/>
                </a:highlight>
              </a:rPr>
              <a:t> when people are able to work together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Health:</a:t>
            </a:r>
            <a:r>
              <a:rPr lang="en-GB" sz="1100">
                <a:solidFill>
                  <a:schemeClr val="dk1"/>
                </a:solidFill>
                <a:highlight>
                  <a:srgbClr val="FFFFFF"/>
                </a:highlight>
              </a:rPr>
              <a:t> the condition of being sound in body, mind or spirit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Honesty: </a:t>
            </a:r>
            <a:r>
              <a:rPr lang="en-GB" sz="1100">
                <a:solidFill>
                  <a:schemeClr val="dk1"/>
                </a:solidFill>
                <a:highlight>
                  <a:srgbClr val="FFFFFF"/>
                </a:highlight>
              </a:rPr>
              <a:t>uprightness and fairness; truthfulness, sincerity, or frankness </a:t>
            </a:r>
            <a:endParaRPr sz="1100">
              <a:solidFill>
                <a:schemeClr val="dk1"/>
              </a:solidFill>
              <a:highlight>
                <a:srgbClr val="FFFFFF"/>
              </a:highlight>
            </a:endParaRPr>
          </a:p>
          <a:p>
            <a:pPr indent="0" lvl="0" marL="0" rtl="0" algn="l">
              <a:lnSpc>
                <a:spcPct val="115000"/>
              </a:lnSpc>
              <a:spcBef>
                <a:spcPts val="1000"/>
              </a:spcBef>
              <a:spcAft>
                <a:spcPts val="1000"/>
              </a:spcAft>
              <a:buNone/>
            </a:pPr>
            <a:r>
              <a:rPr b="1" lang="en-GB" sz="1100">
                <a:solidFill>
                  <a:schemeClr val="dk1"/>
                </a:solidFill>
                <a:highlight>
                  <a:srgbClr val="FFFFFF"/>
                </a:highlight>
              </a:rPr>
              <a:t>Honor:</a:t>
            </a:r>
            <a:r>
              <a:rPr lang="en-GB" sz="1100">
                <a:solidFill>
                  <a:schemeClr val="dk1"/>
                </a:solidFill>
                <a:highlight>
                  <a:srgbClr val="FFFFFF"/>
                </a:highlight>
              </a:rPr>
              <a:t> high respect, as for worth, merit or rank </a:t>
            </a:r>
            <a:endParaRPr sz="1100">
              <a:solidFill>
                <a:schemeClr val="dk1"/>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367181" y="3618659"/>
            <a:ext cx="14478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000000"/>
                </a:solidFill>
                <a:latin typeface="Arial"/>
                <a:ea typeface="Arial"/>
                <a:cs typeface="Arial"/>
                <a:sym typeface="Arial"/>
              </a:rPr>
              <a:t>C</a:t>
            </a:r>
            <a:r>
              <a:rPr b="0" i="0" lang="en-GB" sz="800" u="none" cap="none" strike="noStrike">
                <a:solidFill>
                  <a:srgbClr val="000000"/>
                </a:solidFill>
                <a:latin typeface="Arial"/>
                <a:ea typeface="Arial"/>
                <a:cs typeface="Arial"/>
                <a:sym typeface="Arial"/>
              </a:rPr>
              <a:t>onnect with your strengths and with your energy for change as you reflect on the world as it is, the world as it needs to be, and the brief that you care most about.</a:t>
            </a:r>
            <a:endParaRPr sz="1100"/>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000000"/>
                </a:solidFill>
                <a:latin typeface="Arial"/>
                <a:ea typeface="Arial"/>
                <a:cs typeface="Arial"/>
                <a:sym typeface="Arial"/>
              </a:rPr>
              <a:t>Capabilities:​ </a:t>
            </a:r>
            <a:r>
              <a:rPr b="0" i="0" lang="en-GB" sz="800" u="none" cap="none" strike="noStrike">
                <a:solidFill>
                  <a:srgbClr val="000000"/>
                </a:solidFill>
                <a:latin typeface="Arial"/>
                <a:ea typeface="Arial"/>
                <a:cs typeface="Arial"/>
                <a:sym typeface="Arial"/>
              </a:rPr>
              <a:t>Care, Citizenship, Composure</a:t>
            </a:r>
            <a:endParaRPr sz="1100"/>
          </a:p>
        </p:txBody>
      </p:sp>
      <p:sp>
        <p:nvSpPr>
          <p:cNvPr id="73" name="Google Shape;73;p15"/>
          <p:cNvSpPr txBox="1"/>
          <p:nvPr/>
        </p:nvSpPr>
        <p:spPr>
          <a:xfrm>
            <a:off x="2287249" y="3743299"/>
            <a:ext cx="14478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Explore with different points of possibility, thinking about who you should work with and what you can do to better understand the context of your chosen brief. </a:t>
            </a:r>
            <a:endParaRPr sz="1100"/>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Capabilities:​​ Care, </a:t>
            </a:r>
            <a:br>
              <a:rPr b="0" i="0" lang="en-GB" sz="800" u="none" cap="none" strike="noStrike">
                <a:solidFill>
                  <a:srgbClr val="000000"/>
                </a:solidFill>
                <a:latin typeface="Arial"/>
                <a:ea typeface="Arial"/>
                <a:cs typeface="Arial"/>
                <a:sym typeface="Arial"/>
              </a:rPr>
            </a:br>
            <a:r>
              <a:rPr b="0" i="0" lang="en-GB" sz="800" u="none" cap="none" strike="noStrike">
                <a:solidFill>
                  <a:srgbClr val="000000"/>
                </a:solidFill>
                <a:latin typeface="Arial"/>
                <a:ea typeface="Arial"/>
                <a:cs typeface="Arial"/>
                <a:sym typeface="Arial"/>
              </a:rPr>
              <a:t>Curiosity, Critical Thinking</a:t>
            </a:r>
            <a:endParaRPr sz="1100"/>
          </a:p>
        </p:txBody>
      </p:sp>
      <p:sp>
        <p:nvSpPr>
          <p:cNvPr id="74" name="Google Shape;74;p15"/>
          <p:cNvSpPr txBox="1"/>
          <p:nvPr/>
        </p:nvSpPr>
        <p:spPr>
          <a:xfrm>
            <a:off x="3988803" y="3595150"/>
            <a:ext cx="1380300" cy="1300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Shape your vision for change and a diversity of ideas that respond to your chosen brief, while carefully considering which ones are the most opportunistic. </a:t>
            </a:r>
            <a:endParaRPr sz="1100"/>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Capabilities:​​ Creativity, Courage, Collaboration</a:t>
            </a:r>
            <a:endParaRPr sz="1100"/>
          </a:p>
        </p:txBody>
      </p:sp>
      <p:sp>
        <p:nvSpPr>
          <p:cNvPr id="75" name="Google Shape;75;p15"/>
          <p:cNvSpPr txBox="1"/>
          <p:nvPr/>
        </p:nvSpPr>
        <p:spPr>
          <a:xfrm>
            <a:off x="5579081" y="3595150"/>
            <a:ext cx="1190400" cy="1300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lang="en-GB" sz="800">
                <a:solidFill>
                  <a:srgbClr val="000000"/>
                </a:solidFill>
                <a:latin typeface="Arial"/>
                <a:ea typeface="Arial"/>
                <a:cs typeface="Arial"/>
                <a:sym typeface="Arial"/>
              </a:rPr>
              <a:t>C</a:t>
            </a:r>
            <a:r>
              <a:rPr b="0" i="0" lang="en-GB" sz="800" u="none" cap="none" strike="noStrike">
                <a:solidFill>
                  <a:srgbClr val="000000"/>
                </a:solidFill>
                <a:latin typeface="Arial"/>
                <a:ea typeface="Arial"/>
                <a:cs typeface="Arial"/>
                <a:sym typeface="Arial"/>
              </a:rPr>
              <a:t>onsider what and how you might test your most promising ideas and how they can have the greatest impact.</a:t>
            </a:r>
            <a:endParaRPr sz="1100"/>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Capabilities:​​ Creativity, Change, Communication</a:t>
            </a:r>
            <a:endParaRPr sz="1100"/>
          </a:p>
        </p:txBody>
      </p:sp>
      <p:sp>
        <p:nvSpPr>
          <p:cNvPr id="76" name="Google Shape;76;p15"/>
          <p:cNvSpPr/>
          <p:nvPr/>
        </p:nvSpPr>
        <p:spPr>
          <a:xfrm>
            <a:off x="0" y="0"/>
            <a:ext cx="8622600" cy="1080900"/>
          </a:xfrm>
          <a:prstGeom prst="rect">
            <a:avLst/>
          </a:prstGeom>
          <a:solidFill>
            <a:srgbClr val="FF97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7" name="Google Shape;77;p15"/>
          <p:cNvSpPr/>
          <p:nvPr/>
        </p:nvSpPr>
        <p:spPr>
          <a:xfrm>
            <a:off x="452221" y="410765"/>
            <a:ext cx="63651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000000"/>
                </a:solidFill>
                <a:latin typeface="Arial"/>
                <a:ea typeface="Arial"/>
                <a:cs typeface="Arial"/>
                <a:sym typeface="Arial"/>
              </a:rPr>
              <a:t>What</a:t>
            </a:r>
            <a:r>
              <a:rPr b="0" i="0" lang="en-GB" sz="2100" u="none" cap="none" strike="noStrike">
                <a:solidFill>
                  <a:srgbClr val="000000"/>
                </a:solidFill>
                <a:latin typeface="Arial"/>
                <a:ea typeface="Arial"/>
                <a:cs typeface="Arial"/>
                <a:sym typeface="Arial"/>
              </a:rPr>
              <a:t> </a:t>
            </a:r>
            <a:r>
              <a:rPr lang="en-GB" sz="2100">
                <a:solidFill>
                  <a:srgbClr val="000000"/>
                </a:solidFill>
                <a:latin typeface="Arial"/>
                <a:ea typeface="Arial"/>
                <a:cs typeface="Arial"/>
                <a:sym typeface="Arial"/>
              </a:rPr>
              <a:t>are the learning workshops on offer</a:t>
            </a:r>
            <a:r>
              <a:rPr b="0" i="0" lang="en-GB" sz="2100" u="none" cap="none" strike="noStrike">
                <a:solidFill>
                  <a:srgbClr val="000000"/>
                </a:solidFill>
                <a:latin typeface="Arial"/>
                <a:ea typeface="Arial"/>
                <a:cs typeface="Arial"/>
                <a:sym typeface="Arial"/>
              </a:rPr>
              <a:t>?</a:t>
            </a:r>
            <a:endParaRPr sz="1100"/>
          </a:p>
        </p:txBody>
      </p:sp>
      <p:sp>
        <p:nvSpPr>
          <p:cNvPr id="78" name="Google Shape;78;p15"/>
          <p:cNvSpPr/>
          <p:nvPr/>
        </p:nvSpPr>
        <p:spPr>
          <a:xfrm>
            <a:off x="83344" y="3038475"/>
            <a:ext cx="1043100" cy="464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9" name="Google Shape;79;p15"/>
          <p:cNvSpPr/>
          <p:nvPr/>
        </p:nvSpPr>
        <p:spPr>
          <a:xfrm>
            <a:off x="7071234" y="2886536"/>
            <a:ext cx="1043100" cy="464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0" name="Google Shape;80;p15"/>
          <p:cNvSpPr txBox="1"/>
          <p:nvPr/>
        </p:nvSpPr>
        <p:spPr>
          <a:xfrm>
            <a:off x="7071234" y="3595150"/>
            <a:ext cx="1188600" cy="1177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800">
                <a:solidFill>
                  <a:schemeClr val="dk1"/>
                </a:solidFill>
                <a:latin typeface="Arial"/>
                <a:ea typeface="Arial"/>
                <a:cs typeface="Arial"/>
                <a:sym typeface="Arial"/>
              </a:rPr>
              <a:t>Explore the business and economic viability of your idea while delivering positive social and environmental impact.</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00"/>
              <a:buFont typeface="Calibri"/>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000000"/>
                </a:solidFill>
                <a:latin typeface="Arial"/>
                <a:ea typeface="Arial"/>
                <a:cs typeface="Arial"/>
                <a:sym typeface="Arial"/>
              </a:rPr>
              <a:t>Capabilities:​​ </a:t>
            </a:r>
            <a:r>
              <a:rPr lang="en-GB" sz="800">
                <a:solidFill>
                  <a:srgbClr val="000000"/>
                </a:solidFill>
                <a:latin typeface="Arial"/>
                <a:ea typeface="Arial"/>
                <a:cs typeface="Arial"/>
                <a:sym typeface="Arial"/>
              </a:rPr>
              <a:t>Courage, Change, Composure</a:t>
            </a:r>
            <a:endParaRPr b="0" i="0" sz="800" u="none" cap="none" strike="noStrike">
              <a:solidFill>
                <a:srgbClr val="000000"/>
              </a:solidFill>
              <a:latin typeface="Arial"/>
              <a:ea typeface="Arial"/>
              <a:cs typeface="Arial"/>
              <a:sym typeface="Arial"/>
            </a:endParaRPr>
          </a:p>
        </p:txBody>
      </p:sp>
      <p:pic>
        <p:nvPicPr>
          <p:cNvPr descr="A green and white circle with white lines and a green and orange circle with white lines and a black background&#10;&#10;AI-generated content may be incorrect." id="81" name="Google Shape;81;p15"/>
          <p:cNvPicPr preferRelativeResize="0"/>
          <p:nvPr/>
        </p:nvPicPr>
        <p:blipFill rotWithShape="1">
          <a:blip r:embed="rId3">
            <a:alphaModFix/>
          </a:blip>
          <a:srcRect b="0" l="0" r="0" t="0"/>
          <a:stretch/>
        </p:blipFill>
        <p:spPr>
          <a:xfrm>
            <a:off x="452221" y="1299720"/>
            <a:ext cx="7303719" cy="1701523"/>
          </a:xfrm>
          <a:prstGeom prst="rect">
            <a:avLst/>
          </a:prstGeom>
          <a:noFill/>
          <a:ln>
            <a:noFill/>
          </a:ln>
        </p:spPr>
      </p:pic>
      <p:sp>
        <p:nvSpPr>
          <p:cNvPr id="82" name="Google Shape;82;p15"/>
          <p:cNvSpPr txBox="1"/>
          <p:nvPr/>
        </p:nvSpPr>
        <p:spPr>
          <a:xfrm>
            <a:off x="367181" y="3174656"/>
            <a:ext cx="17232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1200">
                <a:solidFill>
                  <a:schemeClr val="dk1"/>
                </a:solidFill>
                <a:latin typeface="Arial"/>
                <a:ea typeface="Arial"/>
                <a:cs typeface="Arial"/>
                <a:sym typeface="Arial"/>
              </a:rPr>
              <a:t>Discover your purpose</a:t>
            </a:r>
            <a:endParaRPr b="1" sz="2100">
              <a:solidFill>
                <a:schemeClr val="dk1"/>
              </a:solidFill>
              <a:latin typeface="Calibri"/>
              <a:ea typeface="Calibri"/>
              <a:cs typeface="Calibri"/>
              <a:sym typeface="Calibri"/>
            </a:endParaRPr>
          </a:p>
          <a:p>
            <a:pPr indent="0" lvl="0" marL="0" marR="0" rtl="0" algn="l">
              <a:spcBef>
                <a:spcPts val="0"/>
              </a:spcBef>
              <a:spcAft>
                <a:spcPts val="0"/>
              </a:spcAft>
              <a:buNone/>
            </a:pPr>
            <a:r>
              <a:rPr lang="en-GB" sz="800">
                <a:solidFill>
                  <a:schemeClr val="dk1"/>
                </a:solidFill>
                <a:highlight>
                  <a:srgbClr val="B6FF99"/>
                </a:highlight>
                <a:latin typeface="Arial"/>
                <a:ea typeface="Arial"/>
                <a:cs typeface="Arial"/>
                <a:sym typeface="Arial"/>
              </a:rPr>
              <a:t>March 2025</a:t>
            </a:r>
            <a:endParaRPr sz="1400">
              <a:solidFill>
                <a:schemeClr val="dk1"/>
              </a:solidFill>
              <a:latin typeface="Calibri"/>
              <a:ea typeface="Calibri"/>
              <a:cs typeface="Calibri"/>
              <a:sym typeface="Calibri"/>
            </a:endParaRPr>
          </a:p>
        </p:txBody>
      </p:sp>
      <p:sp>
        <p:nvSpPr>
          <p:cNvPr id="83" name="Google Shape;83;p15"/>
          <p:cNvSpPr txBox="1"/>
          <p:nvPr/>
        </p:nvSpPr>
        <p:spPr>
          <a:xfrm>
            <a:off x="3988803" y="3174656"/>
            <a:ext cx="12240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1200">
                <a:solidFill>
                  <a:schemeClr val="dk1"/>
                </a:solidFill>
                <a:latin typeface="Arial"/>
                <a:ea typeface="Arial"/>
                <a:cs typeface="Arial"/>
                <a:sym typeface="Arial"/>
              </a:rPr>
              <a:t>Envision futures</a:t>
            </a:r>
            <a:endParaRPr b="1" sz="2100">
              <a:solidFill>
                <a:schemeClr val="dk1"/>
              </a:solidFill>
              <a:latin typeface="Calibri"/>
              <a:ea typeface="Calibri"/>
              <a:cs typeface="Calibri"/>
              <a:sym typeface="Calibri"/>
            </a:endParaRPr>
          </a:p>
          <a:p>
            <a:pPr indent="0" lvl="0" marL="0" marR="0" rtl="0" algn="l">
              <a:spcBef>
                <a:spcPts val="0"/>
              </a:spcBef>
              <a:spcAft>
                <a:spcPts val="0"/>
              </a:spcAft>
              <a:buNone/>
            </a:pPr>
            <a:r>
              <a:rPr lang="en-GB" sz="800">
                <a:solidFill>
                  <a:schemeClr val="dk1"/>
                </a:solidFill>
                <a:highlight>
                  <a:srgbClr val="B6FF99"/>
                </a:highlight>
                <a:latin typeface="Arial"/>
                <a:ea typeface="Arial"/>
                <a:cs typeface="Arial"/>
                <a:sym typeface="Arial"/>
              </a:rPr>
              <a:t>April 2025</a:t>
            </a:r>
            <a:endParaRPr sz="1100"/>
          </a:p>
        </p:txBody>
      </p:sp>
      <p:sp>
        <p:nvSpPr>
          <p:cNvPr id="84" name="Google Shape;84;p15"/>
          <p:cNvSpPr txBox="1"/>
          <p:nvPr/>
        </p:nvSpPr>
        <p:spPr>
          <a:xfrm>
            <a:off x="5579081" y="3174656"/>
            <a:ext cx="12771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1200">
                <a:solidFill>
                  <a:schemeClr val="dk1"/>
                </a:solidFill>
                <a:latin typeface="Arial"/>
                <a:ea typeface="Arial"/>
                <a:cs typeface="Arial"/>
                <a:sym typeface="Arial"/>
              </a:rPr>
              <a:t>Test your impact</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800">
                <a:solidFill>
                  <a:schemeClr val="dk1"/>
                </a:solidFill>
                <a:highlight>
                  <a:srgbClr val="B6FF99"/>
                </a:highlight>
                <a:latin typeface="Arial"/>
                <a:ea typeface="Arial"/>
                <a:cs typeface="Arial"/>
                <a:sym typeface="Arial"/>
              </a:rPr>
              <a:t>May 2025</a:t>
            </a:r>
            <a:endParaRPr sz="1100"/>
          </a:p>
        </p:txBody>
      </p:sp>
      <p:sp>
        <p:nvSpPr>
          <p:cNvPr id="85" name="Google Shape;85;p15"/>
          <p:cNvSpPr txBox="1"/>
          <p:nvPr/>
        </p:nvSpPr>
        <p:spPr>
          <a:xfrm>
            <a:off x="2287249" y="3174656"/>
            <a:ext cx="13803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1200">
                <a:solidFill>
                  <a:schemeClr val="dk1"/>
                </a:solidFill>
                <a:latin typeface="Arial"/>
                <a:ea typeface="Arial"/>
                <a:cs typeface="Arial"/>
                <a:sym typeface="Arial"/>
              </a:rPr>
              <a:t>Explore diverse </a:t>
            </a:r>
            <a:br>
              <a:rPr b="1" lang="en-GB" sz="1200">
                <a:solidFill>
                  <a:schemeClr val="dk1"/>
                </a:solidFill>
                <a:latin typeface="Arial"/>
                <a:ea typeface="Arial"/>
                <a:cs typeface="Arial"/>
                <a:sym typeface="Arial"/>
              </a:rPr>
            </a:br>
            <a:r>
              <a:rPr b="1" lang="en-GB" sz="1200">
                <a:solidFill>
                  <a:schemeClr val="dk1"/>
                </a:solidFill>
                <a:latin typeface="Arial"/>
                <a:ea typeface="Arial"/>
                <a:cs typeface="Arial"/>
                <a:sym typeface="Arial"/>
              </a:rPr>
              <a:t>perspectives</a:t>
            </a:r>
            <a:endParaRPr b="1" sz="2100">
              <a:solidFill>
                <a:schemeClr val="dk1"/>
              </a:solidFill>
              <a:latin typeface="Calibri"/>
              <a:ea typeface="Calibri"/>
              <a:cs typeface="Calibri"/>
              <a:sym typeface="Calibri"/>
            </a:endParaRPr>
          </a:p>
          <a:p>
            <a:pPr indent="0" lvl="0" marL="0" marR="0" rtl="0" algn="l">
              <a:spcBef>
                <a:spcPts val="0"/>
              </a:spcBef>
              <a:spcAft>
                <a:spcPts val="0"/>
              </a:spcAft>
              <a:buNone/>
            </a:pPr>
            <a:r>
              <a:rPr lang="en-GB" sz="800">
                <a:solidFill>
                  <a:schemeClr val="dk1"/>
                </a:solidFill>
                <a:highlight>
                  <a:srgbClr val="B6FF99"/>
                </a:highlight>
                <a:latin typeface="Arial"/>
                <a:ea typeface="Arial"/>
                <a:cs typeface="Arial"/>
                <a:sym typeface="Arial"/>
              </a:rPr>
              <a:t>March 2025</a:t>
            </a:r>
            <a:endParaRPr sz="1400">
              <a:solidFill>
                <a:schemeClr val="dk1"/>
              </a:solidFill>
              <a:latin typeface="Calibri"/>
              <a:ea typeface="Calibri"/>
              <a:cs typeface="Calibri"/>
              <a:sym typeface="Calibri"/>
            </a:endParaRPr>
          </a:p>
        </p:txBody>
      </p:sp>
      <p:sp>
        <p:nvSpPr>
          <p:cNvPr id="86" name="Google Shape;86;p15"/>
          <p:cNvSpPr txBox="1"/>
          <p:nvPr/>
        </p:nvSpPr>
        <p:spPr>
          <a:xfrm>
            <a:off x="7071234" y="3174656"/>
            <a:ext cx="13839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GB" sz="1200">
                <a:solidFill>
                  <a:schemeClr val="dk1"/>
                </a:solidFill>
                <a:latin typeface="Arial"/>
                <a:ea typeface="Arial"/>
                <a:cs typeface="Arial"/>
                <a:sym typeface="Arial"/>
              </a:rPr>
              <a:t>Explore enterprise</a:t>
            </a:r>
            <a:endParaRPr b="1"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800">
                <a:solidFill>
                  <a:schemeClr val="dk1"/>
                </a:solidFill>
                <a:highlight>
                  <a:srgbClr val="B6FF99"/>
                </a:highlight>
                <a:latin typeface="Arial"/>
                <a:ea typeface="Arial"/>
                <a:cs typeface="Arial"/>
                <a:sym typeface="Arial"/>
              </a:rPr>
              <a:t>May 2025</a:t>
            </a:r>
            <a:endParaRPr sz="1100"/>
          </a:p>
        </p:txBody>
      </p:sp>
      <p:sp>
        <p:nvSpPr>
          <p:cNvPr id="87" name="Google Shape;87;p15"/>
          <p:cNvSpPr/>
          <p:nvPr/>
        </p:nvSpPr>
        <p:spPr>
          <a:xfrm>
            <a:off x="7239889" y="1808209"/>
            <a:ext cx="705600" cy="705600"/>
          </a:xfrm>
          <a:prstGeom prst="ellipse">
            <a:avLst/>
          </a:prstGeom>
          <a:solidFill>
            <a:srgbClr val="025F5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Flower without stem outline" id="88" name="Google Shape;88;p15"/>
          <p:cNvPicPr preferRelativeResize="0"/>
          <p:nvPr/>
        </p:nvPicPr>
        <p:blipFill rotWithShape="1">
          <a:blip r:embed="rId4">
            <a:alphaModFix/>
          </a:blip>
          <a:srcRect b="0" l="0" r="0" t="0"/>
          <a:stretch/>
        </p:blipFill>
        <p:spPr>
          <a:xfrm>
            <a:off x="7249828" y="1834025"/>
            <a:ext cx="685800" cy="685800"/>
          </a:xfrm>
          <a:prstGeom prst="rect">
            <a:avLst/>
          </a:prstGeom>
          <a:noFill/>
          <a:ln>
            <a:noFill/>
          </a:ln>
        </p:spPr>
      </p:pic>
      <p:sp>
        <p:nvSpPr>
          <p:cNvPr id="89" name="Google Shape;89;p15"/>
          <p:cNvSpPr/>
          <p:nvPr/>
        </p:nvSpPr>
        <p:spPr>
          <a:xfrm>
            <a:off x="349060" y="3174656"/>
            <a:ext cx="1741200" cy="1656000"/>
          </a:xfrm>
          <a:prstGeom prst="rect">
            <a:avLst/>
          </a:prstGeom>
          <a:noFill/>
          <a:ln cap="flat" cmpd="sng" w="57150">
            <a:solidFill>
              <a:srgbClr val="2BBCC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3"/>
          <p:cNvSpPr txBox="1"/>
          <p:nvPr>
            <p:ph type="title"/>
          </p:nvPr>
        </p:nvSpPr>
        <p:spPr>
          <a:xfrm>
            <a:off x="311700" y="3076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rgbClr val="FFFFFF"/>
                </a:highlight>
              </a:rPr>
              <a:t>Part 1: Finding your values (continued)   </a:t>
            </a:r>
            <a:endParaRPr sz="2400">
              <a:solidFill>
                <a:srgbClr val="005840"/>
              </a:solidFill>
            </a:endParaRPr>
          </a:p>
        </p:txBody>
      </p:sp>
      <p:sp>
        <p:nvSpPr>
          <p:cNvPr id="260" name="Google Shape;260;p33"/>
          <p:cNvSpPr txBox="1"/>
          <p:nvPr>
            <p:ph idx="1" type="body"/>
          </p:nvPr>
        </p:nvSpPr>
        <p:spPr>
          <a:xfrm>
            <a:off x="311700" y="962775"/>
            <a:ext cx="3678000" cy="39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highlight>
                  <a:srgbClr val="FFFFFF"/>
                </a:highlight>
              </a:rPr>
              <a:t>Humility:</a:t>
            </a:r>
            <a:r>
              <a:rPr lang="en-GB" sz="1100">
                <a:solidFill>
                  <a:schemeClr val="dk1"/>
                </a:solidFill>
                <a:highlight>
                  <a:srgbClr val="FFFFFF"/>
                </a:highlight>
              </a:rPr>
              <a:t> freedom from pride or arrogance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Imagination:</a:t>
            </a:r>
            <a:r>
              <a:rPr lang="en-GB" sz="1100">
                <a:solidFill>
                  <a:schemeClr val="dk1"/>
                </a:solidFill>
                <a:highlight>
                  <a:srgbClr val="FFFFFF"/>
                </a:highlight>
              </a:rPr>
              <a:t> creative ability; ability to face and resolve difficulties; resourcefulness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Independence:</a:t>
            </a:r>
            <a:r>
              <a:rPr lang="en-GB" sz="1100">
                <a:solidFill>
                  <a:schemeClr val="dk1"/>
                </a:solidFill>
                <a:highlight>
                  <a:srgbClr val="FFFFFF"/>
                </a:highlight>
              </a:rPr>
              <a:t> freedom from the control, influence, support, or aid of others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Innovation:</a:t>
            </a:r>
            <a:r>
              <a:rPr lang="en-GB" sz="1100">
                <a:solidFill>
                  <a:schemeClr val="dk1"/>
                </a:solidFill>
                <a:highlight>
                  <a:srgbClr val="FFFFFF"/>
                </a:highlight>
              </a:rPr>
              <a:t> the introduction of something new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Integrity:</a:t>
            </a:r>
            <a:r>
              <a:rPr lang="en-GB" sz="1100">
                <a:solidFill>
                  <a:schemeClr val="dk1"/>
                </a:solidFill>
                <a:highlight>
                  <a:srgbClr val="FFFFFF"/>
                </a:highlight>
              </a:rPr>
              <a:t> firm adherence to a moral code and ethical principles; honesty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Intelligence:</a:t>
            </a:r>
            <a:r>
              <a:rPr lang="en-GB" sz="1100">
                <a:solidFill>
                  <a:schemeClr val="dk1"/>
                </a:solidFill>
                <a:highlight>
                  <a:srgbClr val="FFFFFF"/>
                </a:highlight>
              </a:rPr>
              <a:t> capacity for learning, reasoning, and understanding; aptitude in grasping truths, relationships, facts, meanings, etc.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Justice:</a:t>
            </a:r>
            <a:r>
              <a:rPr lang="en-GB" sz="1100">
                <a:solidFill>
                  <a:schemeClr val="dk1"/>
                </a:solidFill>
                <a:highlight>
                  <a:srgbClr val="FFFFFF"/>
                </a:highlight>
              </a:rPr>
              <a:t> righteousness, equitableness, or moral rightness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Kindness:</a:t>
            </a:r>
            <a:r>
              <a:rPr lang="en-GB" sz="1100">
                <a:solidFill>
                  <a:schemeClr val="dk1"/>
                </a:solidFill>
                <a:highlight>
                  <a:srgbClr val="FFFFFF"/>
                </a:highlight>
              </a:rPr>
              <a:t> having, showing, or proceeding from benevolence; indulgent, considerate, or helpful; humane </a:t>
            </a:r>
            <a:endParaRPr sz="1100">
              <a:solidFill>
                <a:schemeClr val="dk1"/>
              </a:solidFill>
              <a:highlight>
                <a:srgbClr val="FFFFFF"/>
              </a:highlight>
            </a:endParaRPr>
          </a:p>
          <a:p>
            <a:pPr indent="0" lvl="0" marL="0" rtl="0" algn="l">
              <a:spcBef>
                <a:spcPts val="1000"/>
              </a:spcBef>
              <a:spcAft>
                <a:spcPts val="0"/>
              </a:spcAft>
              <a:buNone/>
            </a:pPr>
            <a:r>
              <a:t/>
            </a:r>
            <a:endParaRPr sz="1100">
              <a:solidFill>
                <a:schemeClr val="dk1"/>
              </a:solidFill>
              <a:highlight>
                <a:srgbClr val="FFFFFF"/>
              </a:highlight>
            </a:endParaRPr>
          </a:p>
          <a:p>
            <a:pPr indent="0" lvl="0" marL="0" rtl="0" algn="l">
              <a:spcBef>
                <a:spcPts val="1000"/>
              </a:spcBef>
              <a:spcAft>
                <a:spcPts val="0"/>
              </a:spcAft>
              <a:buNone/>
            </a:pPr>
            <a:r>
              <a:t/>
            </a:r>
            <a:endParaRPr sz="1000">
              <a:solidFill>
                <a:schemeClr val="dk1"/>
              </a:solidFill>
              <a:highlight>
                <a:srgbClr val="FFFFFF"/>
              </a:highlight>
            </a:endParaRPr>
          </a:p>
          <a:p>
            <a:pPr indent="0" lvl="0" marL="0" rtl="0" algn="l">
              <a:lnSpc>
                <a:spcPct val="100000"/>
              </a:lnSpc>
              <a:spcBef>
                <a:spcPts val="1000"/>
              </a:spcBef>
              <a:spcAft>
                <a:spcPts val="1000"/>
              </a:spcAft>
              <a:buNone/>
            </a:pPr>
            <a:r>
              <a:t/>
            </a:r>
            <a:endParaRPr sz="1500">
              <a:solidFill>
                <a:schemeClr val="dk1"/>
              </a:solidFill>
              <a:highlight>
                <a:srgbClr val="FFFFFF"/>
              </a:highlight>
            </a:endParaRPr>
          </a:p>
        </p:txBody>
      </p:sp>
      <p:pic>
        <p:nvPicPr>
          <p:cNvPr id="261" name="Google Shape;261;p33"/>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
        <p:nvSpPr>
          <p:cNvPr id="262" name="Google Shape;262;p33"/>
          <p:cNvSpPr txBox="1"/>
          <p:nvPr/>
        </p:nvSpPr>
        <p:spPr>
          <a:xfrm>
            <a:off x="4075476" y="962775"/>
            <a:ext cx="3956700" cy="4039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100">
                <a:solidFill>
                  <a:schemeClr val="dk1"/>
                </a:solidFill>
                <a:highlight>
                  <a:srgbClr val="FFFFFF"/>
                </a:highlight>
              </a:rPr>
              <a:t>Learning:</a:t>
            </a:r>
            <a:r>
              <a:rPr lang="en-GB" sz="1100">
                <a:solidFill>
                  <a:schemeClr val="dk1"/>
                </a:solidFill>
                <a:highlight>
                  <a:srgbClr val="FFFFFF"/>
                </a:highlight>
              </a:rPr>
              <a:t> knowledge or skill acquired by instruction or study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Love:</a:t>
            </a:r>
            <a:r>
              <a:rPr lang="en-GB" sz="1100">
                <a:solidFill>
                  <a:schemeClr val="dk1"/>
                </a:solidFill>
                <a:highlight>
                  <a:srgbClr val="FFFFFF"/>
                </a:highlight>
              </a:rPr>
              <a:t> strong affection for another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rPr>
              <a:t>Loyalty:</a:t>
            </a:r>
            <a:r>
              <a:rPr lang="en-GB" sz="1100">
                <a:solidFill>
                  <a:schemeClr val="dk1"/>
                </a:solidFill>
              </a:rPr>
              <a:t> faithfulness to commitments or obligations </a:t>
            </a:r>
            <a:endParaRPr sz="1100">
              <a:solidFill>
                <a:schemeClr val="dk1"/>
              </a:solidFill>
            </a:endParaRPr>
          </a:p>
          <a:p>
            <a:pPr indent="0" lvl="0" marL="0" rtl="0" algn="l">
              <a:lnSpc>
                <a:spcPct val="115000"/>
              </a:lnSpc>
              <a:spcBef>
                <a:spcPts val="1000"/>
              </a:spcBef>
              <a:spcAft>
                <a:spcPts val="0"/>
              </a:spcAft>
              <a:buNone/>
            </a:pPr>
            <a:r>
              <a:rPr b="1" lang="en-GB" sz="1100">
                <a:solidFill>
                  <a:schemeClr val="dk1"/>
                </a:solidFill>
              </a:rPr>
              <a:t>Open:</a:t>
            </a:r>
            <a:r>
              <a:rPr lang="en-GB" sz="1100">
                <a:solidFill>
                  <a:schemeClr val="dk1"/>
                </a:solidFill>
              </a:rPr>
              <a:t> not concealing one's thoughts or feelings; frank and communicative </a:t>
            </a:r>
            <a:endParaRPr sz="1100">
              <a:solidFill>
                <a:schemeClr val="dk1"/>
              </a:solidFill>
            </a:endParaRPr>
          </a:p>
          <a:p>
            <a:pPr indent="0" lvl="0" marL="0" rtl="0" algn="l">
              <a:lnSpc>
                <a:spcPct val="115000"/>
              </a:lnSpc>
              <a:spcBef>
                <a:spcPts val="1000"/>
              </a:spcBef>
              <a:spcAft>
                <a:spcPts val="0"/>
              </a:spcAft>
              <a:buNone/>
            </a:pPr>
            <a:r>
              <a:rPr b="1" lang="en-GB" sz="1100">
                <a:solidFill>
                  <a:schemeClr val="dk1"/>
                </a:solidFill>
              </a:rPr>
              <a:t>Optimistic:</a:t>
            </a:r>
            <a:r>
              <a:rPr lang="en-GB" sz="1100">
                <a:solidFill>
                  <a:schemeClr val="dk1"/>
                </a:solidFill>
              </a:rPr>
              <a:t> hope</a:t>
            </a:r>
            <a:r>
              <a:rPr lang="en-GB" sz="1100">
                <a:solidFill>
                  <a:schemeClr val="dk1"/>
                </a:solidFill>
                <a:highlight>
                  <a:srgbClr val="FFFFFF"/>
                </a:highlight>
              </a:rPr>
              <a:t>ful and confident about the future</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Passion:</a:t>
            </a:r>
            <a:r>
              <a:rPr lang="en-GB" sz="1100">
                <a:solidFill>
                  <a:schemeClr val="dk1"/>
                </a:solidFill>
                <a:highlight>
                  <a:srgbClr val="FFFFFF"/>
                </a:highlight>
              </a:rPr>
              <a:t> intense, driving, or conviction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Perseverance:</a:t>
            </a:r>
            <a:r>
              <a:rPr lang="en-GB" sz="1100">
                <a:solidFill>
                  <a:schemeClr val="dk1"/>
                </a:solidFill>
                <a:highlight>
                  <a:srgbClr val="FFFFFF"/>
                </a:highlight>
              </a:rPr>
              <a:t> to achieve something despite difficulties or failure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Power: </a:t>
            </a:r>
            <a:r>
              <a:rPr lang="en-GB" sz="1100">
                <a:solidFill>
                  <a:schemeClr val="dk1"/>
                </a:solidFill>
                <a:highlight>
                  <a:srgbClr val="FFFFFF"/>
                </a:highlight>
              </a:rPr>
              <a:t>ability to act or produce an effect; authority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Professionalism:</a:t>
            </a:r>
            <a:r>
              <a:rPr lang="en-GB" sz="1100">
                <a:solidFill>
                  <a:schemeClr val="dk1"/>
                </a:solidFill>
                <a:highlight>
                  <a:srgbClr val="FFFFFF"/>
                </a:highlight>
              </a:rPr>
              <a:t> the conduct, behaviour and attitude of someone in a work or business environment </a:t>
            </a:r>
            <a:endParaRPr sz="1100">
              <a:solidFill>
                <a:schemeClr val="dk1"/>
              </a:solidFill>
              <a:highlight>
                <a:srgbClr val="FFFFFF"/>
              </a:highlight>
            </a:endParaRPr>
          </a:p>
          <a:p>
            <a:pPr indent="0" lvl="0" marL="0" rtl="0" algn="l">
              <a:lnSpc>
                <a:spcPct val="115000"/>
              </a:lnSpc>
              <a:spcBef>
                <a:spcPts val="1000"/>
              </a:spcBef>
              <a:spcAft>
                <a:spcPts val="1000"/>
              </a:spcAft>
              <a:buNone/>
            </a:pPr>
            <a:r>
              <a:rPr b="1" lang="en-GB" sz="1100">
                <a:solidFill>
                  <a:schemeClr val="dk1"/>
                </a:solidFill>
                <a:highlight>
                  <a:srgbClr val="FFFFFF"/>
                </a:highlight>
              </a:rPr>
              <a:t>Prosperity:</a:t>
            </a:r>
            <a:r>
              <a:rPr lang="en-GB" sz="1100">
                <a:solidFill>
                  <a:schemeClr val="dk1"/>
                </a:solidFill>
                <a:highlight>
                  <a:srgbClr val="FFFFFF"/>
                </a:highlight>
              </a:rPr>
              <a:t> a successful, flourishing, or thriving condition, especially in financial respects; good fortune  </a:t>
            </a:r>
            <a:endParaRPr b="1" sz="1100">
              <a:solidFill>
                <a:schemeClr val="dk1"/>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311700" y="2618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rgbClr val="FFFFFF"/>
                </a:highlight>
              </a:rPr>
              <a:t>Part 1: Finding your values (continued)   </a:t>
            </a:r>
            <a:endParaRPr sz="2400">
              <a:solidFill>
                <a:srgbClr val="005840"/>
              </a:solidFill>
            </a:endParaRPr>
          </a:p>
        </p:txBody>
      </p:sp>
      <p:sp>
        <p:nvSpPr>
          <p:cNvPr id="268" name="Google Shape;268;p34"/>
          <p:cNvSpPr txBox="1"/>
          <p:nvPr>
            <p:ph idx="1" type="body"/>
          </p:nvPr>
        </p:nvSpPr>
        <p:spPr>
          <a:xfrm>
            <a:off x="311700" y="886575"/>
            <a:ext cx="3678000" cy="391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highlight>
                  <a:srgbClr val="FFFFFF"/>
                </a:highlight>
              </a:rPr>
              <a:t>Purpose:</a:t>
            </a:r>
            <a:r>
              <a:rPr lang="en-GB" sz="1100">
                <a:solidFill>
                  <a:schemeClr val="dk1"/>
                </a:solidFill>
                <a:highlight>
                  <a:srgbClr val="FFFFFF"/>
                </a:highlight>
              </a:rPr>
              <a:t> the reason why something exists or is done, made, used, etc.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Quality:</a:t>
            </a:r>
            <a:r>
              <a:rPr lang="en-GB" sz="1100">
                <a:solidFill>
                  <a:schemeClr val="dk1"/>
                </a:solidFill>
                <a:highlight>
                  <a:srgbClr val="FFFFFF"/>
                </a:highlight>
              </a:rPr>
              <a:t> character with respect to fineness or degree of excellence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Recognition:</a:t>
            </a:r>
            <a:r>
              <a:rPr lang="en-GB" sz="1100">
                <a:solidFill>
                  <a:schemeClr val="dk1"/>
                </a:solidFill>
                <a:highlight>
                  <a:srgbClr val="FFFFFF"/>
                </a:highlight>
              </a:rPr>
              <a:t> special notice or attention; the acknowledgment of achievement, service, merit, etc.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Relationships: </a:t>
            </a:r>
            <a:r>
              <a:rPr lang="en-GB" sz="1100">
                <a:solidFill>
                  <a:schemeClr val="dk1"/>
                </a:solidFill>
                <a:highlight>
                  <a:srgbClr val="FFFFFF"/>
                </a:highlight>
              </a:rPr>
              <a:t>a connection, association, or involvement with those you care about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Respect:</a:t>
            </a:r>
            <a:r>
              <a:rPr lang="en-GB" sz="1100">
                <a:solidFill>
                  <a:schemeClr val="dk1"/>
                </a:solidFill>
                <a:highlight>
                  <a:srgbClr val="FFFFFF"/>
                </a:highlight>
              </a:rPr>
              <a:t> high regard; proper acceptance or courtesy; acknowledgment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Responsibility:</a:t>
            </a:r>
            <a:r>
              <a:rPr lang="en-GB" sz="1100">
                <a:solidFill>
                  <a:schemeClr val="dk1"/>
                </a:solidFill>
                <a:highlight>
                  <a:srgbClr val="FFFFFF"/>
                </a:highlight>
              </a:rPr>
              <a:t> the state of being answerable or accountable </a:t>
            </a:r>
            <a:r>
              <a:rPr lang="en-GB" sz="1100">
                <a:solidFill>
                  <a:schemeClr val="dk1"/>
                </a:solidFill>
              </a:rPr>
              <a:t>for something within one’s power, control, or management </a:t>
            </a:r>
            <a:endParaRPr sz="1100">
              <a:solidFill>
                <a:schemeClr val="dk1"/>
              </a:solidFill>
            </a:endParaRPr>
          </a:p>
          <a:p>
            <a:pPr indent="0" lvl="0" marL="0" rtl="0" algn="l">
              <a:spcBef>
                <a:spcPts val="1000"/>
              </a:spcBef>
              <a:spcAft>
                <a:spcPts val="0"/>
              </a:spcAft>
              <a:buNone/>
            </a:pPr>
            <a:r>
              <a:rPr b="1" lang="en-GB" sz="1100">
                <a:solidFill>
                  <a:schemeClr val="dk1"/>
                </a:solidFill>
              </a:rPr>
              <a:t>Rigorous:</a:t>
            </a:r>
            <a:r>
              <a:rPr lang="en-GB" sz="1100">
                <a:solidFill>
                  <a:schemeClr val="dk1"/>
                </a:solidFill>
              </a:rPr>
              <a:t> extreme</a:t>
            </a:r>
            <a:r>
              <a:rPr lang="en-GB" sz="1100">
                <a:solidFill>
                  <a:schemeClr val="dk1"/>
                </a:solidFill>
                <a:highlight>
                  <a:srgbClr val="FFFFFF"/>
                </a:highlight>
              </a:rPr>
              <a:t>ly thorough and careful </a:t>
            </a:r>
            <a:endParaRPr sz="1100">
              <a:solidFill>
                <a:schemeClr val="dk1"/>
              </a:solidFill>
              <a:highlight>
                <a:srgbClr val="FFFFFF"/>
              </a:highlight>
            </a:endParaRPr>
          </a:p>
          <a:p>
            <a:pPr indent="0" lvl="0" marL="0" rtl="0" algn="l">
              <a:spcBef>
                <a:spcPts val="1000"/>
              </a:spcBef>
              <a:spcAft>
                <a:spcPts val="0"/>
              </a:spcAft>
              <a:buNone/>
            </a:pPr>
            <a:r>
              <a:rPr b="1" lang="en-GB" sz="1100">
                <a:solidFill>
                  <a:schemeClr val="dk1"/>
                </a:solidFill>
                <a:highlight>
                  <a:srgbClr val="FFFFFF"/>
                </a:highlight>
              </a:rPr>
              <a:t>Risk taking: </a:t>
            </a:r>
            <a:r>
              <a:rPr lang="en-GB" sz="1100">
                <a:solidFill>
                  <a:schemeClr val="dk1"/>
                </a:solidFill>
                <a:highlight>
                  <a:srgbClr val="FFFFFF"/>
                </a:highlight>
              </a:rPr>
              <a:t>the willingness to embrace challenges that may be hazardous </a:t>
            </a:r>
            <a:endParaRPr sz="1100">
              <a:solidFill>
                <a:schemeClr val="dk1"/>
              </a:solidFill>
              <a:highlight>
                <a:srgbClr val="FFFFFF"/>
              </a:highlight>
            </a:endParaRPr>
          </a:p>
          <a:p>
            <a:pPr indent="0" lvl="0" marL="0" rtl="0" algn="l">
              <a:spcBef>
                <a:spcPts val="1000"/>
              </a:spcBef>
              <a:spcAft>
                <a:spcPts val="0"/>
              </a:spcAft>
              <a:buNone/>
            </a:pPr>
            <a:r>
              <a:rPr lang="en-GB" sz="1100">
                <a:solidFill>
                  <a:schemeClr val="dk1"/>
                </a:solidFill>
                <a:highlight>
                  <a:srgbClr val="FFFFFF"/>
                </a:highlight>
              </a:rPr>
              <a:t> </a:t>
            </a:r>
            <a:endParaRPr sz="1100">
              <a:solidFill>
                <a:schemeClr val="dk1"/>
              </a:solidFill>
              <a:highlight>
                <a:srgbClr val="FFFFFF"/>
              </a:highlight>
            </a:endParaRPr>
          </a:p>
          <a:p>
            <a:pPr indent="0" lvl="0" marL="0" rtl="0" algn="l">
              <a:spcBef>
                <a:spcPts val="1000"/>
              </a:spcBef>
              <a:spcAft>
                <a:spcPts val="0"/>
              </a:spcAft>
              <a:buNone/>
            </a:pPr>
            <a:r>
              <a:t/>
            </a:r>
            <a:endParaRPr sz="1100">
              <a:solidFill>
                <a:schemeClr val="dk1"/>
              </a:solidFill>
              <a:highlight>
                <a:srgbClr val="FFFFFF"/>
              </a:highlight>
            </a:endParaRPr>
          </a:p>
          <a:p>
            <a:pPr indent="0" lvl="0" marL="0" rtl="0" algn="l">
              <a:spcBef>
                <a:spcPts val="1000"/>
              </a:spcBef>
              <a:spcAft>
                <a:spcPts val="0"/>
              </a:spcAft>
              <a:buNone/>
            </a:pPr>
            <a:r>
              <a:t/>
            </a:r>
            <a:endParaRPr sz="1000">
              <a:solidFill>
                <a:schemeClr val="dk1"/>
              </a:solidFill>
              <a:highlight>
                <a:srgbClr val="FFFFFF"/>
              </a:highlight>
            </a:endParaRPr>
          </a:p>
          <a:p>
            <a:pPr indent="0" lvl="0" marL="0" rtl="0" algn="l">
              <a:lnSpc>
                <a:spcPct val="100000"/>
              </a:lnSpc>
              <a:spcBef>
                <a:spcPts val="1000"/>
              </a:spcBef>
              <a:spcAft>
                <a:spcPts val="1000"/>
              </a:spcAft>
              <a:buNone/>
            </a:pPr>
            <a:r>
              <a:t/>
            </a:r>
            <a:endParaRPr sz="1500">
              <a:solidFill>
                <a:schemeClr val="dk1"/>
              </a:solidFill>
              <a:highlight>
                <a:srgbClr val="FFFFFF"/>
              </a:highlight>
            </a:endParaRPr>
          </a:p>
        </p:txBody>
      </p:sp>
      <p:pic>
        <p:nvPicPr>
          <p:cNvPr id="269" name="Google Shape;269;p34"/>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
        <p:nvSpPr>
          <p:cNvPr id="270" name="Google Shape;270;p34"/>
          <p:cNvSpPr txBox="1"/>
          <p:nvPr/>
        </p:nvSpPr>
        <p:spPr>
          <a:xfrm>
            <a:off x="3989702" y="886575"/>
            <a:ext cx="4323000" cy="410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100">
                <a:solidFill>
                  <a:schemeClr val="dk1"/>
                </a:solidFill>
                <a:highlight>
                  <a:srgbClr val="FFFFFF"/>
                </a:highlight>
              </a:rPr>
              <a:t>Security:</a:t>
            </a:r>
            <a:r>
              <a:rPr lang="en-GB" sz="1100">
                <a:solidFill>
                  <a:schemeClr val="dk1"/>
                </a:solidFill>
                <a:highlight>
                  <a:srgbClr val="FFFFFF"/>
                </a:highlight>
              </a:rPr>
              <a:t> freedom from fear and anxiety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Service:</a:t>
            </a:r>
            <a:r>
              <a:rPr lang="en-GB" sz="1100">
                <a:solidFill>
                  <a:schemeClr val="dk1"/>
                </a:solidFill>
                <a:highlight>
                  <a:srgbClr val="FFFFFF"/>
                </a:highlight>
              </a:rPr>
              <a:t> contribution to the welfare of others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Spontaneity:</a:t>
            </a:r>
            <a:r>
              <a:rPr lang="en-GB" sz="1100">
                <a:solidFill>
                  <a:schemeClr val="dk1"/>
                </a:solidFill>
                <a:highlight>
                  <a:srgbClr val="FFFFFF"/>
                </a:highlight>
              </a:rPr>
              <a:t> arising from a natural impulse or tendency; unplanned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Stability:</a:t>
            </a:r>
            <a:r>
              <a:rPr lang="en-GB" sz="1100">
                <a:solidFill>
                  <a:schemeClr val="dk1"/>
                </a:solidFill>
                <a:highlight>
                  <a:srgbClr val="FFFFFF"/>
                </a:highlight>
              </a:rPr>
              <a:t> steadfastness; constancy, as of character or purpose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Success:</a:t>
            </a:r>
            <a:r>
              <a:rPr lang="en-GB" sz="1100">
                <a:solidFill>
                  <a:schemeClr val="dk1"/>
                </a:solidFill>
                <a:highlight>
                  <a:srgbClr val="FFFFFF"/>
                </a:highlight>
              </a:rPr>
              <a:t> the accomplishment of one’s goals; the attainment of wealth, position, or honours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Teamwork:</a:t>
            </a:r>
            <a:r>
              <a:rPr lang="en-GB" sz="1100">
                <a:solidFill>
                  <a:schemeClr val="dk1"/>
                </a:solidFill>
                <a:highlight>
                  <a:srgbClr val="FFFFFF"/>
                </a:highlight>
              </a:rPr>
              <a:t> coming together with others, work done in collaboration with each doing their part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Tolerance:</a:t>
            </a:r>
            <a:r>
              <a:rPr lang="en-GB" sz="1100">
                <a:solidFill>
                  <a:schemeClr val="dk1"/>
                </a:solidFill>
                <a:highlight>
                  <a:srgbClr val="FFFFFF"/>
                </a:highlight>
              </a:rPr>
              <a:t> a fair, objective, and permissive attitude toward opinions, beliefs, and practices that differ from one’s own </a:t>
            </a:r>
            <a:endParaRPr sz="1100">
              <a:solidFill>
                <a:schemeClr val="dk1"/>
              </a:solidFill>
              <a:highlight>
                <a:srgbClr val="FFFFFF"/>
              </a:highlight>
            </a:endParaRPr>
          </a:p>
          <a:p>
            <a:pPr indent="0" lvl="0" marL="0" rtl="0" algn="l">
              <a:lnSpc>
                <a:spcPct val="115000"/>
              </a:lnSpc>
              <a:spcBef>
                <a:spcPts val="1000"/>
              </a:spcBef>
              <a:spcAft>
                <a:spcPts val="0"/>
              </a:spcAft>
              <a:buNone/>
            </a:pPr>
            <a:r>
              <a:rPr b="1" lang="en-GB" sz="1100">
                <a:solidFill>
                  <a:schemeClr val="dk1"/>
                </a:solidFill>
                <a:highlight>
                  <a:srgbClr val="FFFFFF"/>
                </a:highlight>
              </a:rPr>
              <a:t>Trust: </a:t>
            </a:r>
            <a:r>
              <a:rPr lang="en-GB" sz="1100">
                <a:solidFill>
                  <a:schemeClr val="dk1"/>
                </a:solidFill>
                <a:highlight>
                  <a:srgbClr val="FFFFFF"/>
                </a:highlight>
              </a:rPr>
              <a:t>reliance on the integrity, strength or ability of a person or thing; confidence </a:t>
            </a:r>
            <a:endParaRPr sz="1100">
              <a:solidFill>
                <a:schemeClr val="dk1"/>
              </a:solidFill>
              <a:highlight>
                <a:srgbClr val="FFFFFF"/>
              </a:highlight>
            </a:endParaRPr>
          </a:p>
          <a:p>
            <a:pPr indent="0" lvl="0" marL="0" rtl="0" algn="l">
              <a:lnSpc>
                <a:spcPct val="115000"/>
              </a:lnSpc>
              <a:spcBef>
                <a:spcPts val="1000"/>
              </a:spcBef>
              <a:spcAft>
                <a:spcPts val="1000"/>
              </a:spcAft>
              <a:buNone/>
            </a:pPr>
            <a:r>
              <a:rPr b="1" lang="en-GB" sz="1100">
                <a:solidFill>
                  <a:schemeClr val="dk1"/>
                </a:solidFill>
                <a:highlight>
                  <a:srgbClr val="FFFFFF"/>
                </a:highlight>
              </a:rPr>
              <a:t>Wisdom:</a:t>
            </a:r>
            <a:r>
              <a:rPr lang="en-GB" sz="1100">
                <a:solidFill>
                  <a:schemeClr val="dk1"/>
                </a:solidFill>
                <a:highlight>
                  <a:srgbClr val="FFFFFF"/>
                </a:highlight>
              </a:rPr>
              <a:t> knowledge of what is true or right, coupled with just judgment as to action; discernment, or insight </a:t>
            </a:r>
            <a:endParaRPr b="1" sz="1100">
              <a:solidFill>
                <a:schemeClr val="dk1"/>
              </a:solidFill>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5"/>
          <p:cNvSpPr txBox="1"/>
          <p:nvPr>
            <p:ph type="title"/>
          </p:nvPr>
        </p:nvSpPr>
        <p:spPr>
          <a:xfrm>
            <a:off x="311700" y="27100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rgbClr val="FFFFFF"/>
                </a:highlight>
              </a:rPr>
              <a:t>Reflection (optional)  </a:t>
            </a:r>
            <a:endParaRPr sz="2400">
              <a:solidFill>
                <a:srgbClr val="005840"/>
              </a:solidFill>
            </a:endParaRPr>
          </a:p>
        </p:txBody>
      </p:sp>
      <p:sp>
        <p:nvSpPr>
          <p:cNvPr id="276" name="Google Shape;276;p35"/>
          <p:cNvSpPr txBox="1"/>
          <p:nvPr>
            <p:ph idx="1" type="body"/>
          </p:nvPr>
        </p:nvSpPr>
        <p:spPr>
          <a:xfrm>
            <a:off x="360900" y="843700"/>
            <a:ext cx="7973400" cy="3912600"/>
          </a:xfrm>
          <a:prstGeom prst="rect">
            <a:avLst/>
          </a:prstGeom>
        </p:spPr>
        <p:txBody>
          <a:bodyPr anchorCtr="0" anchor="t" bIns="91425" lIns="91425" spcFirstLastPara="1" rIns="91425" wrap="square" tIns="91425">
            <a:noAutofit/>
          </a:bodyPr>
          <a:lstStyle/>
          <a:p>
            <a:pPr indent="0" lvl="0" marL="0" rtl="0" algn="l">
              <a:lnSpc>
                <a:spcPct val="115909"/>
              </a:lnSpc>
              <a:spcBef>
                <a:spcPts val="0"/>
              </a:spcBef>
              <a:spcAft>
                <a:spcPts val="0"/>
              </a:spcAft>
              <a:buNone/>
            </a:pPr>
            <a:r>
              <a:rPr lang="en-GB" sz="1600">
                <a:solidFill>
                  <a:schemeClr val="dk1"/>
                </a:solidFill>
              </a:rPr>
              <a:t>Note down your personal values and think about the following questions:</a:t>
            </a:r>
            <a:endParaRPr sz="1600">
              <a:solidFill>
                <a:schemeClr val="dk1"/>
              </a:solidFill>
            </a:endParaRPr>
          </a:p>
          <a:p>
            <a:pPr indent="-330200" lvl="0" marL="457200" rtl="0" algn="l">
              <a:lnSpc>
                <a:spcPct val="115909"/>
              </a:lnSpc>
              <a:spcBef>
                <a:spcPts val="1000"/>
              </a:spcBef>
              <a:spcAft>
                <a:spcPts val="0"/>
              </a:spcAft>
              <a:buClr>
                <a:schemeClr val="dk1"/>
              </a:buClr>
              <a:buSzPts val="1600"/>
              <a:buChar char="●"/>
            </a:pPr>
            <a:r>
              <a:rPr i="1" lang="en-GB" sz="1600">
                <a:solidFill>
                  <a:schemeClr val="dk1"/>
                </a:solidFill>
              </a:rPr>
              <a:t>When have these values shown up in your life? How do you act on them?</a:t>
            </a:r>
            <a:endParaRPr i="1" sz="1600">
              <a:solidFill>
                <a:schemeClr val="dk1"/>
              </a:solidFill>
            </a:endParaRPr>
          </a:p>
          <a:p>
            <a:pPr indent="-330200" lvl="0" marL="457200" rtl="0" algn="l">
              <a:lnSpc>
                <a:spcPct val="115909"/>
              </a:lnSpc>
              <a:spcBef>
                <a:spcPts val="1000"/>
              </a:spcBef>
              <a:spcAft>
                <a:spcPts val="0"/>
              </a:spcAft>
              <a:buClr>
                <a:schemeClr val="dk1"/>
              </a:buClr>
              <a:buSzPts val="1600"/>
              <a:buChar char="●"/>
            </a:pPr>
            <a:r>
              <a:rPr i="1" lang="en-GB" sz="1600">
                <a:solidFill>
                  <a:schemeClr val="dk1"/>
                </a:solidFill>
              </a:rPr>
              <a:t>Do these values make you feel good about yourself? </a:t>
            </a:r>
            <a:endParaRPr i="1" sz="1600">
              <a:solidFill>
                <a:schemeClr val="dk1"/>
              </a:solidFill>
            </a:endParaRPr>
          </a:p>
          <a:p>
            <a:pPr indent="-330200" lvl="0" marL="457200" rtl="0" algn="l">
              <a:lnSpc>
                <a:spcPct val="115909"/>
              </a:lnSpc>
              <a:spcBef>
                <a:spcPts val="1000"/>
              </a:spcBef>
              <a:spcAft>
                <a:spcPts val="0"/>
              </a:spcAft>
              <a:buClr>
                <a:schemeClr val="dk1"/>
              </a:buClr>
              <a:buSzPts val="1600"/>
              <a:buChar char="●"/>
            </a:pPr>
            <a:r>
              <a:rPr i="1" lang="en-GB" sz="1600">
                <a:solidFill>
                  <a:schemeClr val="dk1"/>
                </a:solidFill>
              </a:rPr>
              <a:t>Would you want to tell your values to people you respect and admire? </a:t>
            </a:r>
            <a:endParaRPr i="1" sz="1600">
              <a:solidFill>
                <a:schemeClr val="dk1"/>
              </a:solidFill>
            </a:endParaRPr>
          </a:p>
          <a:p>
            <a:pPr indent="-330200" lvl="0" marL="457200" rtl="0" algn="l">
              <a:lnSpc>
                <a:spcPct val="115909"/>
              </a:lnSpc>
              <a:spcBef>
                <a:spcPts val="1000"/>
              </a:spcBef>
              <a:spcAft>
                <a:spcPts val="0"/>
              </a:spcAft>
              <a:buClr>
                <a:schemeClr val="dk1"/>
              </a:buClr>
              <a:buSzPts val="1600"/>
              <a:buChar char="●"/>
            </a:pPr>
            <a:r>
              <a:rPr i="1" lang="en-GB" sz="1600">
                <a:solidFill>
                  <a:schemeClr val="dk1"/>
                </a:solidFill>
              </a:rPr>
              <a:t>Do these values represent things you would support, even if your choice isn't popular, and it puts you in the minority? Have you done this in the past?</a:t>
            </a:r>
            <a:endParaRPr i="1" sz="1600">
              <a:solidFill>
                <a:schemeClr val="dk1"/>
              </a:solidFill>
            </a:endParaRPr>
          </a:p>
          <a:p>
            <a:pPr indent="-330200" lvl="0" marL="457200" rtl="0" algn="l">
              <a:lnSpc>
                <a:spcPct val="115909"/>
              </a:lnSpc>
              <a:spcBef>
                <a:spcPts val="1000"/>
              </a:spcBef>
              <a:spcAft>
                <a:spcPts val="0"/>
              </a:spcAft>
              <a:buClr>
                <a:schemeClr val="dk1"/>
              </a:buClr>
              <a:buSzPts val="1600"/>
              <a:buChar char="●"/>
            </a:pPr>
            <a:r>
              <a:rPr i="1" lang="en-GB" sz="1600">
                <a:solidFill>
                  <a:schemeClr val="dk1"/>
                </a:solidFill>
              </a:rPr>
              <a:t>What do your selected values tell you about how you view yourself, your relationship with others, and the planet? </a:t>
            </a:r>
            <a:endParaRPr i="1" sz="1600">
              <a:solidFill>
                <a:schemeClr val="dk1"/>
              </a:solidFill>
            </a:endParaRPr>
          </a:p>
          <a:p>
            <a:pPr indent="0" lvl="0" marL="0" rtl="0" algn="l">
              <a:lnSpc>
                <a:spcPct val="115909"/>
              </a:lnSpc>
              <a:spcBef>
                <a:spcPts val="1000"/>
              </a:spcBef>
              <a:spcAft>
                <a:spcPts val="0"/>
              </a:spcAft>
              <a:buNone/>
            </a:pPr>
            <a:r>
              <a:rPr lang="en-GB" sz="1600">
                <a:solidFill>
                  <a:schemeClr val="dk1"/>
                </a:solidFill>
              </a:rPr>
              <a:t>Record your thoughts and, if you like, speak to your friends, family and role models about your values. </a:t>
            </a:r>
            <a:r>
              <a:rPr lang="en-GB" sz="1600">
                <a:solidFill>
                  <a:schemeClr val="dk1"/>
                </a:solidFill>
                <a:highlight>
                  <a:srgbClr val="FCE5CD"/>
                </a:highlight>
              </a:rPr>
              <a:t>Remember you should only share what you are comfortable sharing.</a:t>
            </a:r>
            <a:r>
              <a:rPr lang="en-GB" sz="1600">
                <a:solidFill>
                  <a:schemeClr val="dk1"/>
                </a:solidFill>
              </a:rPr>
              <a:t> This is your story, and you get to shape it! </a:t>
            </a:r>
            <a:endParaRPr i="1" sz="1400">
              <a:solidFill>
                <a:schemeClr val="dk1"/>
              </a:solidFill>
              <a:highlight>
                <a:srgbClr val="FFFFFF"/>
              </a:highlight>
            </a:endParaRPr>
          </a:p>
          <a:p>
            <a:pPr indent="0" lvl="0" marL="0" rtl="0" algn="l">
              <a:lnSpc>
                <a:spcPct val="100000"/>
              </a:lnSpc>
              <a:spcBef>
                <a:spcPts val="1000"/>
              </a:spcBef>
              <a:spcAft>
                <a:spcPts val="1000"/>
              </a:spcAft>
              <a:buNone/>
            </a:pPr>
            <a:r>
              <a:rPr i="1" lang="en-GB" sz="1400">
                <a:solidFill>
                  <a:schemeClr val="dk1"/>
                </a:solidFill>
                <a:highlight>
                  <a:srgbClr val="FFFFFF"/>
                </a:highlight>
              </a:rPr>
              <a:t> </a:t>
            </a:r>
            <a:r>
              <a:rPr lang="en-GB" sz="1400">
                <a:solidFill>
                  <a:schemeClr val="dk1"/>
                </a:solidFill>
                <a:highlight>
                  <a:srgbClr val="FFFFFF"/>
                </a:highlight>
              </a:rPr>
              <a:t>  </a:t>
            </a:r>
            <a:endParaRPr sz="1400">
              <a:solidFill>
                <a:schemeClr val="dk1"/>
              </a:solidFill>
              <a:highlight>
                <a:srgbClr val="FFFFFF"/>
              </a:highlight>
            </a:endParaRPr>
          </a:p>
        </p:txBody>
      </p:sp>
      <p:pic>
        <p:nvPicPr>
          <p:cNvPr id="277" name="Google Shape;277;p35"/>
          <p:cNvPicPr preferRelativeResize="0"/>
          <p:nvPr/>
        </p:nvPicPr>
        <p:blipFill rotWithShape="1">
          <a:blip r:embed="rId3">
            <a:alphaModFix/>
          </a:blip>
          <a:srcRect b="0" l="36995" r="36290" t="0"/>
          <a:stretch/>
        </p:blipFill>
        <p:spPr>
          <a:xfrm>
            <a:off x="7973350" y="3857175"/>
            <a:ext cx="1221351" cy="1400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886"/>
        </a:solidFill>
      </p:bgPr>
    </p:bg>
    <p:spTree>
      <p:nvGrpSpPr>
        <p:cNvPr id="281" name="Shape 281"/>
        <p:cNvGrpSpPr/>
        <p:nvPr/>
      </p:nvGrpSpPr>
      <p:grpSpPr>
        <a:xfrm>
          <a:off x="0" y="0"/>
          <a:ext cx="0" cy="0"/>
          <a:chOff x="0" y="0"/>
          <a:chExt cx="0" cy="0"/>
        </a:xfrm>
      </p:grpSpPr>
      <p:sp>
        <p:nvSpPr>
          <p:cNvPr id="282" name="Google Shape;282;p36"/>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Part 2: </a:t>
            </a:r>
            <a:r>
              <a:rPr lang="en-GB" sz="2600">
                <a:solidFill>
                  <a:schemeClr val="lt1"/>
                </a:solidFill>
              </a:rPr>
              <a:t>Skills</a:t>
            </a:r>
            <a:endParaRPr sz="2600">
              <a:solidFill>
                <a:schemeClr val="lt1"/>
              </a:solidFill>
            </a:endParaRPr>
          </a:p>
        </p:txBody>
      </p:sp>
      <p:sp>
        <p:nvSpPr>
          <p:cNvPr id="283" name="Google Shape;283;p36"/>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Activity 1</a:t>
            </a:r>
            <a:endParaRPr>
              <a:solidFill>
                <a:schemeClr val="lt1"/>
              </a:solidFill>
            </a:endParaRPr>
          </a:p>
        </p:txBody>
      </p:sp>
      <p:pic>
        <p:nvPicPr>
          <p:cNvPr id="284" name="Google Shape;284;p36"/>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2: Discover your skills &amp; talents</a:t>
            </a:r>
            <a:endParaRPr sz="2400">
              <a:solidFill>
                <a:srgbClr val="005840"/>
              </a:solidFill>
            </a:endParaRPr>
          </a:p>
        </p:txBody>
      </p:sp>
      <p:sp>
        <p:nvSpPr>
          <p:cNvPr id="290" name="Google Shape;290;p37"/>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Skills are abilities that you develop and get better at as you practice them, like playing a sport, writing and more. Talents are natural abilities that emerge without formal training or practice (but can also be strengthened by paying attention to them). Identifying your skills and talents is essential, as it helps you understand what you do well (your strengths) and where you might need support.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In this activity, you are asked to identify your strengths. First reflect on the following questions:</a:t>
            </a:r>
            <a:endParaRPr sz="1600">
              <a:solidFill>
                <a:schemeClr val="dk1"/>
              </a:solidFill>
              <a:highlight>
                <a:srgbClr val="FFFFFF"/>
              </a:highlight>
            </a:endParaRPr>
          </a:p>
          <a:p>
            <a:pPr indent="-330200" lvl="0" marL="457200" rtl="0" algn="l">
              <a:spcBef>
                <a:spcPts val="600"/>
              </a:spcBef>
              <a:spcAft>
                <a:spcPts val="0"/>
              </a:spcAft>
              <a:buClr>
                <a:schemeClr val="dk1"/>
              </a:buClr>
              <a:buSzPts val="1600"/>
              <a:buChar char="●"/>
            </a:pPr>
            <a:r>
              <a:rPr i="1" lang="en-GB" sz="1600">
                <a:solidFill>
                  <a:schemeClr val="dk1"/>
                </a:solidFill>
                <a:highlight>
                  <a:srgbClr val="FFFFFF"/>
                </a:highlight>
              </a:rPr>
              <a:t>What are some things I do really well? </a:t>
            </a:r>
            <a:endParaRPr i="1"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i="1" lang="en-GB" sz="1600">
                <a:solidFill>
                  <a:schemeClr val="dk1"/>
                </a:solidFill>
                <a:highlight>
                  <a:srgbClr val="FFFFFF"/>
                </a:highlight>
              </a:rPr>
              <a:t>When do others ask you for help? Why?   </a:t>
            </a:r>
            <a:endParaRPr i="1" sz="1600">
              <a:solidFill>
                <a:schemeClr val="dk1"/>
              </a:solidFill>
              <a:highlight>
                <a:srgbClr val="FFFFFF"/>
              </a:highlight>
            </a:endParaRPr>
          </a:p>
          <a:p>
            <a:pPr indent="0" lvl="0" marL="0" rtl="0" algn="l">
              <a:spcBef>
                <a:spcPts val="600"/>
              </a:spcBef>
              <a:spcAft>
                <a:spcPts val="600"/>
              </a:spcAft>
              <a:buNone/>
            </a:pPr>
            <a:r>
              <a:rPr lang="en-GB" sz="1600">
                <a:solidFill>
                  <a:schemeClr val="dk1"/>
                </a:solidFill>
                <a:highlight>
                  <a:srgbClr val="FFFFFF"/>
                </a:highlight>
              </a:rPr>
              <a:t>Next, select up to six core skills or talents that you already have. We’ve provided a list on the next slide, but you can also add others that are not on the list. </a:t>
            </a:r>
            <a:endParaRPr sz="1600">
              <a:solidFill>
                <a:schemeClr val="dk1"/>
              </a:solidFill>
              <a:highlight>
                <a:srgbClr val="FFFFFF"/>
              </a:highlight>
            </a:endParaRPr>
          </a:p>
        </p:txBody>
      </p:sp>
      <p:pic>
        <p:nvPicPr>
          <p:cNvPr id="291" name="Google Shape;291;p37"/>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2: Discover your skills &amp; talents (continued)</a:t>
            </a:r>
            <a:endParaRPr sz="2400">
              <a:solidFill>
                <a:srgbClr val="005840"/>
              </a:solidFill>
            </a:endParaRPr>
          </a:p>
        </p:txBody>
      </p:sp>
      <p:sp>
        <p:nvSpPr>
          <p:cNvPr id="297" name="Google Shape;297;p38"/>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chemeClr val="lt1"/>
                </a:highlight>
              </a:rPr>
              <a:t>You may find it useful to highlight the skills you can confidently apply to everyday life as you read through the list below. Once you have your selected your skills, put them into your compass template (in slide 15).</a:t>
            </a:r>
            <a:endParaRPr sz="1600">
              <a:solidFill>
                <a:schemeClr val="dk1"/>
              </a:solidFill>
              <a:highlight>
                <a:schemeClr val="lt1"/>
              </a:highlight>
            </a:endParaRPr>
          </a:p>
          <a:p>
            <a:pPr indent="0" lvl="0" marL="0" rtl="0" algn="l">
              <a:spcBef>
                <a:spcPts val="600"/>
              </a:spcBef>
              <a:spcAft>
                <a:spcPts val="600"/>
              </a:spcAft>
              <a:buNone/>
            </a:pPr>
            <a:r>
              <a:t/>
            </a:r>
            <a:endParaRPr sz="1600">
              <a:solidFill>
                <a:schemeClr val="dk1"/>
              </a:solidFill>
              <a:highlight>
                <a:srgbClr val="FFFFFF"/>
              </a:highlight>
            </a:endParaRPr>
          </a:p>
        </p:txBody>
      </p:sp>
      <p:pic>
        <p:nvPicPr>
          <p:cNvPr id="298" name="Google Shape;298;p38"/>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
        <p:nvSpPr>
          <p:cNvPr id="299" name="Google Shape;299;p38"/>
          <p:cNvSpPr txBox="1"/>
          <p:nvPr>
            <p:ph idx="1" type="body"/>
          </p:nvPr>
        </p:nvSpPr>
        <p:spPr>
          <a:xfrm>
            <a:off x="424950" y="2154075"/>
            <a:ext cx="29178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100">
                <a:solidFill>
                  <a:schemeClr val="dk1"/>
                </a:solidFill>
                <a:highlight>
                  <a:srgbClr val="FFFFFF"/>
                </a:highlight>
              </a:rPr>
              <a:t>analytical thinking</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problem-solving</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evaluating evidence</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synthesising information</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recognising bias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seeing the world from another’s perspective</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caring for non-human beings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active listening</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respecting diversity</a:t>
            </a:r>
            <a:endParaRPr sz="1100">
              <a:solidFill>
                <a:schemeClr val="dk1"/>
              </a:solidFill>
              <a:highlight>
                <a:srgbClr val="FFFFFF"/>
              </a:highlight>
            </a:endParaRPr>
          </a:p>
          <a:p>
            <a:pPr indent="0" lvl="0" marL="0" rtl="0" algn="l">
              <a:spcBef>
                <a:spcPts val="600"/>
              </a:spcBef>
              <a:spcAft>
                <a:spcPts val="600"/>
              </a:spcAft>
              <a:buNone/>
            </a:pPr>
            <a:r>
              <a:rPr lang="en-GB" sz="1100">
                <a:solidFill>
                  <a:schemeClr val="dk1"/>
                </a:solidFill>
                <a:highlight>
                  <a:srgbClr val="FFFFFF"/>
                </a:highlight>
              </a:rPr>
              <a:t>environmental stewardship</a:t>
            </a:r>
            <a:endParaRPr sz="1100">
              <a:solidFill>
                <a:schemeClr val="dk1"/>
              </a:solidFill>
              <a:highlight>
                <a:srgbClr val="FFFFFF"/>
              </a:highlight>
            </a:endParaRPr>
          </a:p>
        </p:txBody>
      </p:sp>
      <p:sp>
        <p:nvSpPr>
          <p:cNvPr id="300" name="Google Shape;300;p38"/>
          <p:cNvSpPr txBox="1"/>
          <p:nvPr>
            <p:ph idx="1" type="body"/>
          </p:nvPr>
        </p:nvSpPr>
        <p:spPr>
          <a:xfrm>
            <a:off x="4085125" y="2154075"/>
            <a:ext cx="30129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100">
                <a:solidFill>
                  <a:schemeClr val="dk1"/>
                </a:solidFill>
                <a:highlight>
                  <a:srgbClr val="FFFFFF"/>
                </a:highlight>
              </a:rPr>
              <a:t>idea generation</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coming up with new ways of doing things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experimenting</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self-confidence</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embrace changing environments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risk-taking</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standing up for others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influencing others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advocating for myself</a:t>
            </a:r>
            <a:endParaRPr sz="1100">
              <a:solidFill>
                <a:schemeClr val="dk1"/>
              </a:solidFill>
              <a:highlight>
                <a:srgbClr val="FFFFFF"/>
              </a:highlight>
            </a:endParaRPr>
          </a:p>
          <a:p>
            <a:pPr indent="0" lvl="0" marL="0" rtl="0" algn="l">
              <a:spcBef>
                <a:spcPts val="600"/>
              </a:spcBef>
              <a:spcAft>
                <a:spcPts val="600"/>
              </a:spcAft>
              <a:buNone/>
            </a:pPr>
            <a:r>
              <a:rPr lang="en-GB" sz="1100">
                <a:solidFill>
                  <a:schemeClr val="dk1"/>
                </a:solidFill>
                <a:highlight>
                  <a:srgbClr val="FFFFFF"/>
                </a:highlight>
              </a:rPr>
              <a:t>conflict resolution</a:t>
            </a:r>
            <a:endParaRPr sz="1100">
              <a:solidFill>
                <a:schemeClr val="dk1"/>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2: Discover your skills &amp; talents (continued)</a:t>
            </a:r>
            <a:endParaRPr sz="2400">
              <a:solidFill>
                <a:srgbClr val="005840"/>
              </a:solidFill>
            </a:endParaRPr>
          </a:p>
        </p:txBody>
      </p:sp>
      <p:pic>
        <p:nvPicPr>
          <p:cNvPr id="306" name="Google Shape;306;p39"/>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
        <p:nvSpPr>
          <p:cNvPr id="307" name="Google Shape;307;p39"/>
          <p:cNvSpPr txBox="1"/>
          <p:nvPr>
            <p:ph idx="1" type="body"/>
          </p:nvPr>
        </p:nvSpPr>
        <p:spPr>
          <a:xfrm>
            <a:off x="378900" y="1412225"/>
            <a:ext cx="33120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100">
                <a:solidFill>
                  <a:schemeClr val="dk1"/>
                </a:solidFill>
                <a:highlight>
                  <a:srgbClr val="FFFFFF"/>
                </a:highlight>
              </a:rPr>
              <a:t>storytelling</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taking initiative</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seeing patterns in different pieces of information</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continuous learning</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emotional intelligence</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playfulness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mindfulness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comfort with silence</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observation</a:t>
            </a:r>
            <a:endParaRPr sz="1100">
              <a:solidFill>
                <a:schemeClr val="dk1"/>
              </a:solidFill>
              <a:highlight>
                <a:srgbClr val="FFFFFF"/>
              </a:highlight>
            </a:endParaRPr>
          </a:p>
          <a:p>
            <a:pPr indent="0" lvl="0" marL="0" rtl="0" algn="l">
              <a:spcBef>
                <a:spcPts val="600"/>
              </a:spcBef>
              <a:spcAft>
                <a:spcPts val="600"/>
              </a:spcAft>
              <a:buNone/>
            </a:pPr>
            <a:r>
              <a:rPr lang="en-GB" sz="1100">
                <a:solidFill>
                  <a:schemeClr val="dk1"/>
                </a:solidFill>
                <a:highlight>
                  <a:srgbClr val="FFFFFF"/>
                </a:highlight>
              </a:rPr>
              <a:t>building trust</a:t>
            </a:r>
            <a:endParaRPr sz="1100">
              <a:solidFill>
                <a:schemeClr val="dk1"/>
              </a:solidFill>
              <a:highlight>
                <a:srgbClr val="FFFFFF"/>
              </a:highlight>
            </a:endParaRPr>
          </a:p>
        </p:txBody>
      </p:sp>
      <p:sp>
        <p:nvSpPr>
          <p:cNvPr id="308" name="Google Shape;308;p39"/>
          <p:cNvSpPr txBox="1"/>
          <p:nvPr>
            <p:ph idx="1" type="body"/>
          </p:nvPr>
        </p:nvSpPr>
        <p:spPr>
          <a:xfrm>
            <a:off x="3690900" y="1412225"/>
            <a:ext cx="3727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100">
                <a:solidFill>
                  <a:schemeClr val="dk1"/>
                </a:solidFill>
                <a:highlight>
                  <a:srgbClr val="FFFFFF"/>
                </a:highlight>
              </a:rPr>
              <a:t>working well with others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supporting others in overcoming weaknesses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asking for help</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asking questions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open-mindedness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research</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changing my mind if I am presented with new information</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community engagement</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advocating for others</a:t>
            </a:r>
            <a:endParaRPr sz="1100">
              <a:solidFill>
                <a:schemeClr val="dk1"/>
              </a:solidFill>
              <a:highlight>
                <a:srgbClr val="FFFFFF"/>
              </a:highlight>
            </a:endParaRPr>
          </a:p>
          <a:p>
            <a:pPr indent="0" lvl="0" marL="0" rtl="0" algn="l">
              <a:spcBef>
                <a:spcPts val="600"/>
              </a:spcBef>
              <a:spcAft>
                <a:spcPts val="0"/>
              </a:spcAft>
              <a:buNone/>
            </a:pPr>
            <a:r>
              <a:rPr lang="en-GB" sz="1100">
                <a:solidFill>
                  <a:schemeClr val="dk1"/>
                </a:solidFill>
                <a:highlight>
                  <a:srgbClr val="FFFFFF"/>
                </a:highlight>
              </a:rPr>
              <a:t>cross-cultural awareness</a:t>
            </a:r>
            <a:endParaRPr sz="1100">
              <a:solidFill>
                <a:schemeClr val="dk1"/>
              </a:solidFill>
              <a:highlight>
                <a:srgbClr val="FFFFFF"/>
              </a:highlight>
            </a:endParaRPr>
          </a:p>
          <a:p>
            <a:pPr indent="0" lvl="0" marL="0" rtl="0" algn="l">
              <a:spcBef>
                <a:spcPts val="600"/>
              </a:spcBef>
              <a:spcAft>
                <a:spcPts val="600"/>
              </a:spcAft>
              <a:buNone/>
            </a:pPr>
            <a:r>
              <a:t/>
            </a:r>
            <a:endParaRPr sz="1100">
              <a:solidFill>
                <a:schemeClr val="dk1"/>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886"/>
        </a:solidFill>
      </p:bgPr>
    </p:bg>
    <p:spTree>
      <p:nvGrpSpPr>
        <p:cNvPr id="312" name="Shape 312"/>
        <p:cNvGrpSpPr/>
        <p:nvPr/>
      </p:nvGrpSpPr>
      <p:grpSpPr>
        <a:xfrm>
          <a:off x="0" y="0"/>
          <a:ext cx="0" cy="0"/>
          <a:chOff x="0" y="0"/>
          <a:chExt cx="0" cy="0"/>
        </a:xfrm>
      </p:grpSpPr>
      <p:sp>
        <p:nvSpPr>
          <p:cNvPr id="313" name="Google Shape;313;p40"/>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Part 3: </a:t>
            </a:r>
            <a:r>
              <a:rPr lang="en-GB" sz="2600">
                <a:solidFill>
                  <a:schemeClr val="lt1"/>
                </a:solidFill>
              </a:rPr>
              <a:t>Experiences</a:t>
            </a:r>
            <a:endParaRPr sz="2600">
              <a:solidFill>
                <a:schemeClr val="lt1"/>
              </a:solidFill>
            </a:endParaRPr>
          </a:p>
        </p:txBody>
      </p:sp>
      <p:sp>
        <p:nvSpPr>
          <p:cNvPr id="314" name="Google Shape;314;p40"/>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Activity 1</a:t>
            </a:r>
            <a:endParaRPr>
              <a:solidFill>
                <a:schemeClr val="lt1"/>
              </a:solidFill>
            </a:endParaRPr>
          </a:p>
        </p:txBody>
      </p:sp>
      <p:pic>
        <p:nvPicPr>
          <p:cNvPr id="315" name="Google Shape;315;p40"/>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3: Mapping your life’s journey: important experiences</a:t>
            </a:r>
            <a:endParaRPr sz="2400">
              <a:solidFill>
                <a:srgbClr val="005840"/>
              </a:solidFill>
            </a:endParaRPr>
          </a:p>
        </p:txBody>
      </p:sp>
      <p:sp>
        <p:nvSpPr>
          <p:cNvPr id="321" name="Google Shape;321;p41"/>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The next step is to consider your experiences and how they have shaped who you are. In this section, you are asked to create something that shows (not tells) your life’s journey.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CE5CD"/>
                </a:highlight>
              </a:rPr>
              <a:t>Although you do not have to share your creation with others if you are not comfortable doing so, we encourage you to create something for yourself. </a:t>
            </a:r>
            <a:endParaRPr sz="1600">
              <a:solidFill>
                <a:schemeClr val="dk1"/>
              </a:solidFill>
              <a:highlight>
                <a:srgbClr val="FCE5CD"/>
              </a:highlight>
            </a:endParaRPr>
          </a:p>
          <a:p>
            <a:pPr indent="0" lvl="0" marL="0" rtl="0" algn="l">
              <a:spcBef>
                <a:spcPts val="600"/>
              </a:spcBef>
              <a:spcAft>
                <a:spcPts val="0"/>
              </a:spcAft>
              <a:buNone/>
            </a:pPr>
            <a:r>
              <a:rPr lang="en-GB" sz="1600">
                <a:solidFill>
                  <a:schemeClr val="dk1"/>
                </a:solidFill>
                <a:highlight>
                  <a:srgbClr val="FFFFFF"/>
                </a:highlight>
              </a:rPr>
              <a:t>First reflect on your life until now. While reflecting, you may want to find some materials (even just a pen and paper) to create a visual representation of your life’s journey. Some prompts to help you reflect on your journey are provided in the next slide. </a:t>
            </a:r>
            <a:endParaRPr sz="1600">
              <a:solidFill>
                <a:schemeClr val="dk1"/>
              </a:solidFill>
              <a:highlight>
                <a:srgbClr val="FFFFFF"/>
              </a:highlight>
            </a:endParaRPr>
          </a:p>
          <a:p>
            <a:pPr indent="0" lvl="0" marL="0" rtl="0" algn="l">
              <a:spcBef>
                <a:spcPts val="600"/>
              </a:spcBef>
              <a:spcAft>
                <a:spcPts val="0"/>
              </a:spcAft>
              <a:buNone/>
            </a:pPr>
            <a:r>
              <a:t/>
            </a:r>
            <a:endParaRPr/>
          </a:p>
          <a:p>
            <a:pPr indent="0" lvl="0" marL="0" rtl="0" algn="l">
              <a:spcBef>
                <a:spcPts val="1200"/>
              </a:spcBef>
              <a:spcAft>
                <a:spcPts val="600"/>
              </a:spcAft>
              <a:buNone/>
            </a:pPr>
            <a:r>
              <a:t/>
            </a:r>
            <a:endParaRPr sz="1600">
              <a:solidFill>
                <a:schemeClr val="dk1"/>
              </a:solidFill>
              <a:highlight>
                <a:srgbClr val="FFFFFF"/>
              </a:highlight>
            </a:endParaRPr>
          </a:p>
        </p:txBody>
      </p:sp>
      <p:pic>
        <p:nvPicPr>
          <p:cNvPr id="322" name="Google Shape;322;p41"/>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3: Mapping your life’s journey (continued)</a:t>
            </a:r>
            <a:endParaRPr sz="2400">
              <a:solidFill>
                <a:srgbClr val="005840"/>
              </a:solidFill>
            </a:endParaRPr>
          </a:p>
        </p:txBody>
      </p:sp>
      <p:sp>
        <p:nvSpPr>
          <p:cNvPr id="328" name="Google Shape;328;p42"/>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Some prompts to help you reflect: </a:t>
            </a:r>
            <a:endParaRPr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What are the important events, conversations, decisions, realisations and achievements that most guided your actions or how you behave today? </a:t>
            </a:r>
            <a:endParaRPr i="1"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What are the difficult challenges you experienced along the way that impacted your life’s course? </a:t>
            </a:r>
            <a:endParaRPr i="1"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What were the important moments of joy and happiness in your life? </a:t>
            </a:r>
            <a:endParaRPr i="1"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What projects or interests have you pursued or gone back to over time? </a:t>
            </a:r>
            <a:r>
              <a:rPr i="1" lang="en-GB" sz="1600">
                <a:solidFill>
                  <a:schemeClr val="dk1"/>
                </a:solidFill>
                <a:highlight>
                  <a:schemeClr val="lt1"/>
                </a:highlight>
              </a:rPr>
              <a:t>What patterns do you see in your life’s journey? </a:t>
            </a:r>
            <a:endParaRPr i="1" sz="1600">
              <a:solidFill>
                <a:schemeClr val="dk1"/>
              </a:solidFill>
              <a:highlight>
                <a:schemeClr val="lt1"/>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chemeClr val="lt1"/>
                </a:highlight>
              </a:rPr>
              <a:t>What kinds of things have you not had a chance to do, or been afraid to explore until now? </a:t>
            </a:r>
            <a:endParaRPr i="1" sz="1600">
              <a:solidFill>
                <a:schemeClr val="dk1"/>
              </a:solidFill>
              <a:highlight>
                <a:srgbClr val="FFFFFF"/>
              </a:highlight>
            </a:endParaRPr>
          </a:p>
          <a:p>
            <a:pPr indent="0" lvl="0" marL="0" rtl="0" algn="l">
              <a:spcBef>
                <a:spcPts val="1000"/>
              </a:spcBef>
              <a:spcAft>
                <a:spcPts val="0"/>
              </a:spcAft>
              <a:buNone/>
            </a:pPr>
            <a:r>
              <a:t/>
            </a:r>
            <a:endParaRPr sz="1600">
              <a:solidFill>
                <a:schemeClr val="dk1"/>
              </a:solidFill>
              <a:highlight>
                <a:srgbClr val="FFFFFF"/>
              </a:highlight>
            </a:endParaRPr>
          </a:p>
          <a:p>
            <a:pPr indent="0" lvl="0" marL="0" rtl="0" algn="l">
              <a:spcBef>
                <a:spcPts val="1000"/>
              </a:spcBef>
              <a:spcAft>
                <a:spcPts val="0"/>
              </a:spcAft>
              <a:buNone/>
            </a:pPr>
            <a:r>
              <a:t/>
            </a:r>
            <a:endParaRPr sz="1600">
              <a:solidFill>
                <a:schemeClr val="dk1"/>
              </a:solidFill>
              <a:highlight>
                <a:srgbClr val="FFFFFF"/>
              </a:highlight>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sz="1600">
              <a:solidFill>
                <a:schemeClr val="dk1"/>
              </a:solidFill>
              <a:highlight>
                <a:srgbClr val="FFFFFF"/>
              </a:highlight>
            </a:endParaRPr>
          </a:p>
        </p:txBody>
      </p:sp>
      <p:pic>
        <p:nvPicPr>
          <p:cNvPr id="329" name="Google Shape;329;p42"/>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p:nvPr/>
        </p:nvSpPr>
        <p:spPr>
          <a:xfrm>
            <a:off x="0" y="0"/>
            <a:ext cx="8622600" cy="1080900"/>
          </a:xfrm>
          <a:prstGeom prst="rect">
            <a:avLst/>
          </a:prstGeom>
          <a:solidFill>
            <a:srgbClr val="FF97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96" name="Google Shape;96;p16"/>
          <p:cNvSpPr/>
          <p:nvPr/>
        </p:nvSpPr>
        <p:spPr>
          <a:xfrm>
            <a:off x="452221" y="410765"/>
            <a:ext cx="63651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Arial"/>
              <a:ea typeface="Arial"/>
              <a:cs typeface="Arial"/>
              <a:sym typeface="Arial"/>
            </a:endParaRPr>
          </a:p>
        </p:txBody>
      </p:sp>
      <p:sp>
        <p:nvSpPr>
          <p:cNvPr id="97" name="Google Shape;97;p16"/>
          <p:cNvSpPr/>
          <p:nvPr/>
        </p:nvSpPr>
        <p:spPr>
          <a:xfrm>
            <a:off x="83344" y="3038475"/>
            <a:ext cx="1043100" cy="464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8" name="Google Shape;98;p16"/>
          <p:cNvSpPr/>
          <p:nvPr/>
        </p:nvSpPr>
        <p:spPr>
          <a:xfrm>
            <a:off x="7071234" y="2886536"/>
            <a:ext cx="1043100" cy="464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9" name="Google Shape;99;p16"/>
          <p:cNvSpPr/>
          <p:nvPr/>
        </p:nvSpPr>
        <p:spPr>
          <a:xfrm>
            <a:off x="452221" y="410765"/>
            <a:ext cx="77703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000000"/>
                </a:solidFill>
                <a:latin typeface="Arial"/>
                <a:ea typeface="Arial"/>
                <a:cs typeface="Arial"/>
                <a:sym typeface="Arial"/>
              </a:rPr>
              <a:t>Broadening perspectives: Me/We/World</a:t>
            </a:r>
            <a:endParaRPr sz="1100"/>
          </a:p>
        </p:txBody>
      </p:sp>
      <p:pic>
        <p:nvPicPr>
          <p:cNvPr id="100" name="Google Shape;100;p16"/>
          <p:cNvPicPr preferRelativeResize="0"/>
          <p:nvPr/>
        </p:nvPicPr>
        <p:blipFill rotWithShape="1">
          <a:blip r:embed="rId3">
            <a:alphaModFix/>
          </a:blip>
          <a:srcRect b="0" l="0" r="0" t="0"/>
          <a:stretch/>
        </p:blipFill>
        <p:spPr>
          <a:xfrm>
            <a:off x="0" y="1491627"/>
            <a:ext cx="3393755" cy="3336597"/>
          </a:xfrm>
          <a:prstGeom prst="rect">
            <a:avLst/>
          </a:prstGeom>
          <a:noFill/>
          <a:ln>
            <a:noFill/>
          </a:ln>
        </p:spPr>
      </p:pic>
      <p:sp>
        <p:nvSpPr>
          <p:cNvPr id="101" name="Google Shape;101;p16"/>
          <p:cNvSpPr txBox="1"/>
          <p:nvPr/>
        </p:nvSpPr>
        <p:spPr>
          <a:xfrm>
            <a:off x="3634798" y="2656991"/>
            <a:ext cx="4316400" cy="608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400"/>
              <a:buFont typeface="Arial"/>
              <a:buNone/>
            </a:pPr>
            <a:r>
              <a:rPr b="1" i="0" lang="en-GB" sz="1400" u="none" cap="none" strike="noStrike">
                <a:solidFill>
                  <a:srgbClr val="000000"/>
                </a:solidFill>
                <a:highlight>
                  <a:srgbClr val="FF9700"/>
                </a:highlight>
                <a:latin typeface="Arial"/>
                <a:ea typeface="Arial"/>
                <a:cs typeface="Arial"/>
                <a:sym typeface="Arial"/>
              </a:rPr>
              <a:t>Living beings, e.g. a child, a bee, a river and a politian</a:t>
            </a:r>
            <a:endParaRPr b="0" i="0" sz="1400" u="none" cap="none" strike="noStrike">
              <a:solidFill>
                <a:srgbClr val="000000"/>
              </a:solidFill>
              <a:highlight>
                <a:srgbClr val="FF9700"/>
              </a:highlight>
              <a:latin typeface="Arial"/>
              <a:ea typeface="Arial"/>
              <a:cs typeface="Arial"/>
              <a:sym typeface="Arial"/>
            </a:endParaRPr>
          </a:p>
        </p:txBody>
      </p:sp>
      <p:sp>
        <p:nvSpPr>
          <p:cNvPr id="102" name="Google Shape;102;p16"/>
          <p:cNvSpPr txBox="1"/>
          <p:nvPr/>
        </p:nvSpPr>
        <p:spPr>
          <a:xfrm>
            <a:off x="3634798" y="3402973"/>
            <a:ext cx="43164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400"/>
              <a:buFont typeface="Arial"/>
              <a:buNone/>
            </a:pPr>
            <a:r>
              <a:rPr b="1" lang="en-GB" sz="1400">
                <a:solidFill>
                  <a:srgbClr val="000000"/>
                </a:solidFill>
                <a:highlight>
                  <a:srgbClr val="03ECDD"/>
                </a:highlight>
                <a:latin typeface="Arial"/>
                <a:ea typeface="Arial"/>
                <a:cs typeface="Arial"/>
                <a:sym typeface="Arial"/>
              </a:rPr>
              <a:t>Teams, communities &amp; ecosystems</a:t>
            </a:r>
            <a:endParaRPr sz="1400">
              <a:solidFill>
                <a:srgbClr val="000000"/>
              </a:solidFill>
              <a:highlight>
                <a:srgbClr val="03ECDD"/>
              </a:highlight>
              <a:latin typeface="Arial"/>
              <a:ea typeface="Arial"/>
              <a:cs typeface="Arial"/>
              <a:sym typeface="Arial"/>
            </a:endParaRPr>
          </a:p>
        </p:txBody>
      </p:sp>
      <p:sp>
        <p:nvSpPr>
          <p:cNvPr id="103" name="Google Shape;103;p16"/>
          <p:cNvSpPr txBox="1"/>
          <p:nvPr/>
        </p:nvSpPr>
        <p:spPr>
          <a:xfrm>
            <a:off x="3634798" y="4212500"/>
            <a:ext cx="43164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rgbClr val="000000"/>
              </a:buClr>
              <a:buSzPts val="1400"/>
              <a:buFont typeface="Arial"/>
              <a:buNone/>
            </a:pPr>
            <a:r>
              <a:rPr b="1" lang="en-GB" sz="1400">
                <a:solidFill>
                  <a:srgbClr val="000000"/>
                </a:solidFill>
                <a:highlight>
                  <a:srgbClr val="B6FF99"/>
                </a:highlight>
                <a:latin typeface="Arial"/>
                <a:ea typeface="Arial"/>
                <a:cs typeface="Arial"/>
                <a:sym typeface="Arial"/>
              </a:rPr>
              <a:t>O</a:t>
            </a:r>
            <a:r>
              <a:rPr b="1" i="0" lang="en-GB" sz="1400" u="none" cap="none" strike="noStrike">
                <a:solidFill>
                  <a:srgbClr val="000000"/>
                </a:solidFill>
                <a:highlight>
                  <a:srgbClr val="B6FF99"/>
                </a:highlight>
                <a:latin typeface="Arial"/>
                <a:ea typeface="Arial"/>
                <a:cs typeface="Arial"/>
                <a:sym typeface="Arial"/>
              </a:rPr>
              <a:t>ur planet &amp; its resources</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0" y="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Example of a journey map</a:t>
            </a:r>
            <a:endParaRPr sz="2400">
              <a:solidFill>
                <a:srgbClr val="005840"/>
              </a:solidFill>
            </a:endParaRPr>
          </a:p>
        </p:txBody>
      </p:sp>
      <p:pic>
        <p:nvPicPr>
          <p:cNvPr id="335" name="Google Shape;335;p43"/>
          <p:cNvPicPr preferRelativeResize="0"/>
          <p:nvPr/>
        </p:nvPicPr>
        <p:blipFill>
          <a:blip r:embed="rId3">
            <a:alphaModFix/>
          </a:blip>
          <a:stretch>
            <a:fillRect/>
          </a:stretch>
        </p:blipFill>
        <p:spPr>
          <a:xfrm>
            <a:off x="417025" y="591550"/>
            <a:ext cx="8116424" cy="4216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3: Mapping your life’s journey (continued)</a:t>
            </a:r>
            <a:endParaRPr sz="2400">
              <a:solidFill>
                <a:srgbClr val="005840"/>
              </a:solidFill>
            </a:endParaRPr>
          </a:p>
        </p:txBody>
      </p:sp>
      <p:sp>
        <p:nvSpPr>
          <p:cNvPr id="341" name="Google Shape;341;p44"/>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highlight>
                  <a:srgbClr val="FFFFFF"/>
                </a:highlight>
              </a:rPr>
              <a:t>We encourage you to record your thoughts in the compass template (slide 15) and, if you like, put a picture of your creation in this slide deck. </a:t>
            </a:r>
            <a:endParaRPr sz="1600">
              <a:solidFill>
                <a:schemeClr val="dk1"/>
              </a:solidFill>
              <a:highlight>
                <a:srgbClr val="FFFFFF"/>
              </a:highlight>
            </a:endParaRPr>
          </a:p>
          <a:p>
            <a:pPr indent="0" lvl="0" marL="0" rtl="0" algn="l">
              <a:spcBef>
                <a:spcPts val="1000"/>
              </a:spcBef>
              <a:spcAft>
                <a:spcPts val="0"/>
              </a:spcAft>
              <a:buNone/>
            </a:pPr>
            <a:r>
              <a:rPr lang="en-GB" sz="1600">
                <a:solidFill>
                  <a:schemeClr val="dk1"/>
                </a:solidFill>
                <a:highlight>
                  <a:schemeClr val="lt1"/>
                </a:highlight>
              </a:rPr>
              <a:t>We also recommend keeping the representation of your life journey somewhere visible, and adding new events and reflections regularly.</a:t>
            </a:r>
            <a:endParaRPr sz="1100">
              <a:solidFill>
                <a:schemeClr val="dk1"/>
              </a:solidFill>
              <a:highlight>
                <a:srgbClr val="FFFFFF"/>
              </a:highlight>
            </a:endParaRPr>
          </a:p>
          <a:p>
            <a:pPr indent="0" lvl="0" marL="0" rtl="0" algn="l">
              <a:spcBef>
                <a:spcPts val="1000"/>
              </a:spcBef>
              <a:spcAft>
                <a:spcPts val="0"/>
              </a:spcAft>
              <a:buNone/>
            </a:pPr>
            <a:r>
              <a:rPr b="1" lang="en-GB" sz="1600">
                <a:solidFill>
                  <a:schemeClr val="dk1"/>
                </a:solidFill>
                <a:highlight>
                  <a:srgbClr val="FFFFFF"/>
                </a:highlight>
              </a:rPr>
              <a:t>If you are participating in this learning journey as a team:</a:t>
            </a:r>
            <a:r>
              <a:rPr lang="en-GB" sz="1600">
                <a:solidFill>
                  <a:schemeClr val="dk1"/>
                </a:solidFill>
                <a:highlight>
                  <a:srgbClr val="FFFFFF"/>
                </a:highlight>
              </a:rPr>
              <a:t> We recommend sharing your life journey with each other (</a:t>
            </a:r>
            <a:r>
              <a:rPr lang="en-GB" sz="1600">
                <a:solidFill>
                  <a:schemeClr val="dk1"/>
                </a:solidFill>
                <a:highlight>
                  <a:srgbClr val="FCE5CD"/>
                </a:highlight>
              </a:rPr>
              <a:t>as much as you are comfortable sharing</a:t>
            </a:r>
            <a:r>
              <a:rPr lang="en-GB" sz="1600">
                <a:solidFill>
                  <a:schemeClr val="dk1"/>
                </a:solidFill>
                <a:highlight>
                  <a:srgbClr val="FFFFFF"/>
                </a:highlight>
              </a:rPr>
              <a:t>) to understand who you are as a collective, and what diverse experiences have shaped the strengths and mindsets you will all bring together. </a:t>
            </a:r>
            <a:endParaRPr sz="1600">
              <a:solidFill>
                <a:schemeClr val="dk1"/>
              </a:solidFill>
              <a:highlight>
                <a:srgbClr val="FFFFFF"/>
              </a:highlight>
            </a:endParaRPr>
          </a:p>
          <a:p>
            <a:pPr indent="0" lvl="0" marL="0" rtl="0" algn="l">
              <a:spcBef>
                <a:spcPts val="0"/>
              </a:spcBef>
              <a:spcAft>
                <a:spcPts val="0"/>
              </a:spcAft>
              <a:buNone/>
            </a:pPr>
            <a:r>
              <a:t/>
            </a:r>
            <a:endParaRPr sz="1600">
              <a:solidFill>
                <a:schemeClr val="dk1"/>
              </a:solidFill>
              <a:highlight>
                <a:srgbClr val="FFFFFF"/>
              </a:highlight>
            </a:endParaRPr>
          </a:p>
          <a:p>
            <a:pPr indent="0" lvl="0" marL="0" rtl="0" algn="l">
              <a:spcBef>
                <a:spcPts val="0"/>
              </a:spcBef>
              <a:spcAft>
                <a:spcPts val="0"/>
              </a:spcAft>
              <a:buNone/>
            </a:pPr>
            <a:r>
              <a:t/>
            </a:r>
            <a:endParaRPr sz="16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spcBef>
                <a:spcPts val="1000"/>
              </a:spcBef>
              <a:spcAft>
                <a:spcPts val="0"/>
              </a:spcAft>
              <a:buNone/>
            </a:pPr>
            <a:r>
              <a:t/>
            </a:r>
            <a:endParaRPr sz="1600">
              <a:solidFill>
                <a:schemeClr val="dk1"/>
              </a:solidFill>
              <a:highlight>
                <a:srgbClr val="FFFFFF"/>
              </a:highlight>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sz="1600">
              <a:solidFill>
                <a:schemeClr val="dk1"/>
              </a:solidFill>
              <a:highlight>
                <a:srgbClr val="FFFFFF"/>
              </a:highlight>
            </a:endParaRPr>
          </a:p>
        </p:txBody>
      </p:sp>
      <p:pic>
        <p:nvPicPr>
          <p:cNvPr id="342" name="Google Shape;342;p44"/>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886"/>
        </a:solidFill>
      </p:bgPr>
    </p:bg>
    <p:spTree>
      <p:nvGrpSpPr>
        <p:cNvPr id="346" name="Shape 346"/>
        <p:cNvGrpSpPr/>
        <p:nvPr/>
      </p:nvGrpSpPr>
      <p:grpSpPr>
        <a:xfrm>
          <a:off x="0" y="0"/>
          <a:ext cx="0" cy="0"/>
          <a:chOff x="0" y="0"/>
          <a:chExt cx="0" cy="0"/>
        </a:xfrm>
      </p:grpSpPr>
      <p:sp>
        <p:nvSpPr>
          <p:cNvPr id="347" name="Google Shape;347;p45"/>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Part 4: </a:t>
            </a:r>
            <a:r>
              <a:rPr lang="en-GB" sz="2600">
                <a:solidFill>
                  <a:schemeClr val="lt1"/>
                </a:solidFill>
              </a:rPr>
              <a:t>Support system</a:t>
            </a:r>
            <a:endParaRPr sz="2600">
              <a:solidFill>
                <a:schemeClr val="lt1"/>
              </a:solidFill>
            </a:endParaRPr>
          </a:p>
        </p:txBody>
      </p:sp>
      <p:sp>
        <p:nvSpPr>
          <p:cNvPr id="348" name="Google Shape;348;p45"/>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Activity 1</a:t>
            </a:r>
            <a:endParaRPr>
              <a:solidFill>
                <a:schemeClr val="lt1"/>
              </a:solidFill>
            </a:endParaRPr>
          </a:p>
        </p:txBody>
      </p:sp>
      <p:pic>
        <p:nvPicPr>
          <p:cNvPr id="349" name="Google Shape;349;p45"/>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6"/>
          <p:cNvSpPr txBox="1"/>
          <p:nvPr>
            <p:ph type="title"/>
          </p:nvPr>
        </p:nvSpPr>
        <p:spPr>
          <a:xfrm>
            <a:off x="382450" y="4633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4: Mapping your support system: key relationships</a:t>
            </a:r>
            <a:endParaRPr sz="2400">
              <a:solidFill>
                <a:srgbClr val="005840"/>
              </a:solidFill>
            </a:endParaRPr>
          </a:p>
        </p:txBody>
      </p:sp>
      <p:sp>
        <p:nvSpPr>
          <p:cNvPr id="355" name="Google Shape;355;p46"/>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Identifying those who support you is crucial for navigating the world successfully. In this exercise, you are asked to create a mind-map with yourself in the centre and other living beings (humans, animals, plants and natural spaces that support you in different ways) mapped around you.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The purpose of this exercise is to help you create a </a:t>
            </a:r>
            <a:r>
              <a:rPr b="1" lang="en-GB" sz="1600">
                <a:solidFill>
                  <a:schemeClr val="dk1"/>
                </a:solidFill>
                <a:highlight>
                  <a:srgbClr val="FFFFFF"/>
                </a:highlight>
              </a:rPr>
              <a:t>visual map of the relationships that sustain and motivate you</a:t>
            </a:r>
            <a:r>
              <a:rPr lang="en-GB" sz="1600">
                <a:solidFill>
                  <a:schemeClr val="dk1"/>
                </a:solidFill>
                <a:highlight>
                  <a:srgbClr val="FFFFFF"/>
                </a:highlight>
              </a:rPr>
              <a:t>. Remember, you do not have to share your creation with others if you are not comfortable doing so, but we encourage you to create something for yourself.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a:p>
          <a:p>
            <a:pPr indent="0" lvl="0" marL="0" rtl="0" algn="l">
              <a:spcBef>
                <a:spcPts val="1200"/>
              </a:spcBef>
              <a:spcAft>
                <a:spcPts val="600"/>
              </a:spcAft>
              <a:buNone/>
            </a:pPr>
            <a:r>
              <a:t/>
            </a:r>
            <a:endParaRPr sz="1600">
              <a:solidFill>
                <a:schemeClr val="dk1"/>
              </a:solidFill>
              <a:highlight>
                <a:srgbClr val="FFFFFF"/>
              </a:highlight>
            </a:endParaRPr>
          </a:p>
        </p:txBody>
      </p:sp>
      <p:pic>
        <p:nvPicPr>
          <p:cNvPr id="356" name="Google Shape;356;p46"/>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7"/>
          <p:cNvSpPr txBox="1"/>
          <p:nvPr>
            <p:ph type="title"/>
          </p:nvPr>
        </p:nvSpPr>
        <p:spPr>
          <a:xfrm>
            <a:off x="382450" y="4633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4: Mapping your support system (continued)</a:t>
            </a:r>
            <a:endParaRPr sz="2400">
              <a:solidFill>
                <a:srgbClr val="005840"/>
              </a:solidFill>
            </a:endParaRPr>
          </a:p>
        </p:txBody>
      </p:sp>
      <p:sp>
        <p:nvSpPr>
          <p:cNvPr id="362" name="Google Shape;362;p47"/>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If you’re creating a mind-map, first take a piece of paper and write your name in the centre of this paper. Draw a circle around your name.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Next, think about all the living beings that are important to you and add it to the map, connecting them to you with a line. If anyone on your map is connected with each other, draw a line to connect them too.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p>
          <a:p>
            <a:pPr indent="0" lvl="0" marL="0" rtl="0" algn="l">
              <a:spcBef>
                <a:spcPts val="1200"/>
              </a:spcBef>
              <a:spcAft>
                <a:spcPts val="600"/>
              </a:spcAft>
              <a:buNone/>
            </a:pPr>
            <a:r>
              <a:t/>
            </a:r>
            <a:endParaRPr sz="1600">
              <a:solidFill>
                <a:schemeClr val="dk1"/>
              </a:solidFill>
              <a:highlight>
                <a:srgbClr val="FFFFFF"/>
              </a:highlight>
            </a:endParaRPr>
          </a:p>
        </p:txBody>
      </p:sp>
      <p:pic>
        <p:nvPicPr>
          <p:cNvPr id="363" name="Google Shape;363;p47"/>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8"/>
          <p:cNvSpPr txBox="1"/>
          <p:nvPr>
            <p:ph type="title"/>
          </p:nvPr>
        </p:nvSpPr>
        <p:spPr>
          <a:xfrm>
            <a:off x="382450" y="4633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4: Mapping your support system (continued)</a:t>
            </a:r>
            <a:endParaRPr sz="2400">
              <a:solidFill>
                <a:srgbClr val="005840"/>
              </a:solidFill>
            </a:endParaRPr>
          </a:p>
        </p:txBody>
      </p:sp>
      <p:sp>
        <p:nvSpPr>
          <p:cNvPr id="369" name="Google Shape;369;p48"/>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highlight>
                  <a:srgbClr val="FFFFFF"/>
                </a:highlight>
              </a:rPr>
              <a:t>Finally, use the reflection prompts on the next slide to think about which people (and even non-human beings like animals, plants or natural spaces in your surroundings) fulfil these roles for you, adding any new additions or connections to your mind map. </a:t>
            </a:r>
            <a:endParaRPr sz="1600">
              <a:solidFill>
                <a:schemeClr val="dk1"/>
              </a:solidFill>
              <a:highlight>
                <a:srgbClr val="FFFFFF"/>
              </a:highlight>
            </a:endParaRPr>
          </a:p>
          <a:p>
            <a:pPr indent="0" lvl="0" marL="0" rtl="0" algn="l">
              <a:spcBef>
                <a:spcPts val="1000"/>
              </a:spcBef>
              <a:spcAft>
                <a:spcPts val="0"/>
              </a:spcAft>
              <a:buNone/>
            </a:pPr>
            <a:r>
              <a:rPr b="1" lang="en-GB" sz="1600">
                <a:solidFill>
                  <a:schemeClr val="dk1"/>
                </a:solidFill>
                <a:highlight>
                  <a:schemeClr val="lt1"/>
                </a:highlight>
              </a:rPr>
              <a:t>Please note</a:t>
            </a:r>
            <a:r>
              <a:rPr lang="en-GB" sz="1600">
                <a:solidFill>
                  <a:schemeClr val="dk1"/>
                </a:solidFill>
                <a:highlight>
                  <a:schemeClr val="lt1"/>
                </a:highlight>
              </a:rPr>
              <a:t>:</a:t>
            </a:r>
            <a:endParaRPr sz="1600">
              <a:solidFill>
                <a:schemeClr val="dk1"/>
              </a:solidFill>
              <a:highlight>
                <a:schemeClr val="lt1"/>
              </a:highlight>
            </a:endParaRPr>
          </a:p>
          <a:p>
            <a:pPr indent="-330200" lvl="0" marL="685800" rtl="0" algn="l">
              <a:spcBef>
                <a:spcPts val="1000"/>
              </a:spcBef>
              <a:spcAft>
                <a:spcPts val="0"/>
              </a:spcAft>
              <a:buClr>
                <a:schemeClr val="dk1"/>
              </a:buClr>
              <a:buSzPts val="1600"/>
              <a:buFont typeface="Arial"/>
              <a:buChar char="●"/>
            </a:pPr>
            <a:r>
              <a:rPr lang="en-GB" sz="1600">
                <a:solidFill>
                  <a:schemeClr val="dk1"/>
                </a:solidFill>
                <a:highlight>
                  <a:schemeClr val="lt1"/>
                </a:highlight>
              </a:rPr>
              <a:t>You may not directly know some of the people who come to mind when you read these prompts (e.g. role model).</a:t>
            </a:r>
            <a:endParaRPr sz="1600">
              <a:solidFill>
                <a:schemeClr val="dk1"/>
              </a:solidFill>
              <a:highlight>
                <a:schemeClr val="lt1"/>
              </a:highlight>
            </a:endParaRPr>
          </a:p>
          <a:p>
            <a:pPr indent="-330200" lvl="0" marL="685800" rtl="0" algn="l">
              <a:spcBef>
                <a:spcPts val="1000"/>
              </a:spcBef>
              <a:spcAft>
                <a:spcPts val="0"/>
              </a:spcAft>
              <a:buClr>
                <a:schemeClr val="dk1"/>
              </a:buClr>
              <a:buSzPts val="1600"/>
              <a:buFont typeface="Arial"/>
              <a:buChar char="●"/>
            </a:pPr>
            <a:r>
              <a:rPr lang="en-GB" sz="1600">
                <a:solidFill>
                  <a:schemeClr val="dk1"/>
                </a:solidFill>
                <a:highlight>
                  <a:schemeClr val="lt1"/>
                </a:highlight>
              </a:rPr>
              <a:t>The same person (or living being) may fulfil more than one role and more than one name may come to mind for each prompt. </a:t>
            </a:r>
            <a:endParaRPr sz="1600">
              <a:solidFill>
                <a:schemeClr val="dk1"/>
              </a:solidFill>
              <a:highlight>
                <a:schemeClr val="lt1"/>
              </a:highlight>
            </a:endParaRPr>
          </a:p>
          <a:p>
            <a:pPr indent="-330200" lvl="0" marL="685800" rtl="0" algn="l">
              <a:spcBef>
                <a:spcPts val="1000"/>
              </a:spcBef>
              <a:spcAft>
                <a:spcPts val="1000"/>
              </a:spcAft>
              <a:buClr>
                <a:schemeClr val="dk1"/>
              </a:buClr>
              <a:buSzPts val="1600"/>
              <a:buFont typeface="Arial"/>
              <a:buChar char="●"/>
            </a:pPr>
            <a:r>
              <a:rPr lang="en-GB" sz="1600">
                <a:solidFill>
                  <a:schemeClr val="dk1"/>
                </a:solidFill>
                <a:highlight>
                  <a:schemeClr val="lt1"/>
                </a:highlight>
              </a:rPr>
              <a:t>If you are participating in this learning journey as a team, think about how other members of your team are fulfilling these roles for you. </a:t>
            </a:r>
            <a:endParaRPr sz="1600">
              <a:solidFill>
                <a:schemeClr val="dk1"/>
              </a:solidFill>
              <a:highlight>
                <a:srgbClr val="FFFFFF"/>
              </a:highlight>
            </a:endParaRPr>
          </a:p>
        </p:txBody>
      </p:sp>
      <p:pic>
        <p:nvPicPr>
          <p:cNvPr id="370" name="Google Shape;370;p48"/>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9"/>
          <p:cNvSpPr txBox="1"/>
          <p:nvPr>
            <p:ph type="title"/>
          </p:nvPr>
        </p:nvSpPr>
        <p:spPr>
          <a:xfrm>
            <a:off x="382450" y="4633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4: Mapping your support system (continued)</a:t>
            </a:r>
            <a:endParaRPr sz="2400">
              <a:solidFill>
                <a:srgbClr val="005840"/>
              </a:solidFill>
            </a:endParaRPr>
          </a:p>
        </p:txBody>
      </p:sp>
      <p:sp>
        <p:nvSpPr>
          <p:cNvPr id="376" name="Google Shape;376;p49"/>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highlight>
                  <a:srgbClr val="FFFFFF"/>
                </a:highlight>
              </a:rPr>
              <a:t>The reflection prompts: </a:t>
            </a:r>
            <a:endParaRPr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Who encourages you when you need it? </a:t>
            </a:r>
            <a:endParaRPr i="1"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Who do you enjoy spending time with? </a:t>
            </a:r>
            <a:endParaRPr i="1"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Who gives good advice? </a:t>
            </a:r>
            <a:endParaRPr i="1"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rgbClr val="FFFFFF"/>
                </a:highlight>
              </a:rPr>
              <a:t>Who do you look up to as a role model? </a:t>
            </a:r>
            <a:endParaRPr i="1" sz="1600">
              <a:solidFill>
                <a:schemeClr val="dk1"/>
              </a:solidFill>
              <a:highlight>
                <a:srgbClr val="FFFFFF"/>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chemeClr val="lt1"/>
                </a:highlight>
              </a:rPr>
              <a:t>Who asks you critical questions and challenges you to push your boundaries?</a:t>
            </a:r>
            <a:endParaRPr sz="1600">
              <a:solidFill>
                <a:schemeClr val="dk1"/>
              </a:solidFill>
              <a:highlight>
                <a:schemeClr val="lt1"/>
              </a:highlight>
            </a:endParaRPr>
          </a:p>
          <a:p>
            <a:pPr indent="-330200" lvl="0" marL="685800" rtl="0" algn="l">
              <a:spcBef>
                <a:spcPts val="1000"/>
              </a:spcBef>
              <a:spcAft>
                <a:spcPts val="0"/>
              </a:spcAft>
              <a:buClr>
                <a:schemeClr val="dk1"/>
              </a:buClr>
              <a:buSzPts val="1600"/>
              <a:buFont typeface="Arial"/>
              <a:buChar char="●"/>
            </a:pPr>
            <a:r>
              <a:rPr i="1" lang="en-GB" sz="1600">
                <a:solidFill>
                  <a:schemeClr val="dk1"/>
                </a:solidFill>
                <a:highlight>
                  <a:schemeClr val="lt1"/>
                </a:highlight>
              </a:rPr>
              <a:t>Who can you be honest and truly yourself with? </a:t>
            </a:r>
            <a:endParaRPr i="1" sz="1600">
              <a:solidFill>
                <a:schemeClr val="dk1"/>
              </a:solidFill>
              <a:highlight>
                <a:schemeClr val="lt1"/>
              </a:highlight>
            </a:endParaRPr>
          </a:p>
          <a:p>
            <a:pPr indent="-330200" lvl="0" marL="685800" rtl="0" algn="l">
              <a:spcBef>
                <a:spcPts val="1000"/>
              </a:spcBef>
              <a:spcAft>
                <a:spcPts val="1000"/>
              </a:spcAft>
              <a:buClr>
                <a:schemeClr val="dk1"/>
              </a:buClr>
              <a:buSzPts val="1600"/>
              <a:buFont typeface="Arial"/>
              <a:buChar char="●"/>
            </a:pPr>
            <a:r>
              <a:rPr i="1" lang="en-GB" sz="1600">
                <a:solidFill>
                  <a:schemeClr val="dk1"/>
                </a:solidFill>
                <a:highlight>
                  <a:srgbClr val="FFFFFF"/>
                </a:highlight>
              </a:rPr>
              <a:t>Who can you count on to help you? </a:t>
            </a:r>
            <a:r>
              <a:rPr lang="en-GB" sz="1600">
                <a:solidFill>
                  <a:schemeClr val="dk1"/>
                </a:solidFill>
                <a:highlight>
                  <a:srgbClr val="FFFFFF"/>
                </a:highlight>
              </a:rPr>
              <a:t> </a:t>
            </a:r>
            <a:endParaRPr sz="1600">
              <a:solidFill>
                <a:schemeClr val="dk1"/>
              </a:solidFill>
              <a:highlight>
                <a:srgbClr val="FFFFFF"/>
              </a:highlight>
            </a:endParaRPr>
          </a:p>
        </p:txBody>
      </p:sp>
      <p:pic>
        <p:nvPicPr>
          <p:cNvPr id="377" name="Google Shape;377;p49"/>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0"/>
          <p:cNvSpPr txBox="1"/>
          <p:nvPr>
            <p:ph type="title"/>
          </p:nvPr>
        </p:nvSpPr>
        <p:spPr>
          <a:xfrm>
            <a:off x="382450" y="4633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Part 4: Mapping your support system (continued)</a:t>
            </a:r>
            <a:endParaRPr sz="2400">
              <a:solidFill>
                <a:srgbClr val="005840"/>
              </a:solidFill>
            </a:endParaRPr>
          </a:p>
        </p:txBody>
      </p:sp>
      <p:sp>
        <p:nvSpPr>
          <p:cNvPr id="383" name="Google Shape;383;p50"/>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highlight>
                  <a:srgbClr val="FFFFFF"/>
                </a:highlight>
              </a:rPr>
              <a:t>We encourage you t</a:t>
            </a:r>
            <a:r>
              <a:rPr lang="en-GB" sz="1600">
                <a:solidFill>
                  <a:schemeClr val="dk1"/>
                </a:solidFill>
                <a:highlight>
                  <a:schemeClr val="lt1"/>
                </a:highlight>
              </a:rPr>
              <a:t>o record your thoughts in the compass template and, if you like, put a picture of your mapped support system in this slide deck. </a:t>
            </a:r>
            <a:endParaRPr sz="1600">
              <a:solidFill>
                <a:schemeClr val="dk1"/>
              </a:solidFill>
              <a:highlight>
                <a:schemeClr val="lt1"/>
              </a:highlight>
            </a:endParaRPr>
          </a:p>
          <a:p>
            <a:pPr indent="0" lvl="0" marL="0" rtl="0" algn="l">
              <a:spcBef>
                <a:spcPts val="0"/>
              </a:spcBef>
              <a:spcAft>
                <a:spcPts val="0"/>
              </a:spcAft>
              <a:buNone/>
            </a:pPr>
            <a:r>
              <a:t/>
            </a:r>
            <a:endParaRPr sz="1600">
              <a:solidFill>
                <a:schemeClr val="dk1"/>
              </a:solidFill>
              <a:highlight>
                <a:srgbClr val="FFFFFF"/>
              </a:highlight>
            </a:endParaRPr>
          </a:p>
          <a:p>
            <a:pPr indent="0" lvl="0" marL="0" rtl="0" algn="l">
              <a:spcBef>
                <a:spcPts val="0"/>
              </a:spcBef>
              <a:spcAft>
                <a:spcPts val="0"/>
              </a:spcAft>
              <a:buNone/>
            </a:pPr>
            <a:r>
              <a:rPr b="1" lang="en-GB" sz="1600">
                <a:solidFill>
                  <a:schemeClr val="dk1"/>
                </a:solidFill>
                <a:highlight>
                  <a:srgbClr val="FFFFFF"/>
                </a:highlight>
              </a:rPr>
              <a:t>Further reflection (optional)</a:t>
            </a:r>
            <a:endParaRPr b="1" sz="1600">
              <a:solidFill>
                <a:schemeClr val="dk1"/>
              </a:solidFill>
              <a:highlight>
                <a:srgbClr val="FFFFFF"/>
              </a:highlight>
            </a:endParaRPr>
          </a:p>
          <a:p>
            <a:pPr indent="0" lvl="0" marL="0" rtl="0" algn="l">
              <a:spcBef>
                <a:spcPts val="0"/>
              </a:spcBef>
              <a:spcAft>
                <a:spcPts val="0"/>
              </a:spcAft>
              <a:buNone/>
            </a:pPr>
            <a:r>
              <a:rPr i="1" lang="en-GB" sz="1600">
                <a:solidFill>
                  <a:schemeClr val="dk1"/>
                </a:solidFill>
                <a:highlight>
                  <a:srgbClr val="FFFFFF"/>
                </a:highlight>
              </a:rPr>
              <a:t>Looking at your supportive relationships map, where do you think you (or your team) need more support or other types of support on your journey to impact change? </a:t>
            </a:r>
            <a:endParaRPr i="1"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spcBef>
                <a:spcPts val="600"/>
              </a:spcBef>
              <a:spcAft>
                <a:spcPts val="0"/>
              </a:spcAft>
              <a:buNone/>
            </a:pPr>
            <a:r>
              <a:t/>
            </a:r>
            <a:endParaRPr sz="1600"/>
          </a:p>
          <a:p>
            <a:pPr indent="0" lvl="0" marL="0" rtl="0" algn="l">
              <a:spcBef>
                <a:spcPts val="1200"/>
              </a:spcBef>
              <a:spcAft>
                <a:spcPts val="600"/>
              </a:spcAft>
              <a:buNone/>
            </a:pPr>
            <a:r>
              <a:t/>
            </a:r>
            <a:endParaRPr sz="1600">
              <a:solidFill>
                <a:schemeClr val="dk1"/>
              </a:solidFill>
              <a:highlight>
                <a:srgbClr val="FFFFFF"/>
              </a:highlight>
            </a:endParaRPr>
          </a:p>
        </p:txBody>
      </p:sp>
      <p:pic>
        <p:nvPicPr>
          <p:cNvPr id="384" name="Google Shape;384;p50"/>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886"/>
        </a:solidFill>
      </p:bgPr>
    </p:bg>
    <p:spTree>
      <p:nvGrpSpPr>
        <p:cNvPr id="388" name="Shape 388"/>
        <p:cNvGrpSpPr/>
        <p:nvPr/>
      </p:nvGrpSpPr>
      <p:grpSpPr>
        <a:xfrm>
          <a:off x="0" y="0"/>
          <a:ext cx="0" cy="0"/>
          <a:chOff x="0" y="0"/>
          <a:chExt cx="0" cy="0"/>
        </a:xfrm>
      </p:grpSpPr>
      <p:sp>
        <p:nvSpPr>
          <p:cNvPr id="389" name="Google Shape;389;p51"/>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Bringing it all together</a:t>
            </a:r>
            <a:endParaRPr sz="2600">
              <a:solidFill>
                <a:schemeClr val="lt1"/>
              </a:solidFill>
            </a:endParaRPr>
          </a:p>
        </p:txBody>
      </p:sp>
      <p:sp>
        <p:nvSpPr>
          <p:cNvPr id="390" name="Google Shape;390;p51"/>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Activity 1</a:t>
            </a:r>
            <a:endParaRPr>
              <a:solidFill>
                <a:schemeClr val="lt1"/>
              </a:solidFill>
            </a:endParaRPr>
          </a:p>
        </p:txBody>
      </p:sp>
      <p:pic>
        <p:nvPicPr>
          <p:cNvPr id="391" name="Google Shape;391;p51"/>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2"/>
          <p:cNvSpPr txBox="1"/>
          <p:nvPr>
            <p:ph type="title"/>
          </p:nvPr>
        </p:nvSpPr>
        <p:spPr>
          <a:xfrm>
            <a:off x="382450" y="4633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Congratulations!</a:t>
            </a:r>
            <a:endParaRPr sz="2400">
              <a:solidFill>
                <a:srgbClr val="005840"/>
              </a:solidFill>
            </a:endParaRPr>
          </a:p>
        </p:txBody>
      </p:sp>
      <p:sp>
        <p:nvSpPr>
          <p:cNvPr id="397" name="Google Shape;397;p52"/>
          <p:cNvSpPr txBox="1"/>
          <p:nvPr>
            <p:ph idx="1" type="body"/>
          </p:nvPr>
        </p:nvSpPr>
        <p:spPr>
          <a:xfrm>
            <a:off x="382450" y="10766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You’ve explored the four parts of your compass. </a:t>
            </a:r>
            <a:r>
              <a:rPr lang="en-GB" sz="1600">
                <a:solidFill>
                  <a:schemeClr val="dk1"/>
                </a:solidFill>
                <a:highlight>
                  <a:schemeClr val="lt1"/>
                </a:highlight>
              </a:rPr>
              <a:t>We encourage you to complete the template and co-create a team one if you are participating in Spark as a team. </a:t>
            </a:r>
            <a:endParaRPr sz="1600">
              <a:solidFill>
                <a:schemeClr val="dk1"/>
              </a:solidFill>
              <a:highlight>
                <a:schemeClr val="lt1"/>
              </a:highlight>
            </a:endParaRPr>
          </a:p>
          <a:p>
            <a:pPr indent="0" lvl="0" marL="0" rtl="0" algn="l">
              <a:spcBef>
                <a:spcPts val="600"/>
              </a:spcBef>
              <a:spcAft>
                <a:spcPts val="0"/>
              </a:spcAft>
              <a:buNone/>
            </a:pPr>
            <a:r>
              <a:rPr lang="en-GB" sz="1600">
                <a:solidFill>
                  <a:schemeClr val="dk1"/>
                </a:solidFill>
                <a:highlight>
                  <a:schemeClr val="lt1"/>
                </a:highlight>
              </a:rPr>
              <a:t>We also encourage you to reflect on your compass and its parts in your everyday life, as this help you become more aware of your impact on the world, and more intentional in your actions. Some prompts to support you are proved on the next slide. </a:t>
            </a:r>
            <a:endParaRPr sz="1600">
              <a:solidFill>
                <a:schemeClr val="dk1"/>
              </a:solidFill>
              <a:highlight>
                <a:schemeClr val="lt1"/>
              </a:highlight>
            </a:endParaRPr>
          </a:p>
          <a:p>
            <a:pPr indent="0" lvl="0" marL="0" rtl="0" algn="l">
              <a:spcBef>
                <a:spcPts val="600"/>
              </a:spcBef>
              <a:spcAft>
                <a:spcPts val="600"/>
              </a:spcAft>
              <a:buNone/>
            </a:pPr>
            <a:r>
              <a:t/>
            </a:r>
            <a:endParaRPr sz="1600">
              <a:solidFill>
                <a:schemeClr val="dk1"/>
              </a:solidFill>
              <a:highlight>
                <a:srgbClr val="FFFFFF"/>
              </a:highlight>
            </a:endParaRPr>
          </a:p>
        </p:txBody>
      </p:sp>
      <p:pic>
        <p:nvPicPr>
          <p:cNvPr id="398" name="Google Shape;398;p52"/>
          <p:cNvPicPr preferRelativeResize="0"/>
          <p:nvPr/>
        </p:nvPicPr>
        <p:blipFill>
          <a:blip r:embed="rId3">
            <a:alphaModFix/>
          </a:blip>
          <a:stretch>
            <a:fillRect/>
          </a:stretch>
        </p:blipFill>
        <p:spPr>
          <a:xfrm>
            <a:off x="8035800" y="3999775"/>
            <a:ext cx="1147800" cy="1143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7"/>
          <p:cNvPicPr preferRelativeResize="0"/>
          <p:nvPr/>
        </p:nvPicPr>
        <p:blipFill rotWithShape="1">
          <a:blip r:embed="rId3">
            <a:alphaModFix/>
          </a:blip>
          <a:srcRect b="0" l="0" r="21580" t="0"/>
          <a:stretch/>
        </p:blipFill>
        <p:spPr>
          <a:xfrm>
            <a:off x="5680329" y="1367803"/>
            <a:ext cx="2942177" cy="3364932"/>
          </a:xfrm>
          <a:prstGeom prst="rect">
            <a:avLst/>
          </a:prstGeom>
          <a:noFill/>
          <a:ln>
            <a:noFill/>
          </a:ln>
        </p:spPr>
      </p:pic>
      <p:sp>
        <p:nvSpPr>
          <p:cNvPr id="110" name="Google Shape;110;p17"/>
          <p:cNvSpPr/>
          <p:nvPr/>
        </p:nvSpPr>
        <p:spPr>
          <a:xfrm>
            <a:off x="452221" y="410765"/>
            <a:ext cx="63651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Arial"/>
              <a:ea typeface="Arial"/>
              <a:cs typeface="Arial"/>
              <a:sym typeface="Arial"/>
            </a:endParaRPr>
          </a:p>
        </p:txBody>
      </p:sp>
      <p:sp>
        <p:nvSpPr>
          <p:cNvPr id="111" name="Google Shape;111;p17"/>
          <p:cNvSpPr/>
          <p:nvPr/>
        </p:nvSpPr>
        <p:spPr>
          <a:xfrm>
            <a:off x="83344" y="3038475"/>
            <a:ext cx="1043100" cy="4644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2" name="Google Shape;112;p17"/>
          <p:cNvSpPr/>
          <p:nvPr/>
        </p:nvSpPr>
        <p:spPr>
          <a:xfrm>
            <a:off x="0" y="0"/>
            <a:ext cx="8622600" cy="1080900"/>
          </a:xfrm>
          <a:prstGeom prst="rect">
            <a:avLst/>
          </a:prstGeom>
          <a:solidFill>
            <a:srgbClr val="FF97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13" name="Google Shape;113;p17"/>
          <p:cNvSpPr/>
          <p:nvPr/>
        </p:nvSpPr>
        <p:spPr>
          <a:xfrm>
            <a:off x="452221" y="410765"/>
            <a:ext cx="77703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000000"/>
                </a:solidFill>
                <a:latin typeface="Arial"/>
                <a:ea typeface="Arial"/>
                <a:cs typeface="Arial"/>
                <a:sym typeface="Arial"/>
              </a:rPr>
              <a:t>Activity 1: Crafting your personal compass (15 min)</a:t>
            </a:r>
            <a:endParaRPr sz="1100"/>
          </a:p>
        </p:txBody>
      </p:sp>
      <p:sp>
        <p:nvSpPr>
          <p:cNvPr id="114" name="Google Shape;114;p17"/>
          <p:cNvSpPr txBox="1"/>
          <p:nvPr/>
        </p:nvSpPr>
        <p:spPr>
          <a:xfrm>
            <a:off x="213008" y="1303614"/>
            <a:ext cx="5396100" cy="30708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GB" sz="1500">
                <a:solidFill>
                  <a:schemeClr val="dk1"/>
                </a:solidFill>
                <a:latin typeface="Arial"/>
                <a:ea typeface="Arial"/>
                <a:cs typeface="Arial"/>
                <a:sym typeface="Arial"/>
              </a:rPr>
              <a:t>This activity has four parts:</a:t>
            </a:r>
            <a:endParaRPr sz="1100"/>
          </a:p>
          <a:p>
            <a:pPr indent="-209550" lvl="0" marL="215900" marR="0" rtl="0" algn="l">
              <a:lnSpc>
                <a:spcPct val="150000"/>
              </a:lnSpc>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Identify your </a:t>
            </a:r>
            <a:r>
              <a:rPr lang="en-GB" sz="1500">
                <a:solidFill>
                  <a:schemeClr val="dk1"/>
                </a:solidFill>
                <a:highlight>
                  <a:srgbClr val="C2FF72"/>
                </a:highlight>
                <a:latin typeface="Arial"/>
                <a:ea typeface="Arial"/>
                <a:cs typeface="Arial"/>
                <a:sym typeface="Arial"/>
              </a:rPr>
              <a:t>personal values </a:t>
            </a:r>
            <a:r>
              <a:rPr lang="en-GB" sz="1500">
                <a:solidFill>
                  <a:schemeClr val="dk1"/>
                </a:solidFill>
                <a:latin typeface="Arial"/>
                <a:ea typeface="Arial"/>
                <a:cs typeface="Arial"/>
                <a:sym typeface="Arial"/>
              </a:rPr>
              <a:t>(e.g. honesty, justice, equality)</a:t>
            </a:r>
            <a:endParaRPr sz="1100"/>
          </a:p>
          <a:p>
            <a:pPr indent="-209550" lvl="0" marL="215900" marR="0" rtl="0" algn="l">
              <a:lnSpc>
                <a:spcPct val="150000"/>
              </a:lnSpc>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Discover your </a:t>
            </a:r>
            <a:r>
              <a:rPr lang="en-GB" sz="1500">
                <a:solidFill>
                  <a:schemeClr val="dk1"/>
                </a:solidFill>
                <a:highlight>
                  <a:srgbClr val="C2FF72"/>
                </a:highlight>
                <a:latin typeface="Arial"/>
                <a:ea typeface="Arial"/>
                <a:cs typeface="Arial"/>
                <a:sym typeface="Arial"/>
              </a:rPr>
              <a:t>skills and talents  </a:t>
            </a:r>
            <a:r>
              <a:rPr lang="en-GB" sz="1500">
                <a:solidFill>
                  <a:schemeClr val="dk1"/>
                </a:solidFill>
                <a:latin typeface="Arial"/>
                <a:ea typeface="Arial"/>
                <a:cs typeface="Arial"/>
                <a:sym typeface="Arial"/>
              </a:rPr>
              <a:t>(e.g. drawing, cooking, coding)</a:t>
            </a:r>
            <a:endParaRPr sz="1100"/>
          </a:p>
          <a:p>
            <a:pPr indent="-209550" lvl="0" marL="215900" marR="0" rtl="0" algn="l">
              <a:lnSpc>
                <a:spcPct val="150000"/>
              </a:lnSpc>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Explore important </a:t>
            </a:r>
            <a:r>
              <a:rPr lang="en-GB" sz="1500">
                <a:solidFill>
                  <a:schemeClr val="dk1"/>
                </a:solidFill>
                <a:highlight>
                  <a:srgbClr val="C2FF72"/>
                </a:highlight>
                <a:latin typeface="Arial"/>
                <a:ea typeface="Arial"/>
                <a:cs typeface="Arial"/>
                <a:sym typeface="Arial"/>
              </a:rPr>
              <a:t>experiences</a:t>
            </a:r>
            <a:r>
              <a:rPr lang="en-GB" sz="1500">
                <a:solidFill>
                  <a:schemeClr val="dk1"/>
                </a:solidFill>
                <a:latin typeface="Arial"/>
                <a:ea typeface="Arial"/>
                <a:cs typeface="Arial"/>
                <a:sym typeface="Arial"/>
              </a:rPr>
              <a:t> that have shaped who you are (e.g. reaching a milestone or having an important relationship or loss)</a:t>
            </a:r>
            <a:endParaRPr sz="1100"/>
          </a:p>
          <a:p>
            <a:pPr indent="-209550" lvl="0" marL="215900" marR="0" rtl="0" algn="l">
              <a:lnSpc>
                <a:spcPct val="150000"/>
              </a:lnSpc>
              <a:spcBef>
                <a:spcPts val="0"/>
              </a:spcBef>
              <a:spcAft>
                <a:spcPts val="0"/>
              </a:spcAft>
              <a:buClr>
                <a:schemeClr val="dk1"/>
              </a:buClr>
              <a:buSzPts val="1500"/>
              <a:buFont typeface="Arial"/>
              <a:buChar char="•"/>
            </a:pPr>
            <a:r>
              <a:rPr lang="en-GB" sz="1500">
                <a:solidFill>
                  <a:schemeClr val="dk1"/>
                </a:solidFill>
                <a:latin typeface="Arial"/>
                <a:ea typeface="Arial"/>
                <a:cs typeface="Arial"/>
                <a:sym typeface="Arial"/>
              </a:rPr>
              <a:t>Map your </a:t>
            </a:r>
            <a:r>
              <a:rPr lang="en-GB" sz="1500">
                <a:solidFill>
                  <a:schemeClr val="dk1"/>
                </a:solidFill>
                <a:highlight>
                  <a:srgbClr val="C2FF72"/>
                </a:highlight>
                <a:latin typeface="Arial"/>
                <a:ea typeface="Arial"/>
                <a:cs typeface="Arial"/>
                <a:sym typeface="Arial"/>
              </a:rPr>
              <a:t>support system</a:t>
            </a:r>
            <a:r>
              <a:rPr b="1" lang="en-GB" sz="1500">
                <a:solidFill>
                  <a:schemeClr val="dk1"/>
                </a:solidFill>
                <a:latin typeface="Arial"/>
                <a:ea typeface="Arial"/>
                <a:cs typeface="Arial"/>
                <a:sym typeface="Arial"/>
              </a:rPr>
              <a:t> </a:t>
            </a:r>
            <a:r>
              <a:rPr lang="en-GB" sz="1500">
                <a:solidFill>
                  <a:schemeClr val="dk1"/>
                </a:solidFill>
                <a:latin typeface="Arial"/>
                <a:ea typeface="Arial"/>
                <a:cs typeface="Arial"/>
                <a:sym typeface="Arial"/>
              </a:rPr>
              <a:t>of living beings (which can include humans, animals, plants and natural spaces)</a:t>
            </a:r>
            <a:endParaRPr sz="1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3"/>
          <p:cNvSpPr txBox="1"/>
          <p:nvPr>
            <p:ph type="title"/>
          </p:nvPr>
        </p:nvSpPr>
        <p:spPr>
          <a:xfrm>
            <a:off x="311700" y="2618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Everyday reflections (optional)</a:t>
            </a:r>
            <a:endParaRPr sz="2400">
              <a:solidFill>
                <a:srgbClr val="005840"/>
              </a:solidFill>
            </a:endParaRPr>
          </a:p>
        </p:txBody>
      </p:sp>
      <p:sp>
        <p:nvSpPr>
          <p:cNvPr id="404" name="Google Shape;404;p53"/>
          <p:cNvSpPr txBox="1"/>
          <p:nvPr>
            <p:ph idx="1" type="body"/>
          </p:nvPr>
        </p:nvSpPr>
        <p:spPr>
          <a:xfrm>
            <a:off x="382450" y="863550"/>
            <a:ext cx="7945500" cy="3416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chemeClr val="dk1"/>
              </a:buClr>
              <a:buSzPts val="1400"/>
              <a:buChar char="●"/>
            </a:pPr>
            <a:r>
              <a:rPr lang="en-GB" sz="1400">
                <a:solidFill>
                  <a:schemeClr val="dk1"/>
                </a:solidFill>
                <a:highlight>
                  <a:srgbClr val="FFFFFF"/>
                </a:highlight>
              </a:rPr>
              <a:t>Living your values</a:t>
            </a:r>
            <a:endParaRPr sz="1400">
              <a:solidFill>
                <a:schemeClr val="dk1"/>
              </a:solidFill>
              <a:highlight>
                <a:srgbClr val="FFFFFF"/>
              </a:highlight>
            </a:endParaRPr>
          </a:p>
          <a:p>
            <a:pPr indent="-317500" lvl="1" marL="914400" rtl="0" algn="l">
              <a:spcBef>
                <a:spcPts val="1000"/>
              </a:spcBef>
              <a:spcAft>
                <a:spcPts val="0"/>
              </a:spcAft>
              <a:buClr>
                <a:schemeClr val="dk1"/>
              </a:buClr>
              <a:buSzPts val="1400"/>
              <a:buChar char="○"/>
            </a:pPr>
            <a:r>
              <a:rPr i="1" lang="en-GB">
                <a:solidFill>
                  <a:schemeClr val="dk1"/>
                </a:solidFill>
                <a:highlight>
                  <a:srgbClr val="FFFFFF"/>
                </a:highlight>
              </a:rPr>
              <a:t>How do your identified values guide your daily actions and decisions? </a:t>
            </a:r>
            <a:endParaRPr i="1">
              <a:solidFill>
                <a:schemeClr val="dk1"/>
              </a:solidFill>
              <a:highlight>
                <a:srgbClr val="FFFFFF"/>
              </a:highlight>
            </a:endParaRPr>
          </a:p>
          <a:p>
            <a:pPr indent="-317500" lvl="1" marL="914400" rtl="0" algn="l">
              <a:spcBef>
                <a:spcPts val="1000"/>
              </a:spcBef>
              <a:spcAft>
                <a:spcPts val="0"/>
              </a:spcAft>
              <a:buClr>
                <a:schemeClr val="dk1"/>
              </a:buClr>
              <a:buSzPts val="1400"/>
              <a:buChar char="○"/>
            </a:pPr>
            <a:r>
              <a:rPr i="1" lang="en-GB">
                <a:solidFill>
                  <a:schemeClr val="dk1"/>
                </a:solidFill>
                <a:highlight>
                  <a:srgbClr val="FFFFFF"/>
                </a:highlight>
              </a:rPr>
              <a:t>How might you live out your values more intentionally each day? </a:t>
            </a:r>
            <a:endParaRPr i="1">
              <a:solidFill>
                <a:schemeClr val="dk1"/>
              </a:solidFill>
              <a:highlight>
                <a:srgbClr val="FFFFFF"/>
              </a:highlight>
            </a:endParaRPr>
          </a:p>
          <a:p>
            <a:pPr indent="-317500" lvl="0" marL="457200" rtl="0" algn="l">
              <a:spcBef>
                <a:spcPts val="1000"/>
              </a:spcBef>
              <a:spcAft>
                <a:spcPts val="0"/>
              </a:spcAft>
              <a:buClr>
                <a:schemeClr val="dk1"/>
              </a:buClr>
              <a:buSzPts val="1400"/>
              <a:buChar char="●"/>
            </a:pPr>
            <a:r>
              <a:rPr lang="en-GB" sz="1400">
                <a:solidFill>
                  <a:schemeClr val="dk1"/>
                </a:solidFill>
                <a:highlight>
                  <a:srgbClr val="FFFFFF"/>
                </a:highlight>
              </a:rPr>
              <a:t>Practising your skills</a:t>
            </a:r>
            <a:endParaRPr sz="1400">
              <a:solidFill>
                <a:schemeClr val="dk1"/>
              </a:solidFill>
              <a:highlight>
                <a:srgbClr val="FFFFFF"/>
              </a:highlight>
            </a:endParaRPr>
          </a:p>
          <a:p>
            <a:pPr indent="-317500" lvl="1" marL="914400" rtl="0" algn="l">
              <a:spcBef>
                <a:spcPts val="1000"/>
              </a:spcBef>
              <a:spcAft>
                <a:spcPts val="0"/>
              </a:spcAft>
              <a:buClr>
                <a:schemeClr val="dk1"/>
              </a:buClr>
              <a:buSzPts val="1400"/>
              <a:buChar char="○"/>
            </a:pPr>
            <a:r>
              <a:rPr i="1" lang="en-GB">
                <a:solidFill>
                  <a:schemeClr val="dk1"/>
                </a:solidFill>
                <a:highlight>
                  <a:srgbClr val="FFFFFF"/>
                </a:highlight>
              </a:rPr>
              <a:t>How did the skills you identified as your strengths show up for you? </a:t>
            </a:r>
            <a:endParaRPr i="1">
              <a:solidFill>
                <a:schemeClr val="dk1"/>
              </a:solidFill>
              <a:highlight>
                <a:srgbClr val="FFFFFF"/>
              </a:highlight>
            </a:endParaRPr>
          </a:p>
          <a:p>
            <a:pPr indent="-317500" lvl="1" marL="914400" rtl="0" algn="l">
              <a:spcBef>
                <a:spcPts val="1000"/>
              </a:spcBef>
              <a:spcAft>
                <a:spcPts val="0"/>
              </a:spcAft>
              <a:buClr>
                <a:schemeClr val="dk1"/>
              </a:buClr>
              <a:buSzPts val="1400"/>
              <a:buChar char="○"/>
            </a:pPr>
            <a:r>
              <a:rPr i="1" lang="en-GB">
                <a:solidFill>
                  <a:schemeClr val="dk1"/>
                </a:solidFill>
                <a:highlight>
                  <a:srgbClr val="FFFFFF"/>
                </a:highlight>
              </a:rPr>
              <a:t>How did you work towards nurturing the skills you identified as those you needed more support with? </a:t>
            </a:r>
            <a:endParaRPr i="1">
              <a:solidFill>
                <a:schemeClr val="dk1"/>
              </a:solidFill>
              <a:highlight>
                <a:srgbClr val="FFFFFF"/>
              </a:highlight>
            </a:endParaRPr>
          </a:p>
          <a:p>
            <a:pPr indent="-317500" lvl="1" marL="914400" rtl="0" algn="l">
              <a:spcBef>
                <a:spcPts val="1000"/>
              </a:spcBef>
              <a:spcAft>
                <a:spcPts val="0"/>
              </a:spcAft>
              <a:buClr>
                <a:schemeClr val="dk1"/>
              </a:buClr>
              <a:buSzPts val="1400"/>
              <a:buChar char="○"/>
            </a:pPr>
            <a:r>
              <a:rPr i="1" lang="en-GB">
                <a:solidFill>
                  <a:schemeClr val="dk1"/>
                </a:solidFill>
                <a:highlight>
                  <a:srgbClr val="FFFFFF"/>
                </a:highlight>
              </a:rPr>
              <a:t>How can your skills contribute to your community and help others? </a:t>
            </a:r>
            <a:endParaRPr i="1">
              <a:solidFill>
                <a:schemeClr val="dk1"/>
              </a:solidFill>
              <a:highlight>
                <a:srgbClr val="FFFFFF"/>
              </a:highlight>
            </a:endParaRPr>
          </a:p>
          <a:p>
            <a:pPr indent="-317500" lvl="0" marL="457200" rtl="0" algn="l">
              <a:spcBef>
                <a:spcPts val="1000"/>
              </a:spcBef>
              <a:spcAft>
                <a:spcPts val="0"/>
              </a:spcAft>
              <a:buClr>
                <a:schemeClr val="dk1"/>
              </a:buClr>
              <a:buSzPts val="1400"/>
              <a:buChar char="●"/>
            </a:pPr>
            <a:r>
              <a:rPr lang="en-GB" sz="1400">
                <a:solidFill>
                  <a:schemeClr val="dk1"/>
                </a:solidFill>
                <a:highlight>
                  <a:srgbClr val="FFFFFF"/>
                </a:highlight>
              </a:rPr>
              <a:t>Supporting yourself and others</a:t>
            </a:r>
            <a:endParaRPr sz="1400">
              <a:solidFill>
                <a:schemeClr val="dk1"/>
              </a:solidFill>
              <a:highlight>
                <a:srgbClr val="FFFFFF"/>
              </a:highlight>
            </a:endParaRPr>
          </a:p>
          <a:p>
            <a:pPr indent="-317500" lvl="1" marL="914400" rtl="0" algn="l">
              <a:spcBef>
                <a:spcPts val="1000"/>
              </a:spcBef>
              <a:spcAft>
                <a:spcPts val="0"/>
              </a:spcAft>
              <a:buClr>
                <a:schemeClr val="dk1"/>
              </a:buClr>
              <a:buSzPts val="1400"/>
              <a:buChar char="○"/>
            </a:pPr>
            <a:r>
              <a:rPr i="1" lang="en-GB">
                <a:solidFill>
                  <a:schemeClr val="dk1"/>
                </a:solidFill>
                <a:highlight>
                  <a:schemeClr val="lt1"/>
                </a:highlight>
              </a:rPr>
              <a:t>Which relationships supported you recently?  </a:t>
            </a:r>
            <a:endParaRPr i="1">
              <a:solidFill>
                <a:schemeClr val="dk1"/>
              </a:solidFill>
              <a:highlight>
                <a:schemeClr val="lt1"/>
              </a:highlight>
            </a:endParaRPr>
          </a:p>
          <a:p>
            <a:pPr indent="-317500" lvl="1" marL="914400" rtl="0" algn="l">
              <a:spcBef>
                <a:spcPts val="1000"/>
              </a:spcBef>
              <a:spcAft>
                <a:spcPts val="1000"/>
              </a:spcAft>
              <a:buClr>
                <a:schemeClr val="dk1"/>
              </a:buClr>
              <a:buSzPts val="1400"/>
              <a:buChar char="○"/>
            </a:pPr>
            <a:r>
              <a:rPr i="1" lang="en-GB">
                <a:solidFill>
                  <a:schemeClr val="dk1"/>
                </a:solidFill>
                <a:highlight>
                  <a:schemeClr val="lt1"/>
                </a:highlight>
              </a:rPr>
              <a:t>How can you be a supportive team or community member for others? </a:t>
            </a:r>
            <a:endParaRPr i="1">
              <a:solidFill>
                <a:schemeClr val="dk1"/>
              </a:solidFill>
              <a:highlight>
                <a:srgbClr val="FFFFFF"/>
              </a:highlight>
            </a:endParaRPr>
          </a:p>
        </p:txBody>
      </p:sp>
      <p:pic>
        <p:nvPicPr>
          <p:cNvPr id="405" name="Google Shape;405;p53"/>
          <p:cNvPicPr preferRelativeResize="0"/>
          <p:nvPr/>
        </p:nvPicPr>
        <p:blipFill rotWithShape="1">
          <a:blip r:embed="rId3">
            <a:alphaModFix/>
          </a:blip>
          <a:srcRect b="0" l="36995" r="36290" t="0"/>
          <a:stretch/>
        </p:blipFill>
        <p:spPr>
          <a:xfrm>
            <a:off x="7973375" y="3742575"/>
            <a:ext cx="1221351" cy="14009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761"/>
        </a:solidFill>
      </p:bgPr>
    </p:bg>
    <p:spTree>
      <p:nvGrpSpPr>
        <p:cNvPr id="409" name="Shape 409"/>
        <p:cNvGrpSpPr/>
        <p:nvPr/>
      </p:nvGrpSpPr>
      <p:grpSpPr>
        <a:xfrm>
          <a:off x="0" y="0"/>
          <a:ext cx="0" cy="0"/>
          <a:chOff x="0" y="0"/>
          <a:chExt cx="0" cy="0"/>
        </a:xfrm>
      </p:grpSpPr>
      <p:sp>
        <p:nvSpPr>
          <p:cNvPr id="410" name="Google Shape;410;p54"/>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Activity 2</a:t>
            </a:r>
            <a:endParaRPr sz="2600">
              <a:solidFill>
                <a:schemeClr val="lt1"/>
              </a:solidFill>
            </a:endParaRPr>
          </a:p>
        </p:txBody>
      </p:sp>
      <p:sp>
        <p:nvSpPr>
          <p:cNvPr id="411" name="Google Shape;411;p54"/>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Story of Me, We &amp; Now</a:t>
            </a:r>
            <a:endParaRPr>
              <a:solidFill>
                <a:schemeClr val="lt1"/>
              </a:solidFill>
            </a:endParaRPr>
          </a:p>
        </p:txBody>
      </p:sp>
      <p:pic>
        <p:nvPicPr>
          <p:cNvPr id="412" name="Google Shape;412;p54"/>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Creating a public narrative (a story of me, we &amp; now)</a:t>
            </a:r>
            <a:endParaRPr sz="2400">
              <a:solidFill>
                <a:srgbClr val="005840"/>
              </a:solidFill>
            </a:endParaRPr>
          </a:p>
        </p:txBody>
      </p:sp>
      <p:sp>
        <p:nvSpPr>
          <p:cNvPr id="418" name="Google Shape;418;p55"/>
          <p:cNvSpPr txBox="1"/>
          <p:nvPr>
            <p:ph idx="1" type="body"/>
          </p:nvPr>
        </p:nvSpPr>
        <p:spPr>
          <a:xfrm>
            <a:off x="311700" y="1152475"/>
            <a:ext cx="7684500" cy="3416400"/>
          </a:xfrm>
          <a:prstGeom prst="rect">
            <a:avLst/>
          </a:prstGeom>
        </p:spPr>
        <p:txBody>
          <a:bodyPr anchorCtr="0" anchor="t" bIns="91425" lIns="91425" spcFirstLastPara="1" rIns="91425" wrap="square" tIns="91425">
            <a:normAutofit/>
          </a:bodyPr>
          <a:lstStyle/>
          <a:p>
            <a:pPr indent="0" lvl="0" marL="0" rtl="0" algn="l">
              <a:spcBef>
                <a:spcPts val="600"/>
              </a:spcBef>
              <a:spcAft>
                <a:spcPts val="0"/>
              </a:spcAft>
              <a:buNone/>
            </a:pPr>
            <a:r>
              <a:rPr lang="en-GB" sz="1600">
                <a:solidFill>
                  <a:schemeClr val="dk1"/>
                </a:solidFill>
                <a:highlight>
                  <a:srgbClr val="FFFFFF"/>
                </a:highlight>
              </a:rPr>
              <a:t>Public narrative is a powerful storytelling method developed by Harvard professor</a:t>
            </a:r>
            <a:r>
              <a:rPr lang="en-GB" sz="1600">
                <a:solidFill>
                  <a:schemeClr val="dk1"/>
                </a:solidFill>
                <a:highlight>
                  <a:srgbClr val="FFFFFF"/>
                </a:highlight>
                <a:uFill>
                  <a:noFill/>
                </a:uFill>
                <a:hlinkClick r:id="rId3">
                  <a:extLst>
                    <a:ext uri="{A12FA001-AC4F-418D-AE19-62706E023703}">
                      <ahyp:hlinkClr val="tx"/>
                    </a:ext>
                  </a:extLst>
                </a:hlinkClick>
              </a:rPr>
              <a:t> </a:t>
            </a:r>
            <a:r>
              <a:rPr lang="en-GB" sz="1600" u="sng">
                <a:solidFill>
                  <a:schemeClr val="hlink"/>
                </a:solidFill>
                <a:highlight>
                  <a:srgbClr val="FFFFFF"/>
                </a:highlight>
                <a:hlinkClick r:id="rId4"/>
              </a:rPr>
              <a:t>Marshall Ganz</a:t>
            </a:r>
            <a:r>
              <a:rPr lang="en-GB" sz="1600">
                <a:solidFill>
                  <a:schemeClr val="dk1"/>
                </a:solidFill>
                <a:highlight>
                  <a:srgbClr val="FFFFFF"/>
                </a:highlight>
              </a:rPr>
              <a:t>. It allows you to combine your personal experiences with listening to, and reflecting on, the experiences of others and is used to bring people together around shared values and a purpose.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This method involves telling </a:t>
            </a:r>
            <a:r>
              <a:rPr b="1" lang="en-GB" sz="1600">
                <a:solidFill>
                  <a:schemeClr val="dk1"/>
                </a:solidFill>
                <a:highlight>
                  <a:srgbClr val="FFFFFF"/>
                </a:highlight>
              </a:rPr>
              <a:t>three interconnected stories</a:t>
            </a:r>
            <a:r>
              <a:rPr lang="en-GB" sz="1600">
                <a:solidFill>
                  <a:schemeClr val="dk1"/>
                </a:solidFill>
                <a:highlight>
                  <a:srgbClr val="FFFFFF"/>
                </a:highlight>
              </a:rPr>
              <a:t>: the ‘story of self (me)’, the ‘story of us’, and the ‘story of now’. </a:t>
            </a:r>
            <a:endParaRPr sz="1600">
              <a:solidFill>
                <a:schemeClr val="dk1"/>
              </a:solidFill>
              <a:highlight>
                <a:srgbClr val="FFFFFF"/>
              </a:highlight>
            </a:endParaRPr>
          </a:p>
          <a:p>
            <a:pPr indent="0" lvl="0" marL="0" rtl="0" algn="l">
              <a:spcBef>
                <a:spcPts val="600"/>
              </a:spcBef>
              <a:spcAft>
                <a:spcPts val="600"/>
              </a:spcAft>
              <a:buNone/>
            </a:pPr>
            <a:r>
              <a:t/>
            </a:r>
            <a:endParaRPr sz="1600">
              <a:solidFill>
                <a:schemeClr val="dk1"/>
              </a:solidFill>
              <a:highlight>
                <a:srgbClr val="FFFFFF"/>
              </a:highlight>
            </a:endParaRPr>
          </a:p>
        </p:txBody>
      </p:sp>
      <p:pic>
        <p:nvPicPr>
          <p:cNvPr id="419" name="Google Shape;419;p55"/>
          <p:cNvPicPr preferRelativeResize="0"/>
          <p:nvPr/>
        </p:nvPicPr>
        <p:blipFill>
          <a:blip r:embed="rId5">
            <a:alphaModFix/>
          </a:blip>
          <a:stretch>
            <a:fillRect/>
          </a:stretch>
        </p:blipFill>
        <p:spPr>
          <a:xfrm>
            <a:off x="8034375" y="3999775"/>
            <a:ext cx="1147800" cy="11437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Clr>
                <a:schemeClr val="dk1"/>
              </a:buClr>
              <a:buSzPts val="1100"/>
              <a:buFont typeface="Arial"/>
              <a:buNone/>
            </a:pPr>
            <a:r>
              <a:rPr lang="en-GB" sz="2400">
                <a:solidFill>
                  <a:srgbClr val="005840"/>
                </a:solidFill>
                <a:highlight>
                  <a:srgbClr val="FFFFFF"/>
                </a:highlight>
              </a:rPr>
              <a:t>Instructions</a:t>
            </a:r>
            <a:endParaRPr sz="2400">
              <a:solidFill>
                <a:srgbClr val="005840"/>
              </a:solidFill>
            </a:endParaRPr>
          </a:p>
        </p:txBody>
      </p:sp>
      <p:sp>
        <p:nvSpPr>
          <p:cNvPr id="425" name="Google Shape;425;p56"/>
          <p:cNvSpPr txBox="1"/>
          <p:nvPr>
            <p:ph idx="1" type="body"/>
          </p:nvPr>
        </p:nvSpPr>
        <p:spPr>
          <a:xfrm>
            <a:off x="311700" y="1152475"/>
            <a:ext cx="7945500" cy="3416400"/>
          </a:xfrm>
          <a:prstGeom prst="rect">
            <a:avLst/>
          </a:prstGeom>
        </p:spPr>
        <p:txBody>
          <a:bodyPr anchorCtr="0" anchor="t" bIns="91425" lIns="91425" spcFirstLastPara="1" rIns="91425" wrap="square" tIns="91425">
            <a:normAutofit lnSpcReduction="10000"/>
          </a:bodyPr>
          <a:lstStyle/>
          <a:p>
            <a:pPr indent="0" lvl="0" marL="0" rtl="0" algn="l">
              <a:spcBef>
                <a:spcPts val="600"/>
              </a:spcBef>
              <a:spcAft>
                <a:spcPts val="0"/>
              </a:spcAft>
              <a:buNone/>
            </a:pPr>
            <a:r>
              <a:rPr lang="en-GB" sz="1600">
                <a:solidFill>
                  <a:schemeClr val="dk1"/>
                </a:solidFill>
                <a:highlight>
                  <a:srgbClr val="FFFFFF"/>
                </a:highlight>
              </a:rPr>
              <a:t>In this activity, you’ll create your own public narrative that connects these stories. There are four important steps: </a:t>
            </a:r>
            <a:endParaRPr sz="1600">
              <a:solidFill>
                <a:schemeClr val="dk1"/>
              </a:solidFill>
              <a:highlight>
                <a:srgbClr val="FFFFFF"/>
              </a:highlight>
            </a:endParaRPr>
          </a:p>
          <a:p>
            <a:pPr indent="-330200" lvl="0" marL="457200" rtl="0" algn="l">
              <a:spcBef>
                <a:spcPts val="600"/>
              </a:spcBef>
              <a:spcAft>
                <a:spcPts val="0"/>
              </a:spcAft>
              <a:buClr>
                <a:schemeClr val="dk1"/>
              </a:buClr>
              <a:buSzPts val="1600"/>
              <a:buChar char="●"/>
            </a:pPr>
            <a:r>
              <a:rPr b="1" lang="en-GB" sz="1600">
                <a:solidFill>
                  <a:schemeClr val="dk1"/>
                </a:solidFill>
                <a:highlight>
                  <a:srgbClr val="FFFFFF"/>
                </a:highlight>
              </a:rPr>
              <a:t>Step 1: </a:t>
            </a:r>
            <a:r>
              <a:rPr lang="en-GB" sz="1600">
                <a:solidFill>
                  <a:schemeClr val="dk1"/>
                </a:solidFill>
                <a:highlight>
                  <a:srgbClr val="FFFFFF"/>
                </a:highlight>
              </a:rPr>
              <a:t>First, you’ll tell the ‘story of me’. This is your </a:t>
            </a:r>
            <a:r>
              <a:rPr b="1" lang="en-GB" sz="1600">
                <a:solidFill>
                  <a:schemeClr val="dk1"/>
                </a:solidFill>
                <a:highlight>
                  <a:srgbClr val="FFFFFF"/>
                </a:highlight>
              </a:rPr>
              <a:t>own story</a:t>
            </a:r>
            <a:r>
              <a:rPr lang="en-GB" sz="1600">
                <a:solidFill>
                  <a:schemeClr val="dk1"/>
                </a:solidFill>
                <a:highlight>
                  <a:srgbClr val="FFFFFF"/>
                </a:highlight>
              </a:rPr>
              <a:t> describing personal experiences and motivations.  </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b="1" lang="en-GB" sz="1600">
                <a:solidFill>
                  <a:schemeClr val="dk1"/>
                </a:solidFill>
                <a:highlight>
                  <a:srgbClr val="FFFFFF"/>
                </a:highlight>
              </a:rPr>
              <a:t>Step 2: </a:t>
            </a:r>
            <a:r>
              <a:rPr lang="en-GB" sz="1600">
                <a:solidFill>
                  <a:schemeClr val="dk1"/>
                </a:solidFill>
                <a:highlight>
                  <a:srgbClr val="FFFFFF"/>
                </a:highlight>
              </a:rPr>
              <a:t>Next, you’ll tell the ‘story of us’ drawing on collective experiences. </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b="1" lang="en-GB" sz="1600">
                <a:solidFill>
                  <a:schemeClr val="dk1"/>
                </a:solidFill>
                <a:highlight>
                  <a:srgbClr val="FFFFFF"/>
                </a:highlight>
              </a:rPr>
              <a:t>Step 3:</a:t>
            </a:r>
            <a:r>
              <a:rPr lang="en-GB" sz="1600">
                <a:solidFill>
                  <a:schemeClr val="dk1"/>
                </a:solidFill>
                <a:highlight>
                  <a:srgbClr val="FFFFFF"/>
                </a:highlight>
              </a:rPr>
              <a:t> Then, you’ll tell the ‘story of now’ using the Spark brief you’ve selected. </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b="1" lang="en-GB" sz="1600">
                <a:solidFill>
                  <a:schemeClr val="dk1"/>
                </a:solidFill>
                <a:highlight>
                  <a:srgbClr val="FFFFFF"/>
                </a:highlight>
              </a:rPr>
              <a:t>Step 4:</a:t>
            </a:r>
            <a:r>
              <a:rPr lang="en-GB" sz="1600">
                <a:solidFill>
                  <a:schemeClr val="dk1"/>
                </a:solidFill>
                <a:highlight>
                  <a:srgbClr val="FFFFFF"/>
                </a:highlight>
              </a:rPr>
              <a:t> Finally, you’ll bring all this together into a single story: your public narrative.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These final steps are optional: </a:t>
            </a:r>
            <a:endParaRPr sz="1600">
              <a:solidFill>
                <a:schemeClr val="dk1"/>
              </a:solidFill>
              <a:highlight>
                <a:srgbClr val="FFFFFF"/>
              </a:highlight>
            </a:endParaRPr>
          </a:p>
          <a:p>
            <a:pPr indent="-330200" lvl="0" marL="457200" rtl="0" algn="l">
              <a:spcBef>
                <a:spcPts val="600"/>
              </a:spcBef>
              <a:spcAft>
                <a:spcPts val="0"/>
              </a:spcAft>
              <a:buClr>
                <a:schemeClr val="dk1"/>
              </a:buClr>
              <a:buSzPts val="1600"/>
              <a:buChar char="●"/>
            </a:pPr>
            <a:r>
              <a:rPr b="1" lang="en-GB" sz="1600">
                <a:solidFill>
                  <a:schemeClr val="dk1"/>
                </a:solidFill>
                <a:highlight>
                  <a:srgbClr val="FFFFFF"/>
                </a:highlight>
              </a:rPr>
              <a:t>Step 5: </a:t>
            </a:r>
            <a:r>
              <a:rPr lang="en-GB" sz="1600">
                <a:solidFill>
                  <a:schemeClr val="dk1"/>
                </a:solidFill>
                <a:highlight>
                  <a:srgbClr val="FFFFFF"/>
                </a:highlight>
              </a:rPr>
              <a:t>Sharing your narrative for feedback.</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b="1" lang="en-GB" sz="1600">
                <a:solidFill>
                  <a:schemeClr val="dk1"/>
                </a:solidFill>
                <a:highlight>
                  <a:srgbClr val="FFFFFF"/>
                </a:highlight>
              </a:rPr>
              <a:t>Step 6: </a:t>
            </a:r>
            <a:r>
              <a:rPr lang="en-GB" sz="1600">
                <a:solidFill>
                  <a:schemeClr val="dk1"/>
                </a:solidFill>
                <a:highlight>
                  <a:srgbClr val="FFFFFF"/>
                </a:highlight>
              </a:rPr>
              <a:t>Reflecting on this activity.</a:t>
            </a:r>
            <a:endParaRPr sz="1600">
              <a:solidFill>
                <a:schemeClr val="dk1"/>
              </a:solidFill>
              <a:highlight>
                <a:srgbClr val="FFFFFF"/>
              </a:highlight>
            </a:endParaRPr>
          </a:p>
        </p:txBody>
      </p:sp>
      <p:pic>
        <p:nvPicPr>
          <p:cNvPr id="426" name="Google Shape;426;p56"/>
          <p:cNvPicPr preferRelativeResize="0"/>
          <p:nvPr/>
        </p:nvPicPr>
        <p:blipFill rotWithShape="1">
          <a:blip r:embed="rId3">
            <a:alphaModFix/>
          </a:blip>
          <a:srcRect b="0" l="73781" r="0" t="0"/>
          <a:stretch/>
        </p:blipFill>
        <p:spPr>
          <a:xfrm>
            <a:off x="7996200" y="3851425"/>
            <a:ext cx="1198701" cy="1400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Guidance</a:t>
            </a:r>
            <a:endParaRPr sz="2400">
              <a:solidFill>
                <a:srgbClr val="005840"/>
              </a:solidFill>
            </a:endParaRPr>
          </a:p>
        </p:txBody>
      </p:sp>
      <p:sp>
        <p:nvSpPr>
          <p:cNvPr id="432" name="Google Shape;432;p57"/>
          <p:cNvSpPr txBox="1"/>
          <p:nvPr>
            <p:ph idx="1" type="body"/>
          </p:nvPr>
        </p:nvSpPr>
        <p:spPr>
          <a:xfrm>
            <a:off x="311700" y="1304700"/>
            <a:ext cx="79455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600"/>
              </a:spcBef>
              <a:spcAft>
                <a:spcPts val="0"/>
              </a:spcAft>
              <a:buNone/>
            </a:pPr>
            <a:r>
              <a:rPr b="1" lang="en-GB" sz="1600">
                <a:solidFill>
                  <a:schemeClr val="dk1"/>
                </a:solidFill>
                <a:highlight>
                  <a:srgbClr val="FCE5CD"/>
                </a:highlight>
              </a:rPr>
              <a:t>All students</a:t>
            </a:r>
            <a:endParaRPr b="1" sz="1600">
              <a:solidFill>
                <a:schemeClr val="dk1"/>
              </a:solidFill>
              <a:highlight>
                <a:srgbClr val="FCE5CD"/>
              </a:highlight>
            </a:endParaRPr>
          </a:p>
          <a:p>
            <a:pPr indent="0" lvl="0" marL="0" rtl="0" algn="l">
              <a:lnSpc>
                <a:spcPct val="105000"/>
              </a:lnSpc>
              <a:spcBef>
                <a:spcPts val="600"/>
              </a:spcBef>
              <a:spcAft>
                <a:spcPts val="0"/>
              </a:spcAft>
              <a:buNone/>
            </a:pPr>
            <a:r>
              <a:rPr lang="en-GB" sz="1600">
                <a:solidFill>
                  <a:schemeClr val="dk1"/>
                </a:solidFill>
                <a:highlight>
                  <a:srgbClr val="FFFFFF"/>
                </a:highlight>
              </a:rPr>
              <a:t>We </a:t>
            </a:r>
            <a:r>
              <a:rPr lang="en-GB" sz="1600">
                <a:solidFill>
                  <a:schemeClr val="dk1"/>
                </a:solidFill>
                <a:highlight>
                  <a:srgbClr val="FFFFFF"/>
                </a:highlight>
              </a:rPr>
              <a:t>encourage</a:t>
            </a:r>
            <a:r>
              <a:rPr lang="en-GB" sz="1600">
                <a:solidFill>
                  <a:schemeClr val="dk1"/>
                </a:solidFill>
                <a:highlight>
                  <a:srgbClr val="FFFFFF"/>
                </a:highlight>
              </a:rPr>
              <a:t> </a:t>
            </a:r>
            <a:r>
              <a:rPr b="1" lang="en-GB" sz="1600">
                <a:solidFill>
                  <a:schemeClr val="dk1"/>
                </a:solidFill>
                <a:highlight>
                  <a:srgbClr val="FFFFFF"/>
                </a:highlight>
              </a:rPr>
              <a:t>every student </a:t>
            </a:r>
            <a:r>
              <a:rPr lang="en-GB" sz="1600">
                <a:solidFill>
                  <a:schemeClr val="dk1"/>
                </a:solidFill>
                <a:highlight>
                  <a:srgbClr val="FFFFFF"/>
                </a:highlight>
              </a:rPr>
              <a:t>to </a:t>
            </a:r>
            <a:r>
              <a:rPr lang="en-GB" sz="1600">
                <a:solidFill>
                  <a:schemeClr val="dk1"/>
                </a:solidFill>
                <a:highlight>
                  <a:srgbClr val="FFFFFF"/>
                </a:highlight>
              </a:rPr>
              <a:t>create their </a:t>
            </a:r>
            <a:r>
              <a:rPr b="1" lang="en-GB" sz="1600">
                <a:solidFill>
                  <a:schemeClr val="dk1"/>
                </a:solidFill>
                <a:highlight>
                  <a:srgbClr val="FFFFFF"/>
                </a:highlight>
              </a:rPr>
              <a:t>own</a:t>
            </a:r>
            <a:r>
              <a:rPr lang="en-GB" sz="1600">
                <a:solidFill>
                  <a:schemeClr val="dk1"/>
                </a:solidFill>
                <a:highlight>
                  <a:srgbClr val="FFFFFF"/>
                </a:highlight>
              </a:rPr>
              <a:t> story of me (Step 1), story of now (Step </a:t>
            </a:r>
            <a:r>
              <a:rPr lang="en-GB" sz="1600">
                <a:solidFill>
                  <a:schemeClr val="dk1"/>
                </a:solidFill>
                <a:highlight>
                  <a:srgbClr val="FFFFFF"/>
                </a:highlight>
              </a:rPr>
              <a:t>3</a:t>
            </a:r>
            <a:r>
              <a:rPr lang="en-GB" sz="1600">
                <a:solidFill>
                  <a:schemeClr val="dk1"/>
                </a:solidFill>
                <a:highlight>
                  <a:srgbClr val="FFFFFF"/>
                </a:highlight>
              </a:rPr>
              <a:t>) and public narrative (Step 4). </a:t>
            </a:r>
            <a:r>
              <a:rPr lang="en-GB" sz="1600">
                <a:solidFill>
                  <a:schemeClr val="dk1"/>
                </a:solidFill>
                <a:highlight>
                  <a:schemeClr val="lt1"/>
                </a:highlight>
              </a:rPr>
              <a:t>I</a:t>
            </a:r>
            <a:r>
              <a:rPr lang="en-GB" sz="1600">
                <a:solidFill>
                  <a:schemeClr val="dk1"/>
                </a:solidFill>
                <a:highlight>
                  <a:schemeClr val="lt1"/>
                </a:highlight>
              </a:rPr>
              <a:t>f you are participating in Spark as a </a:t>
            </a:r>
            <a:r>
              <a:rPr b="1" lang="en-GB" sz="1600">
                <a:solidFill>
                  <a:schemeClr val="dk1"/>
                </a:solidFill>
                <a:highlight>
                  <a:schemeClr val="lt1"/>
                </a:highlight>
              </a:rPr>
              <a:t>team</a:t>
            </a:r>
            <a:r>
              <a:rPr lang="en-GB" sz="1600">
                <a:solidFill>
                  <a:schemeClr val="dk1"/>
                </a:solidFill>
                <a:highlight>
                  <a:schemeClr val="lt1"/>
                </a:highlight>
              </a:rPr>
              <a:t>, w</a:t>
            </a:r>
            <a:r>
              <a:rPr lang="en-GB" sz="1600">
                <a:solidFill>
                  <a:schemeClr val="dk1"/>
                </a:solidFill>
                <a:highlight>
                  <a:srgbClr val="FFFFFF"/>
                </a:highlight>
              </a:rPr>
              <a:t>e also encourage you to work together to create the ‘story of us’ (Step 2). </a:t>
            </a:r>
            <a:endParaRPr sz="1600">
              <a:solidFill>
                <a:schemeClr val="dk1"/>
              </a:solidFill>
              <a:highlight>
                <a:srgbClr val="FFFFFF"/>
              </a:highlight>
            </a:endParaRPr>
          </a:p>
          <a:p>
            <a:pPr indent="0" lvl="0" marL="0" rtl="0" algn="l">
              <a:lnSpc>
                <a:spcPct val="105000"/>
              </a:lnSpc>
              <a:spcBef>
                <a:spcPts val="600"/>
              </a:spcBef>
              <a:spcAft>
                <a:spcPts val="0"/>
              </a:spcAft>
              <a:buNone/>
            </a:pPr>
            <a:r>
              <a:t/>
            </a:r>
            <a:endParaRPr sz="1600">
              <a:solidFill>
                <a:schemeClr val="dk1"/>
              </a:solidFill>
              <a:highlight>
                <a:srgbClr val="FFFFFF"/>
              </a:highlight>
            </a:endParaRPr>
          </a:p>
          <a:p>
            <a:pPr indent="0" lvl="0" marL="0" rtl="0" algn="l">
              <a:lnSpc>
                <a:spcPct val="105000"/>
              </a:lnSpc>
              <a:spcBef>
                <a:spcPts val="600"/>
              </a:spcBef>
              <a:spcAft>
                <a:spcPts val="0"/>
              </a:spcAft>
              <a:buNone/>
            </a:pPr>
            <a:r>
              <a:rPr b="1" lang="en-GB" sz="1600">
                <a:solidFill>
                  <a:schemeClr val="dk1"/>
                </a:solidFill>
                <a:highlight>
                  <a:srgbClr val="FCE5CD"/>
                </a:highlight>
              </a:rPr>
              <a:t>Students participating in Spark as individuals</a:t>
            </a:r>
            <a:endParaRPr b="1" sz="1600">
              <a:solidFill>
                <a:schemeClr val="dk1"/>
              </a:solidFill>
              <a:highlight>
                <a:srgbClr val="FCE5CD"/>
              </a:highlight>
            </a:endParaRPr>
          </a:p>
          <a:p>
            <a:pPr indent="0" lvl="0" marL="0" rtl="0" algn="l">
              <a:lnSpc>
                <a:spcPct val="105000"/>
              </a:lnSpc>
              <a:spcBef>
                <a:spcPts val="600"/>
              </a:spcBef>
              <a:spcAft>
                <a:spcPts val="600"/>
              </a:spcAft>
              <a:buNone/>
            </a:pPr>
            <a:r>
              <a:rPr lang="en-GB" sz="1600">
                <a:solidFill>
                  <a:schemeClr val="dk1"/>
                </a:solidFill>
                <a:highlight>
                  <a:srgbClr val="FFFFFF"/>
                </a:highlight>
              </a:rPr>
              <a:t>Although you </a:t>
            </a:r>
            <a:r>
              <a:rPr b="1" lang="en-GB" sz="1600">
                <a:solidFill>
                  <a:schemeClr val="dk1"/>
                </a:solidFill>
                <a:highlight>
                  <a:srgbClr val="FFFFFF"/>
                </a:highlight>
              </a:rPr>
              <a:t>do not </a:t>
            </a:r>
            <a:r>
              <a:rPr lang="en-GB" sz="1600">
                <a:solidFill>
                  <a:schemeClr val="dk1"/>
                </a:solidFill>
                <a:highlight>
                  <a:srgbClr val="FFFFFF"/>
                </a:highlight>
              </a:rPr>
              <a:t>have to do Step 2 now, you can still draft a collective story, drawing on the conversations you’ve had with your friends and peers. This is a useful exercise to do, as it allows you to think about your conversations and any assumptions you hold about what your community cares about before you’re asked to refine this story in the next few weeks (after you engage with audiences and stakeholders around your chosen brief).</a:t>
            </a:r>
            <a:endParaRPr sz="1600">
              <a:solidFill>
                <a:schemeClr val="dk1"/>
              </a:solidFill>
              <a:highlight>
                <a:srgbClr val="FFFFFF"/>
              </a:highlight>
            </a:endParaRPr>
          </a:p>
        </p:txBody>
      </p:sp>
      <p:pic>
        <p:nvPicPr>
          <p:cNvPr id="433" name="Google Shape;433;p57"/>
          <p:cNvPicPr preferRelativeResize="0"/>
          <p:nvPr/>
        </p:nvPicPr>
        <p:blipFill rotWithShape="1">
          <a:blip r:embed="rId3">
            <a:alphaModFix/>
          </a:blip>
          <a:srcRect b="0" l="73781" r="0" t="0"/>
          <a:stretch/>
        </p:blipFill>
        <p:spPr>
          <a:xfrm>
            <a:off x="7996200" y="3851425"/>
            <a:ext cx="1198701" cy="14009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886"/>
        </a:solidFill>
      </p:bgPr>
    </p:bg>
    <p:spTree>
      <p:nvGrpSpPr>
        <p:cNvPr id="437" name="Shape 437"/>
        <p:cNvGrpSpPr/>
        <p:nvPr/>
      </p:nvGrpSpPr>
      <p:grpSpPr>
        <a:xfrm>
          <a:off x="0" y="0"/>
          <a:ext cx="0" cy="0"/>
          <a:chOff x="0" y="0"/>
          <a:chExt cx="0" cy="0"/>
        </a:xfrm>
      </p:grpSpPr>
      <p:sp>
        <p:nvSpPr>
          <p:cNvPr id="438" name="Google Shape;438;p58"/>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Steps</a:t>
            </a:r>
            <a:endParaRPr sz="2600">
              <a:solidFill>
                <a:schemeClr val="lt1"/>
              </a:solidFill>
            </a:endParaRPr>
          </a:p>
        </p:txBody>
      </p:sp>
      <p:sp>
        <p:nvSpPr>
          <p:cNvPr id="439" name="Google Shape;439;p58"/>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Activity 2</a:t>
            </a:r>
            <a:endParaRPr>
              <a:solidFill>
                <a:schemeClr val="lt1"/>
              </a:solidFill>
            </a:endParaRPr>
          </a:p>
        </p:txBody>
      </p:sp>
      <p:pic>
        <p:nvPicPr>
          <p:cNvPr id="440" name="Google Shape;440;p58"/>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rgbClr val="FFFFFF"/>
                </a:highlight>
              </a:rPr>
              <a:t>Step 1: The story of me   </a:t>
            </a:r>
            <a:endParaRPr sz="2400">
              <a:solidFill>
                <a:srgbClr val="005840"/>
              </a:solidFill>
            </a:endParaRPr>
          </a:p>
        </p:txBody>
      </p:sp>
      <p:sp>
        <p:nvSpPr>
          <p:cNvPr id="446" name="Google Shape;446;p59"/>
          <p:cNvSpPr txBox="1"/>
          <p:nvPr>
            <p:ph idx="1" type="body"/>
          </p:nvPr>
        </p:nvSpPr>
        <p:spPr>
          <a:xfrm>
            <a:off x="434150" y="1017725"/>
            <a:ext cx="7945500" cy="391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A ‘story of me’ communicates the values that have called you to leadership.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Reflect on your selected Spark brief and answer the following questions, using your personal compass to guide you:  </a:t>
            </a:r>
            <a:endParaRPr sz="1600">
              <a:solidFill>
                <a:schemeClr val="dk1"/>
              </a:solidFill>
              <a:highlight>
                <a:srgbClr val="FFFFFF"/>
              </a:highlight>
            </a:endParaRPr>
          </a:p>
          <a:p>
            <a:pPr indent="-330200" lvl="0" marL="685800" rtl="0" algn="l">
              <a:spcBef>
                <a:spcPts val="600"/>
              </a:spcBef>
              <a:spcAft>
                <a:spcPts val="0"/>
              </a:spcAft>
              <a:buClr>
                <a:schemeClr val="dk1"/>
              </a:buClr>
              <a:buSzPts val="1600"/>
              <a:buFont typeface="Arial"/>
              <a:buChar char="●"/>
            </a:pPr>
            <a:r>
              <a:rPr i="1" lang="en-GB" sz="1600">
                <a:solidFill>
                  <a:schemeClr val="dk1"/>
                </a:solidFill>
                <a:highlight>
                  <a:srgbClr val="FFFFFF"/>
                </a:highlight>
              </a:rPr>
              <a:t>Why do you feel called to action?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values moved you to act?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Have these values always been important to you? If not, when did that change?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How might these values inspire others to similar action?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stories can you tell from your own experiences with specific people or events that would show, rather than tell, how you learned or acted on those values?   </a:t>
            </a:r>
            <a:r>
              <a:rPr lang="en-GB" sz="1600">
                <a:solidFill>
                  <a:schemeClr val="dk1"/>
                </a:solidFill>
                <a:highlight>
                  <a:srgbClr val="FFFFFF"/>
                </a:highlight>
              </a:rPr>
              <a:t>  </a:t>
            </a:r>
            <a:endParaRPr sz="1600">
              <a:solidFill>
                <a:schemeClr val="dk1"/>
              </a:solidFill>
              <a:highlight>
                <a:srgbClr val="FFFFFF"/>
              </a:highlight>
            </a:endParaRPr>
          </a:p>
        </p:txBody>
      </p:sp>
      <p:pic>
        <p:nvPicPr>
          <p:cNvPr id="447" name="Google Shape;447;p59"/>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rgbClr val="FFFFFF"/>
                </a:highlight>
              </a:rPr>
              <a:t>Step 1 (continued) </a:t>
            </a:r>
            <a:endParaRPr sz="2400">
              <a:solidFill>
                <a:srgbClr val="005840"/>
              </a:solidFill>
            </a:endParaRPr>
          </a:p>
        </p:txBody>
      </p:sp>
      <p:sp>
        <p:nvSpPr>
          <p:cNvPr id="453" name="Google Shape;453;p60"/>
          <p:cNvSpPr txBox="1"/>
          <p:nvPr>
            <p:ph idx="1" type="body"/>
          </p:nvPr>
        </p:nvSpPr>
        <p:spPr>
          <a:xfrm>
            <a:off x="311700" y="1017725"/>
            <a:ext cx="7945500" cy="3912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GB" sz="1600">
                <a:solidFill>
                  <a:schemeClr val="dk1"/>
                </a:solidFill>
                <a:highlight>
                  <a:srgbClr val="FFFFFF"/>
                </a:highlight>
              </a:rPr>
              <a:t>Next, write your story in two or three sentences, using the prompts below.    </a:t>
            </a:r>
            <a:endParaRPr sz="1600">
              <a:solidFill>
                <a:schemeClr val="dk1"/>
              </a:solidFill>
              <a:highlight>
                <a:srgbClr val="FFFFFF"/>
              </a:highlight>
            </a:endParaRPr>
          </a:p>
          <a:p>
            <a:pPr indent="-330200" lvl="0" marL="685800" rtl="0" algn="l">
              <a:spcBef>
                <a:spcPts val="600"/>
              </a:spcBef>
              <a:spcAft>
                <a:spcPts val="0"/>
              </a:spcAft>
              <a:buClr>
                <a:schemeClr val="dk1"/>
              </a:buClr>
              <a:buSzPts val="1600"/>
              <a:buFont typeface="Arial"/>
              <a:buChar char="●"/>
            </a:pPr>
            <a:r>
              <a:rPr lang="en-GB" sz="1600">
                <a:solidFill>
                  <a:schemeClr val="dk1"/>
                </a:solidFill>
                <a:highlight>
                  <a:srgbClr val="FFFFFF"/>
                </a:highlight>
              </a:rPr>
              <a:t>"My journey began when..."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lang="en-GB" sz="1600">
                <a:solidFill>
                  <a:schemeClr val="dk1"/>
                </a:solidFill>
                <a:highlight>
                  <a:srgbClr val="FFFFFF"/>
                </a:highlight>
              </a:rPr>
              <a:t>"I was moved to act because..."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lang="en-GB" sz="1600">
                <a:solidFill>
                  <a:schemeClr val="dk1"/>
                </a:solidFill>
                <a:highlight>
                  <a:srgbClr val="FFFFFF"/>
                </a:highlight>
              </a:rPr>
              <a:t>"The values that drive me are..."  </a:t>
            </a:r>
            <a:endParaRPr sz="1600">
              <a:solidFill>
                <a:schemeClr val="dk1"/>
              </a:solidFill>
              <a:highlight>
                <a:srgbClr val="FFFFFF"/>
              </a:highlight>
            </a:endParaRPr>
          </a:p>
        </p:txBody>
      </p:sp>
      <p:pic>
        <p:nvPicPr>
          <p:cNvPr id="454" name="Google Shape;454;p60"/>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6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Step 2: The story of us</a:t>
            </a:r>
            <a:endParaRPr sz="2400">
              <a:solidFill>
                <a:srgbClr val="005840"/>
              </a:solidFill>
            </a:endParaRPr>
          </a:p>
        </p:txBody>
      </p:sp>
      <p:sp>
        <p:nvSpPr>
          <p:cNvPr id="460" name="Google Shape;460;p61"/>
          <p:cNvSpPr txBox="1"/>
          <p:nvPr>
            <p:ph idx="1" type="body"/>
          </p:nvPr>
        </p:nvSpPr>
        <p:spPr>
          <a:xfrm>
            <a:off x="382450" y="15620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A ‘story of us’ establishes a sense of unity and describes shared values that inspire action (Ganz, 2009). The ‘us’ can and will change, depending on who we’re speaking to. </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Reflect on your ‘story of me’ and answer the following questions:  </a:t>
            </a:r>
            <a:endParaRPr sz="1600">
              <a:solidFill>
                <a:schemeClr val="dk1"/>
              </a:solidFill>
              <a:highlight>
                <a:srgbClr val="FFFFFF"/>
              </a:highlight>
            </a:endParaRPr>
          </a:p>
          <a:p>
            <a:pPr indent="-330200" lvl="0" marL="685800" rtl="0" algn="l">
              <a:spcBef>
                <a:spcPts val="600"/>
              </a:spcBef>
              <a:spcAft>
                <a:spcPts val="0"/>
              </a:spcAft>
              <a:buClr>
                <a:schemeClr val="dk1"/>
              </a:buClr>
              <a:buSzPts val="1600"/>
              <a:buFont typeface="Arial"/>
              <a:buChar char="●"/>
            </a:pPr>
            <a:r>
              <a:rPr i="1" lang="en-GB" sz="1600">
                <a:solidFill>
                  <a:schemeClr val="dk1"/>
                </a:solidFill>
                <a:highlight>
                  <a:srgbClr val="FFFFFF"/>
                </a:highlight>
              </a:rPr>
              <a:t>What values do you share (with the community you want to work alongside)?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experiences have had the greatest impact</a:t>
            </a:r>
            <a:r>
              <a:rPr i="1" lang="en-GB" sz="1600">
                <a:solidFill>
                  <a:schemeClr val="dk1"/>
                </a:solidFill>
                <a:highlight>
                  <a:srgbClr val="FFFFFF"/>
                </a:highlight>
              </a:rPr>
              <a:t> on this team (/place)</a:t>
            </a:r>
            <a:r>
              <a:rPr i="1" lang="en-GB" sz="1600">
                <a:solidFill>
                  <a:schemeClr val="dk1"/>
                </a:solidFill>
                <a:highlight>
                  <a:srgbClr val="FFFFFF"/>
                </a:highlight>
              </a:rPr>
              <a:t>?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challenges has the team faced and overcome?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change does this team (/community) hope for and why?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Verdana"/>
              <a:buChar char="●"/>
            </a:pPr>
            <a:r>
              <a:rPr i="1" lang="en-GB" sz="1600">
                <a:solidFill>
                  <a:schemeClr val="dk1"/>
                </a:solidFill>
                <a:highlight>
                  <a:srgbClr val="FFFFFF"/>
                </a:highlight>
              </a:rPr>
              <a:t>Why could those outside the situation also empathise &amp; understand?</a:t>
            </a:r>
            <a:endParaRPr i="1" sz="1600">
              <a:solidFill>
                <a:schemeClr val="dk1"/>
              </a:solidFill>
              <a:highlight>
                <a:srgbClr val="FFFFFF"/>
              </a:highlight>
            </a:endParaRPr>
          </a:p>
        </p:txBody>
      </p:sp>
      <p:sp>
        <p:nvSpPr>
          <p:cNvPr id="461" name="Google Shape;461;p61"/>
          <p:cNvSpPr txBox="1"/>
          <p:nvPr>
            <p:ph idx="1" type="body"/>
          </p:nvPr>
        </p:nvSpPr>
        <p:spPr>
          <a:xfrm>
            <a:off x="311700" y="1087988"/>
            <a:ext cx="7945500" cy="403800"/>
          </a:xfrm>
          <a:prstGeom prst="rect">
            <a:avLst/>
          </a:prstGeom>
        </p:spPr>
        <p:txBody>
          <a:bodyPr anchorCtr="0" anchor="t" bIns="91425" lIns="91425" spcFirstLastPara="1" rIns="91425" wrap="square" tIns="91425">
            <a:noAutofit/>
          </a:bodyPr>
          <a:lstStyle/>
          <a:p>
            <a:pPr indent="0" lvl="0" marL="0" rtl="0" algn="l">
              <a:spcBef>
                <a:spcPts val="1200"/>
              </a:spcBef>
              <a:spcAft>
                <a:spcPts val="400"/>
              </a:spcAft>
              <a:buNone/>
            </a:pPr>
            <a:r>
              <a:rPr lang="en-GB" sz="1600">
                <a:solidFill>
                  <a:schemeClr val="dk1"/>
                </a:solidFill>
                <a:highlight>
                  <a:srgbClr val="FCE5CD"/>
                </a:highlight>
              </a:rPr>
              <a:t>Optional for students participating in Spark as an individual and not as a team</a:t>
            </a:r>
            <a:endParaRPr sz="1600">
              <a:solidFill>
                <a:schemeClr val="dk1"/>
              </a:solidFill>
              <a:highlight>
                <a:srgbClr val="FFFFFF"/>
              </a:highlight>
            </a:endParaRPr>
          </a:p>
        </p:txBody>
      </p:sp>
      <p:pic>
        <p:nvPicPr>
          <p:cNvPr id="462" name="Google Shape;462;p61"/>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Step 2 (continued)</a:t>
            </a:r>
            <a:endParaRPr sz="2400">
              <a:solidFill>
                <a:srgbClr val="005840"/>
              </a:solidFill>
            </a:endParaRPr>
          </a:p>
        </p:txBody>
      </p:sp>
      <p:sp>
        <p:nvSpPr>
          <p:cNvPr id="468" name="Google Shape;468;p62"/>
          <p:cNvSpPr txBox="1"/>
          <p:nvPr>
            <p:ph idx="1" type="body"/>
          </p:nvPr>
        </p:nvSpPr>
        <p:spPr>
          <a:xfrm>
            <a:off x="311700" y="1221850"/>
            <a:ext cx="79455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GB" sz="1600">
                <a:solidFill>
                  <a:schemeClr val="dk1"/>
                </a:solidFill>
                <a:highlight>
                  <a:srgbClr val="FFFFFF"/>
                </a:highlight>
              </a:rPr>
              <a:t>Next, write your ‘story of us’ in two or three sentences, using the prompts below.  </a:t>
            </a:r>
            <a:endParaRPr sz="1600">
              <a:solidFill>
                <a:schemeClr val="dk1"/>
              </a:solidFill>
              <a:highlight>
                <a:srgbClr val="FFFFFF"/>
              </a:highlight>
            </a:endParaRPr>
          </a:p>
          <a:p>
            <a:pPr indent="-330200" lvl="0" marL="685800" rtl="0" algn="l">
              <a:spcBef>
                <a:spcPts val="400"/>
              </a:spcBef>
              <a:spcAft>
                <a:spcPts val="0"/>
              </a:spcAft>
              <a:buClr>
                <a:schemeClr val="dk1"/>
              </a:buClr>
              <a:buSzPts val="1600"/>
              <a:buFont typeface="Arial"/>
              <a:buChar char="●"/>
            </a:pPr>
            <a:r>
              <a:rPr lang="en-GB" sz="1600">
                <a:solidFill>
                  <a:schemeClr val="dk1"/>
                </a:solidFill>
                <a:highlight>
                  <a:srgbClr val="FFFFFF"/>
                </a:highlight>
              </a:rPr>
              <a:t>"We are united by..."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lang="en-GB" sz="1600">
                <a:solidFill>
                  <a:schemeClr val="dk1"/>
                </a:solidFill>
                <a:highlight>
                  <a:srgbClr val="FFFFFF"/>
                </a:highlight>
              </a:rPr>
              <a:t>"Our shared experiences show that..."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lang="en-GB" sz="1600">
                <a:solidFill>
                  <a:schemeClr val="dk1"/>
                </a:solidFill>
                <a:highlight>
                  <a:srgbClr val="FFFFFF"/>
                </a:highlight>
              </a:rPr>
              <a:t>"Together, we can..."  </a:t>
            </a:r>
            <a:endParaRPr sz="1600">
              <a:solidFill>
                <a:schemeClr val="dk1"/>
              </a:solidFill>
              <a:highlight>
                <a:srgbClr val="FFFFFF"/>
              </a:highlight>
            </a:endParaRPr>
          </a:p>
          <a:p>
            <a:pPr indent="0" lvl="0" marL="0" rtl="0" algn="l">
              <a:lnSpc>
                <a:spcPct val="105000"/>
              </a:lnSpc>
              <a:spcBef>
                <a:spcPts val="600"/>
              </a:spcBef>
              <a:spcAft>
                <a:spcPts val="600"/>
              </a:spcAft>
              <a:buNone/>
            </a:pPr>
            <a:r>
              <a:t/>
            </a:r>
            <a:endParaRPr sz="1600">
              <a:solidFill>
                <a:schemeClr val="dk1"/>
              </a:solidFill>
              <a:highlight>
                <a:srgbClr val="FFFFFF"/>
              </a:highlight>
            </a:endParaRPr>
          </a:p>
        </p:txBody>
      </p:sp>
      <p:pic>
        <p:nvPicPr>
          <p:cNvPr id="469" name="Google Shape;469;p62"/>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p:nvPr/>
        </p:nvSpPr>
        <p:spPr>
          <a:xfrm>
            <a:off x="0" y="0"/>
            <a:ext cx="8622600" cy="1080900"/>
          </a:xfrm>
          <a:prstGeom prst="rect">
            <a:avLst/>
          </a:prstGeom>
          <a:solidFill>
            <a:srgbClr val="FF97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21" name="Google Shape;121;p18"/>
          <p:cNvSpPr/>
          <p:nvPr/>
        </p:nvSpPr>
        <p:spPr>
          <a:xfrm>
            <a:off x="452221" y="410765"/>
            <a:ext cx="63651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Arial"/>
              <a:ea typeface="Arial"/>
              <a:cs typeface="Arial"/>
              <a:sym typeface="Arial"/>
            </a:endParaRPr>
          </a:p>
        </p:txBody>
      </p:sp>
      <p:sp>
        <p:nvSpPr>
          <p:cNvPr id="122" name="Google Shape;122;p18"/>
          <p:cNvSpPr/>
          <p:nvPr/>
        </p:nvSpPr>
        <p:spPr>
          <a:xfrm>
            <a:off x="330668" y="221310"/>
            <a:ext cx="77703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000000"/>
                </a:solidFill>
                <a:latin typeface="Arial"/>
                <a:ea typeface="Arial"/>
                <a:cs typeface="Arial"/>
                <a:sym typeface="Arial"/>
              </a:rPr>
              <a:t>Shaping narratives: the story of me, we &amp; now </a:t>
            </a:r>
            <a:endParaRPr sz="1100"/>
          </a:p>
          <a:p>
            <a:pPr indent="0" lvl="0" marL="0" marR="0" rtl="0" algn="l">
              <a:lnSpc>
                <a:spcPct val="100000"/>
              </a:lnSpc>
              <a:spcBef>
                <a:spcPts val="0"/>
              </a:spcBef>
              <a:spcAft>
                <a:spcPts val="0"/>
              </a:spcAft>
              <a:buClr>
                <a:srgbClr val="000000"/>
              </a:buClr>
              <a:buSzPts val="2100"/>
              <a:buFont typeface="Arial"/>
              <a:buNone/>
            </a:pPr>
            <a:r>
              <a:rPr lang="en-GB" sz="2100">
                <a:solidFill>
                  <a:srgbClr val="000000"/>
                </a:solidFill>
                <a:latin typeface="Arial"/>
                <a:ea typeface="Arial"/>
                <a:cs typeface="Arial"/>
                <a:sym typeface="Arial"/>
              </a:rPr>
              <a:t>(optional activity)</a:t>
            </a:r>
            <a:endParaRPr sz="1100"/>
          </a:p>
        </p:txBody>
      </p:sp>
      <p:sp>
        <p:nvSpPr>
          <p:cNvPr id="123" name="Google Shape;123;p18"/>
          <p:cNvSpPr txBox="1"/>
          <p:nvPr/>
        </p:nvSpPr>
        <p:spPr>
          <a:xfrm>
            <a:off x="330668" y="4832703"/>
            <a:ext cx="75270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Source: Marshall Ganz. 2009. What Is Public Narrative: Self, Us &amp; Now (Public Narrative Worksheet). Working Paper. </a:t>
            </a:r>
            <a:endParaRPr sz="1100"/>
          </a:p>
        </p:txBody>
      </p:sp>
      <p:sp>
        <p:nvSpPr>
          <p:cNvPr id="124" name="Google Shape;124;p18"/>
          <p:cNvSpPr txBox="1"/>
          <p:nvPr/>
        </p:nvSpPr>
        <p:spPr>
          <a:xfrm>
            <a:off x="729679" y="1460587"/>
            <a:ext cx="3931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5" name="Google Shape;125;p18"/>
          <p:cNvSpPr/>
          <p:nvPr/>
        </p:nvSpPr>
        <p:spPr>
          <a:xfrm>
            <a:off x="330668" y="1302172"/>
            <a:ext cx="4119900" cy="35187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18"/>
          <p:cNvSpPr txBox="1"/>
          <p:nvPr/>
        </p:nvSpPr>
        <p:spPr>
          <a:xfrm>
            <a:off x="330668" y="1302172"/>
            <a:ext cx="4197300" cy="608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GB" sz="1400">
                <a:solidFill>
                  <a:schemeClr val="dk1"/>
                </a:solidFill>
                <a:latin typeface="Arial"/>
                <a:ea typeface="Arial"/>
                <a:cs typeface="Arial"/>
                <a:sym typeface="Arial"/>
              </a:rPr>
              <a:t>Create a public narrative that connects you, your team, and your community to a Spark brief. </a:t>
            </a:r>
            <a:endParaRPr sz="1100"/>
          </a:p>
        </p:txBody>
      </p:sp>
      <p:sp>
        <p:nvSpPr>
          <p:cNvPr id="127" name="Google Shape;127;p18"/>
          <p:cNvSpPr txBox="1"/>
          <p:nvPr/>
        </p:nvSpPr>
        <p:spPr>
          <a:xfrm>
            <a:off x="333024" y="2096339"/>
            <a:ext cx="4197300" cy="2547300"/>
          </a:xfrm>
          <a:prstGeom prst="rect">
            <a:avLst/>
          </a:prstGeom>
          <a:noFill/>
          <a:ln>
            <a:noFill/>
          </a:ln>
        </p:spPr>
        <p:txBody>
          <a:bodyPr anchorCtr="0" anchor="t" bIns="34275" lIns="68575" spcFirstLastPara="1" rIns="68575" wrap="square" tIns="34275">
            <a:spAutoFit/>
          </a:bodyPr>
          <a:lstStyle/>
          <a:p>
            <a:pPr indent="-215900" lvl="0" marL="215900" marR="0" rtl="0" algn="l">
              <a:lnSpc>
                <a:spcPct val="150000"/>
              </a:lnSpc>
              <a:spcBef>
                <a:spcPts val="0"/>
              </a:spcBef>
              <a:spcAft>
                <a:spcPts val="0"/>
              </a:spcAft>
              <a:buClr>
                <a:schemeClr val="dk1"/>
              </a:buClr>
              <a:buSzPts val="1400"/>
              <a:buFont typeface="Arial"/>
              <a:buChar char="•"/>
            </a:pPr>
            <a:r>
              <a:rPr lang="en-GB" sz="1400">
                <a:solidFill>
                  <a:schemeClr val="dk1"/>
                </a:solidFill>
                <a:highlight>
                  <a:srgbClr val="B6FF99"/>
                </a:highlight>
                <a:latin typeface="Arial"/>
                <a:ea typeface="Arial"/>
                <a:cs typeface="Arial"/>
                <a:sym typeface="Arial"/>
              </a:rPr>
              <a:t>The story of me</a:t>
            </a:r>
            <a:r>
              <a:rPr lang="en-GB" sz="1400">
                <a:solidFill>
                  <a:schemeClr val="dk1"/>
                </a:solidFill>
                <a:latin typeface="Arial"/>
                <a:ea typeface="Arial"/>
                <a:cs typeface="Arial"/>
                <a:sym typeface="Arial"/>
              </a:rPr>
              <a:t> is a personal story that demonstrates a connection to a Spark brief.  </a:t>
            </a:r>
            <a:endParaRPr sz="1100"/>
          </a:p>
          <a:p>
            <a:pPr indent="-215900" lvl="0" marL="215900" marR="0" rtl="0" algn="l">
              <a:lnSpc>
                <a:spcPct val="150000"/>
              </a:lnSpc>
              <a:spcBef>
                <a:spcPts val="0"/>
              </a:spcBef>
              <a:spcAft>
                <a:spcPts val="0"/>
              </a:spcAft>
              <a:buClr>
                <a:schemeClr val="dk1"/>
              </a:buClr>
              <a:buSzPts val="1400"/>
              <a:buFont typeface="Arial"/>
              <a:buChar char="•"/>
            </a:pPr>
            <a:r>
              <a:rPr lang="en-GB" sz="1400">
                <a:solidFill>
                  <a:schemeClr val="dk1"/>
                </a:solidFill>
                <a:highlight>
                  <a:srgbClr val="B6FF99"/>
                </a:highlight>
                <a:latin typeface="Arial"/>
                <a:ea typeface="Arial"/>
                <a:cs typeface="Arial"/>
                <a:sym typeface="Arial"/>
              </a:rPr>
              <a:t>The story of us</a:t>
            </a:r>
            <a:r>
              <a:rPr lang="en-GB" sz="1400">
                <a:solidFill>
                  <a:schemeClr val="dk1"/>
                </a:solidFill>
                <a:latin typeface="Arial"/>
                <a:ea typeface="Arial"/>
                <a:cs typeface="Arial"/>
                <a:sym typeface="Arial"/>
              </a:rPr>
              <a:t> is a collective story that highlights the shared purpose, goal, or vision of your team in connection to the Spark brief. </a:t>
            </a:r>
            <a:endParaRPr sz="1100"/>
          </a:p>
          <a:p>
            <a:pPr indent="-215900" lvl="0" marL="215900" marR="0" rtl="0" algn="l">
              <a:lnSpc>
                <a:spcPct val="150000"/>
              </a:lnSpc>
              <a:spcBef>
                <a:spcPts val="0"/>
              </a:spcBef>
              <a:spcAft>
                <a:spcPts val="0"/>
              </a:spcAft>
              <a:buClr>
                <a:schemeClr val="dk1"/>
              </a:buClr>
              <a:buSzPts val="1400"/>
              <a:buFont typeface="Arial"/>
              <a:buChar char="•"/>
            </a:pPr>
            <a:r>
              <a:rPr lang="en-GB" sz="1400">
                <a:solidFill>
                  <a:schemeClr val="dk1"/>
                </a:solidFill>
                <a:highlight>
                  <a:srgbClr val="B6FF99"/>
                </a:highlight>
                <a:latin typeface="Arial"/>
                <a:ea typeface="Arial"/>
                <a:cs typeface="Arial"/>
                <a:sym typeface="Arial"/>
              </a:rPr>
              <a:t>The story of now</a:t>
            </a:r>
            <a:r>
              <a:rPr lang="en-GB" sz="1400">
                <a:solidFill>
                  <a:schemeClr val="dk1"/>
                </a:solidFill>
                <a:latin typeface="Arial"/>
                <a:ea typeface="Arial"/>
                <a:cs typeface="Arial"/>
                <a:sym typeface="Arial"/>
              </a:rPr>
              <a:t> describes the aspiration of a community or place, to make change happen through a call to action. </a:t>
            </a:r>
            <a:endParaRPr sz="1100"/>
          </a:p>
        </p:txBody>
      </p:sp>
      <p:grpSp>
        <p:nvGrpSpPr>
          <p:cNvPr id="128" name="Google Shape;128;p18"/>
          <p:cNvGrpSpPr/>
          <p:nvPr/>
        </p:nvGrpSpPr>
        <p:grpSpPr>
          <a:xfrm>
            <a:off x="4649674" y="1635436"/>
            <a:ext cx="3662734" cy="2909658"/>
            <a:chOff x="6373188" y="1858117"/>
            <a:chExt cx="4883645" cy="3879544"/>
          </a:xfrm>
        </p:grpSpPr>
        <p:sp>
          <p:nvSpPr>
            <p:cNvPr id="129" name="Google Shape;129;p18"/>
            <p:cNvSpPr/>
            <p:nvPr/>
          </p:nvSpPr>
          <p:spPr>
            <a:xfrm>
              <a:off x="9428312" y="3848715"/>
              <a:ext cx="1390800" cy="6192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0" name="Google Shape;130;p18"/>
            <p:cNvSpPr/>
            <p:nvPr/>
          </p:nvSpPr>
          <p:spPr>
            <a:xfrm>
              <a:off x="6636540" y="1873449"/>
              <a:ext cx="1865100" cy="1865100"/>
            </a:xfrm>
            <a:prstGeom prst="ellipse">
              <a:avLst/>
            </a:prstGeom>
            <a:solidFill>
              <a:srgbClr val="03ECD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131" name="Google Shape;131;p18"/>
            <p:cNvSpPr txBox="1"/>
            <p:nvPr/>
          </p:nvSpPr>
          <p:spPr>
            <a:xfrm>
              <a:off x="6476691" y="2650601"/>
              <a:ext cx="2184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Arial"/>
                  <a:ea typeface="Arial"/>
                  <a:cs typeface="Arial"/>
                  <a:sym typeface="Arial"/>
                </a:rPr>
                <a:t>Story of me</a:t>
              </a:r>
              <a:endParaRPr sz="1100"/>
            </a:p>
          </p:txBody>
        </p:sp>
        <p:sp>
          <p:nvSpPr>
            <p:cNvPr id="132" name="Google Shape;132;p18"/>
            <p:cNvSpPr/>
            <p:nvPr/>
          </p:nvSpPr>
          <p:spPr>
            <a:xfrm>
              <a:off x="9191090" y="1858117"/>
              <a:ext cx="1865100" cy="1865100"/>
            </a:xfrm>
            <a:prstGeom prst="ellipse">
              <a:avLst/>
            </a:prstGeom>
            <a:solidFill>
              <a:srgbClr val="2BBCC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133" name="Google Shape;133;p18"/>
            <p:cNvSpPr txBox="1"/>
            <p:nvPr/>
          </p:nvSpPr>
          <p:spPr>
            <a:xfrm>
              <a:off x="9035354" y="2603094"/>
              <a:ext cx="2184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Arial"/>
                  <a:ea typeface="Arial"/>
                  <a:cs typeface="Arial"/>
                  <a:sym typeface="Arial"/>
                </a:rPr>
                <a:t>Story of we</a:t>
              </a:r>
              <a:endParaRPr sz="1100"/>
            </a:p>
          </p:txBody>
        </p:sp>
        <p:sp>
          <p:nvSpPr>
            <p:cNvPr id="134" name="Google Shape;134;p18"/>
            <p:cNvSpPr/>
            <p:nvPr/>
          </p:nvSpPr>
          <p:spPr>
            <a:xfrm>
              <a:off x="7903359" y="3872561"/>
              <a:ext cx="1865100" cy="1865100"/>
            </a:xfrm>
            <a:prstGeom prst="ellipse">
              <a:avLst/>
            </a:prstGeom>
            <a:solidFill>
              <a:srgbClr val="00B86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135" name="Google Shape;135;p18"/>
            <p:cNvSpPr txBox="1"/>
            <p:nvPr/>
          </p:nvSpPr>
          <p:spPr>
            <a:xfrm>
              <a:off x="7727381" y="4648743"/>
              <a:ext cx="2184900" cy="37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i="0" lang="en-GB" sz="1400" u="none" cap="none" strike="noStrike">
                  <a:solidFill>
                    <a:srgbClr val="000000"/>
                  </a:solidFill>
                  <a:latin typeface="Arial"/>
                  <a:ea typeface="Arial"/>
                  <a:cs typeface="Arial"/>
                  <a:sym typeface="Arial"/>
                </a:rPr>
                <a:t>Story of now</a:t>
              </a:r>
              <a:endParaRPr sz="1100"/>
            </a:p>
          </p:txBody>
        </p:sp>
        <p:sp>
          <p:nvSpPr>
            <p:cNvPr id="136" name="Google Shape;136;p18"/>
            <p:cNvSpPr/>
            <p:nvPr/>
          </p:nvSpPr>
          <p:spPr>
            <a:xfrm rot="-2200279">
              <a:off x="7945012" y="3424193"/>
              <a:ext cx="484743" cy="811024"/>
            </a:xfrm>
            <a:prstGeom prst="upDownArrow">
              <a:avLst>
                <a:gd fmla="val 50000" name="adj1"/>
                <a:gd fmla="val 50000" name="adj2"/>
              </a:avLst>
            </a:prstGeom>
            <a:solidFill>
              <a:srgbClr val="025F5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7" name="Google Shape;137;p18"/>
            <p:cNvSpPr txBox="1"/>
            <p:nvPr/>
          </p:nvSpPr>
          <p:spPr>
            <a:xfrm>
              <a:off x="7727381" y="1982934"/>
              <a:ext cx="2184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i="0" lang="en-GB" sz="1100" u="none" cap="none" strike="noStrike">
                  <a:solidFill>
                    <a:srgbClr val="000000"/>
                  </a:solidFill>
                  <a:latin typeface="Arial"/>
                  <a:ea typeface="Arial"/>
                  <a:cs typeface="Arial"/>
                  <a:sym typeface="Arial"/>
                </a:rPr>
                <a:t>Community</a:t>
              </a:r>
              <a:endParaRPr sz="1100"/>
            </a:p>
          </p:txBody>
        </p:sp>
        <p:sp>
          <p:nvSpPr>
            <p:cNvPr id="138" name="Google Shape;138;p18"/>
            <p:cNvSpPr txBox="1"/>
            <p:nvPr/>
          </p:nvSpPr>
          <p:spPr>
            <a:xfrm>
              <a:off x="9071933" y="3857229"/>
              <a:ext cx="2184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i="0" lang="en-GB" sz="1100" u="none" cap="none" strike="noStrike">
                  <a:solidFill>
                    <a:srgbClr val="000000"/>
                  </a:solidFill>
                  <a:latin typeface="Arial"/>
                  <a:ea typeface="Arial"/>
                  <a:cs typeface="Arial"/>
                  <a:sym typeface="Arial"/>
                </a:rPr>
                <a:t>Urgency</a:t>
              </a:r>
              <a:endParaRPr sz="1100"/>
            </a:p>
          </p:txBody>
        </p:sp>
        <p:sp>
          <p:nvSpPr>
            <p:cNvPr id="139" name="Google Shape;139;p18"/>
            <p:cNvSpPr txBox="1"/>
            <p:nvPr/>
          </p:nvSpPr>
          <p:spPr>
            <a:xfrm>
              <a:off x="6373188" y="3872561"/>
              <a:ext cx="2184900" cy="318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100"/>
                <a:buFont typeface="Arial"/>
                <a:buNone/>
              </a:pPr>
              <a:r>
                <a:rPr i="0" lang="en-GB" sz="1100" u="none" cap="none" strike="noStrike">
                  <a:solidFill>
                    <a:srgbClr val="000000"/>
                  </a:solidFill>
                  <a:latin typeface="Arial"/>
                  <a:ea typeface="Arial"/>
                  <a:cs typeface="Arial"/>
                  <a:sym typeface="Arial"/>
                </a:rPr>
                <a:t>Purpose</a:t>
              </a:r>
              <a:endParaRPr sz="1100"/>
            </a:p>
          </p:txBody>
        </p:sp>
        <p:sp>
          <p:nvSpPr>
            <p:cNvPr id="140" name="Google Shape;140;p18"/>
            <p:cNvSpPr/>
            <p:nvPr/>
          </p:nvSpPr>
          <p:spPr>
            <a:xfrm rot="1884463">
              <a:off x="9247800" y="3399932"/>
              <a:ext cx="484721" cy="811130"/>
            </a:xfrm>
            <a:prstGeom prst="upDownArrow">
              <a:avLst>
                <a:gd fmla="val 50000" name="adj1"/>
                <a:gd fmla="val 50000" name="adj2"/>
              </a:avLst>
            </a:prstGeom>
            <a:solidFill>
              <a:srgbClr val="025F5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1" name="Google Shape;141;p18"/>
            <p:cNvSpPr/>
            <p:nvPr/>
          </p:nvSpPr>
          <p:spPr>
            <a:xfrm rot="5400000">
              <a:off x="8610796" y="2394809"/>
              <a:ext cx="484500" cy="811200"/>
            </a:xfrm>
            <a:prstGeom prst="upDownArrow">
              <a:avLst>
                <a:gd fmla="val 50000" name="adj1"/>
                <a:gd fmla="val 50000" name="adj2"/>
              </a:avLst>
            </a:prstGeom>
            <a:solidFill>
              <a:srgbClr val="025F5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63"/>
          <p:cNvSpPr txBox="1"/>
          <p:nvPr>
            <p:ph type="title"/>
          </p:nvPr>
        </p:nvSpPr>
        <p:spPr>
          <a:xfrm>
            <a:off x="311700" y="3089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Step 3: The story of now</a:t>
            </a:r>
            <a:endParaRPr sz="2400">
              <a:solidFill>
                <a:srgbClr val="005840"/>
              </a:solidFill>
            </a:endParaRPr>
          </a:p>
        </p:txBody>
      </p:sp>
      <p:sp>
        <p:nvSpPr>
          <p:cNvPr id="475" name="Google Shape;475;p63"/>
          <p:cNvSpPr txBox="1"/>
          <p:nvPr>
            <p:ph idx="1" type="body"/>
          </p:nvPr>
        </p:nvSpPr>
        <p:spPr>
          <a:xfrm>
            <a:off x="311700" y="990550"/>
            <a:ext cx="80340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A ‘story of now’ is a call to take hopeful action. It clearly describes “what will happen if we don’t act, what could happen if we do, and action each of us could commit to take that could start us in a clear direction right here, now, in this place.” (Ganz, 2009).</a:t>
            </a:r>
            <a:endParaRPr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Reflect on your ‘story of me’, your ‘story of us’ (if applicable), and your Spark brief and answer the following questions:  </a:t>
            </a:r>
            <a:endParaRPr sz="1600">
              <a:solidFill>
                <a:schemeClr val="dk1"/>
              </a:solidFill>
              <a:highlight>
                <a:srgbClr val="FFFFFF"/>
              </a:highlight>
            </a:endParaRPr>
          </a:p>
          <a:p>
            <a:pPr indent="-330200" lvl="0" marL="685800" rtl="0" algn="l">
              <a:spcBef>
                <a:spcPts val="600"/>
              </a:spcBef>
              <a:spcAft>
                <a:spcPts val="0"/>
              </a:spcAft>
              <a:buClr>
                <a:schemeClr val="dk1"/>
              </a:buClr>
              <a:buSzPts val="1600"/>
              <a:buFont typeface="Arial"/>
              <a:buChar char="●"/>
            </a:pPr>
            <a:r>
              <a:rPr i="1" lang="en-GB" sz="1600">
                <a:solidFill>
                  <a:schemeClr val="dk1"/>
                </a:solidFill>
                <a:highlight>
                  <a:srgbClr val="FFFFFF"/>
                </a:highlight>
              </a:rPr>
              <a:t>What opportunity for doing more good does the community or place </a:t>
            </a:r>
            <a:r>
              <a:rPr b="1" i="1" lang="en-GB" sz="1600">
                <a:solidFill>
                  <a:schemeClr val="dk1"/>
                </a:solidFill>
                <a:highlight>
                  <a:srgbClr val="FFFFFF"/>
                </a:highlight>
              </a:rPr>
              <a:t>described in the brief </a:t>
            </a:r>
            <a:r>
              <a:rPr i="1" lang="en-GB" sz="1600">
                <a:solidFill>
                  <a:schemeClr val="dk1"/>
                </a:solidFill>
                <a:highlight>
                  <a:srgbClr val="FFFFFF"/>
                </a:highlight>
              </a:rPr>
              <a:t>have?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change does this community or place hope for and why? What would the future look like if this change is made? What would the future look like if the change isn’t made?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choice are you asking people to make, and why now?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action are you asking them to take, and what impact will this have on the bigger picture? </a:t>
            </a:r>
            <a:r>
              <a:rPr lang="en-GB" sz="1600">
                <a:solidFill>
                  <a:schemeClr val="dk1"/>
                </a:solidFill>
                <a:highlight>
                  <a:srgbClr val="FFFFFF"/>
                </a:highlight>
              </a:rPr>
              <a:t>  </a:t>
            </a:r>
            <a:endParaRPr sz="1600">
              <a:solidFill>
                <a:schemeClr val="dk1"/>
              </a:solidFill>
              <a:highlight>
                <a:srgbClr val="FFFFFF"/>
              </a:highlight>
            </a:endParaRPr>
          </a:p>
        </p:txBody>
      </p:sp>
      <p:pic>
        <p:nvPicPr>
          <p:cNvPr id="476" name="Google Shape;476;p63"/>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Step 3 (continued)</a:t>
            </a:r>
            <a:endParaRPr sz="2400">
              <a:solidFill>
                <a:srgbClr val="005840"/>
              </a:solidFill>
            </a:endParaRPr>
          </a:p>
        </p:txBody>
      </p:sp>
      <p:sp>
        <p:nvSpPr>
          <p:cNvPr id="482" name="Google Shape;482;p64"/>
          <p:cNvSpPr txBox="1"/>
          <p:nvPr>
            <p:ph idx="1" type="body"/>
          </p:nvPr>
        </p:nvSpPr>
        <p:spPr>
          <a:xfrm>
            <a:off x="311700" y="1221850"/>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GB" sz="1600">
                <a:solidFill>
                  <a:schemeClr val="dk1"/>
                </a:solidFill>
                <a:highlight>
                  <a:srgbClr val="FFFFFF"/>
                </a:highlight>
              </a:rPr>
              <a:t>Next, describe this “now” in two or three sentences. You can use the prompts below to create this story.  </a:t>
            </a:r>
            <a:endParaRPr sz="1600">
              <a:solidFill>
                <a:schemeClr val="dk1"/>
              </a:solidFill>
              <a:highlight>
                <a:srgbClr val="FFFFFF"/>
              </a:highlight>
            </a:endParaRPr>
          </a:p>
          <a:p>
            <a:pPr indent="-330200" lvl="0" marL="685800" rtl="0" algn="l">
              <a:spcBef>
                <a:spcPts val="600"/>
              </a:spcBef>
              <a:spcAft>
                <a:spcPts val="0"/>
              </a:spcAft>
              <a:buClr>
                <a:schemeClr val="dk1"/>
              </a:buClr>
              <a:buSzPts val="1600"/>
              <a:buFont typeface="Arial"/>
              <a:buChar char="●"/>
            </a:pPr>
            <a:r>
              <a:rPr lang="en-GB" sz="1600">
                <a:solidFill>
                  <a:schemeClr val="dk1"/>
                </a:solidFill>
                <a:highlight>
                  <a:srgbClr val="FFFFFF"/>
                </a:highlight>
              </a:rPr>
              <a:t>"The opportunity we now want to realise is..."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lang="en-GB" sz="1600">
                <a:solidFill>
                  <a:schemeClr val="dk1"/>
                </a:solidFill>
                <a:highlight>
                  <a:srgbClr val="FFFFFF"/>
                </a:highlight>
              </a:rPr>
              <a:t>"To achieve this, we need to..."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lang="en-GB" sz="1600">
                <a:solidFill>
                  <a:schemeClr val="dk1"/>
                </a:solidFill>
                <a:highlight>
                  <a:srgbClr val="FFFFFF"/>
                </a:highlight>
              </a:rPr>
              <a:t>"I call on our community to start by..." </a:t>
            </a:r>
            <a:endParaRPr sz="1600">
              <a:solidFill>
                <a:schemeClr val="dk1"/>
              </a:solidFill>
              <a:highlight>
                <a:srgbClr val="FFFFFF"/>
              </a:highlight>
            </a:endParaRPr>
          </a:p>
          <a:p>
            <a:pPr indent="0" lvl="0" marL="0" rtl="0" algn="l">
              <a:spcBef>
                <a:spcPts val="1200"/>
              </a:spcBef>
              <a:spcAft>
                <a:spcPts val="0"/>
              </a:spcAft>
              <a:buNone/>
            </a:pPr>
            <a:r>
              <a:t/>
            </a:r>
            <a:endParaRPr sz="1600">
              <a:solidFill>
                <a:schemeClr val="dk1"/>
              </a:solidFill>
              <a:highlight>
                <a:srgbClr val="FFFFFF"/>
              </a:highlight>
            </a:endParaRPr>
          </a:p>
          <a:p>
            <a:pPr indent="0" lvl="0" marL="0" rtl="0" algn="l">
              <a:spcBef>
                <a:spcPts val="1200"/>
              </a:spcBef>
              <a:spcAft>
                <a:spcPts val="0"/>
              </a:spcAft>
              <a:buNone/>
            </a:pPr>
            <a:r>
              <a:rPr lang="en-GB" sz="1600">
                <a:solidFill>
                  <a:schemeClr val="dk1"/>
                </a:solidFill>
                <a:highlight>
                  <a:srgbClr val="FFFFFF"/>
                </a:highlight>
              </a:rPr>
              <a:t> </a:t>
            </a:r>
            <a:endParaRPr sz="1600">
              <a:solidFill>
                <a:schemeClr val="dk1"/>
              </a:solidFill>
              <a:highlight>
                <a:srgbClr val="FFFFFF"/>
              </a:highlight>
            </a:endParaRPr>
          </a:p>
          <a:p>
            <a:pPr indent="0" lvl="0" marL="0" rtl="0" algn="l">
              <a:lnSpc>
                <a:spcPct val="105000"/>
              </a:lnSpc>
              <a:spcBef>
                <a:spcPts val="600"/>
              </a:spcBef>
              <a:spcAft>
                <a:spcPts val="600"/>
              </a:spcAft>
              <a:buNone/>
            </a:pPr>
            <a:r>
              <a:t/>
            </a:r>
            <a:endParaRPr sz="1600">
              <a:solidFill>
                <a:schemeClr val="dk1"/>
              </a:solidFill>
              <a:highlight>
                <a:srgbClr val="FFFFFF"/>
              </a:highlight>
            </a:endParaRPr>
          </a:p>
        </p:txBody>
      </p:sp>
      <p:pic>
        <p:nvPicPr>
          <p:cNvPr id="483" name="Google Shape;483;p64"/>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5"/>
          <p:cNvSpPr txBox="1"/>
          <p:nvPr>
            <p:ph type="title"/>
          </p:nvPr>
        </p:nvSpPr>
        <p:spPr>
          <a:xfrm>
            <a:off x="311700" y="308950"/>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Step 4: Your public narrative</a:t>
            </a:r>
            <a:endParaRPr sz="2400">
              <a:solidFill>
                <a:srgbClr val="005840"/>
              </a:solidFill>
            </a:endParaRPr>
          </a:p>
        </p:txBody>
      </p:sp>
      <p:sp>
        <p:nvSpPr>
          <p:cNvPr id="489" name="Google Shape;489;p65"/>
          <p:cNvSpPr txBox="1"/>
          <p:nvPr>
            <p:ph idx="1" type="body"/>
          </p:nvPr>
        </p:nvSpPr>
        <p:spPr>
          <a:xfrm>
            <a:off x="311700" y="990550"/>
            <a:ext cx="79389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GB" sz="1600">
                <a:solidFill>
                  <a:schemeClr val="dk1"/>
                </a:solidFill>
                <a:highlight>
                  <a:srgbClr val="FFFFFF"/>
                </a:highlight>
              </a:rPr>
              <a:t>Create a public narrative. This is your ‘story of me, us and now’ and is a short summary that interconnects all the stories. It should present a plan for how to overcome a challenge and inspire action. Include:  </a:t>
            </a:r>
            <a:endParaRPr sz="1600">
              <a:solidFill>
                <a:schemeClr val="dk1"/>
              </a:solidFill>
              <a:highlight>
                <a:srgbClr val="FFFFFF"/>
              </a:highlight>
            </a:endParaRPr>
          </a:p>
          <a:p>
            <a:pPr indent="-330200" lvl="0" marL="685800" rtl="0" algn="l">
              <a:spcBef>
                <a:spcPts val="600"/>
              </a:spcBef>
              <a:spcAft>
                <a:spcPts val="0"/>
              </a:spcAft>
              <a:buClr>
                <a:schemeClr val="dk1"/>
              </a:buClr>
              <a:buSzPts val="1600"/>
              <a:buFont typeface="Arial"/>
              <a:buChar char="●"/>
            </a:pPr>
            <a:r>
              <a:rPr b="1" lang="en-GB" sz="1600">
                <a:solidFill>
                  <a:schemeClr val="dk1"/>
                </a:solidFill>
                <a:highlight>
                  <a:srgbClr val="FFFFFF"/>
                </a:highlight>
              </a:rPr>
              <a:t>Your personal connection to the Spark brief. </a:t>
            </a:r>
            <a:r>
              <a:rPr lang="en-GB" sz="1600">
                <a:solidFill>
                  <a:schemeClr val="dk1"/>
                </a:solidFill>
                <a:highlight>
                  <a:srgbClr val="FFFFFF"/>
                </a:highlight>
              </a:rPr>
              <a:t>Consider what choices in your life have led you to where you are today, and pick one or two that relate to the brief.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b="1" lang="en-GB" sz="1600">
                <a:solidFill>
                  <a:schemeClr val="dk1"/>
                </a:solidFill>
                <a:highlight>
                  <a:srgbClr val="FFFFFF"/>
                </a:highlight>
              </a:rPr>
              <a:t>The purpose, goal, or vision of your team (or community) and their connection to the Spark brief. </a:t>
            </a:r>
            <a:r>
              <a:rPr lang="en-GB" sz="1600">
                <a:solidFill>
                  <a:schemeClr val="dk1"/>
                </a:solidFill>
                <a:highlight>
                  <a:srgbClr val="FFFFFF"/>
                </a:highlight>
              </a:rPr>
              <a:t>Outline what moves you about the brief and what your team (or community) cares about.   </a:t>
            </a:r>
            <a:endParaRPr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b="1" lang="en-GB" sz="1600">
                <a:solidFill>
                  <a:schemeClr val="dk1"/>
                </a:solidFill>
                <a:highlight>
                  <a:srgbClr val="FFFFFF"/>
                </a:highlight>
              </a:rPr>
              <a:t>The urgent opportunity for change described in the chosen Spark brief. </a:t>
            </a:r>
            <a:r>
              <a:rPr lang="en-GB" sz="1600">
                <a:solidFill>
                  <a:schemeClr val="dk1"/>
                </a:solidFill>
                <a:highlight>
                  <a:srgbClr val="FFFFFF"/>
                </a:highlight>
              </a:rPr>
              <a:t>Consider what part of the brief makes you want to act, and what positive change you’d like to see.  </a:t>
            </a:r>
            <a:endParaRPr sz="1600">
              <a:solidFill>
                <a:schemeClr val="dk1"/>
              </a:solidFill>
              <a:highlight>
                <a:srgbClr val="FFFFFF"/>
              </a:highlight>
            </a:endParaRPr>
          </a:p>
          <a:p>
            <a:pPr indent="0" lvl="0" marL="0" rtl="0" algn="l">
              <a:spcBef>
                <a:spcPts val="600"/>
              </a:spcBef>
              <a:spcAft>
                <a:spcPts val="0"/>
              </a:spcAft>
              <a:buClr>
                <a:schemeClr val="dk1"/>
              </a:buClr>
              <a:buSzPts val="1100"/>
              <a:buFont typeface="Arial"/>
              <a:buNone/>
            </a:pPr>
            <a:r>
              <a:t/>
            </a:r>
            <a:endParaRPr sz="1600">
              <a:solidFill>
                <a:schemeClr val="dk1"/>
              </a:solidFill>
              <a:highlight>
                <a:srgbClr val="FFFFFF"/>
              </a:highlight>
            </a:endParaRPr>
          </a:p>
          <a:p>
            <a:pPr indent="0" lvl="0" marL="0" rtl="0" algn="l">
              <a:spcBef>
                <a:spcPts val="600"/>
              </a:spcBef>
              <a:spcAft>
                <a:spcPts val="600"/>
              </a:spcAft>
              <a:buNone/>
            </a:pPr>
            <a:r>
              <a:rPr lang="en-GB" sz="1600">
                <a:solidFill>
                  <a:schemeClr val="dk1"/>
                </a:solidFill>
                <a:highlight>
                  <a:srgbClr val="FFFFFF"/>
                </a:highlight>
              </a:rPr>
              <a:t>  </a:t>
            </a:r>
            <a:endParaRPr sz="1600">
              <a:solidFill>
                <a:schemeClr val="dk1"/>
              </a:solidFill>
              <a:highlight>
                <a:srgbClr val="FFFFFF"/>
              </a:highlight>
            </a:endParaRPr>
          </a:p>
        </p:txBody>
      </p:sp>
      <p:sp>
        <p:nvSpPr>
          <p:cNvPr id="490" name="Google Shape;490;p65"/>
          <p:cNvSpPr txBox="1"/>
          <p:nvPr/>
        </p:nvSpPr>
        <p:spPr>
          <a:xfrm>
            <a:off x="311700" y="4600200"/>
            <a:ext cx="8359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600"/>
              </a:spcAft>
              <a:buNone/>
            </a:pPr>
            <a:r>
              <a:rPr lang="en-GB" sz="1600">
                <a:solidFill>
                  <a:schemeClr val="dk1"/>
                </a:solidFill>
                <a:highlight>
                  <a:srgbClr val="FCE5CD"/>
                </a:highlight>
              </a:rPr>
              <a:t>Try to keep this narrative short and simple. Imagine you are writing it on a postcard. </a:t>
            </a:r>
            <a:endParaRPr sz="1600">
              <a:highlight>
                <a:srgbClr val="FCE5CD"/>
              </a:highlight>
            </a:endParaRPr>
          </a:p>
        </p:txBody>
      </p:sp>
      <p:pic>
        <p:nvPicPr>
          <p:cNvPr id="491" name="Google Shape;491;p65"/>
          <p:cNvPicPr preferRelativeResize="0"/>
          <p:nvPr/>
        </p:nvPicPr>
        <p:blipFill rotWithShape="1">
          <a:blip r:embed="rId3">
            <a:alphaModFix/>
          </a:blip>
          <a:srcRect b="0" l="0" r="72084" t="0"/>
          <a:stretch/>
        </p:blipFill>
        <p:spPr>
          <a:xfrm>
            <a:off x="7943917" y="3856575"/>
            <a:ext cx="1276276" cy="14009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Step 5: Share (optional)</a:t>
            </a:r>
            <a:endParaRPr sz="2400">
              <a:solidFill>
                <a:srgbClr val="005840"/>
              </a:solidFill>
            </a:endParaRPr>
          </a:p>
        </p:txBody>
      </p:sp>
      <p:sp>
        <p:nvSpPr>
          <p:cNvPr id="497" name="Google Shape;497;p66"/>
          <p:cNvSpPr txBox="1"/>
          <p:nvPr>
            <p:ph idx="1" type="body"/>
          </p:nvPr>
        </p:nvSpPr>
        <p:spPr>
          <a:xfrm>
            <a:off x="311700" y="1099375"/>
            <a:ext cx="7945500" cy="1059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GB" sz="1600">
                <a:solidFill>
                  <a:schemeClr val="dk1"/>
                </a:solidFill>
                <a:highlight>
                  <a:srgbClr val="FFFFFF"/>
                </a:highlight>
              </a:rPr>
              <a:t>After completing your public narrative, you are encouraged to share it with others. We recommend 5–10 written sentences, a series of 3–5 images, or a 1–minute voice note. </a:t>
            </a:r>
            <a:endParaRPr sz="1600">
              <a:solidFill>
                <a:schemeClr val="dk1"/>
              </a:solidFill>
              <a:highlight>
                <a:srgbClr val="FFFFFF"/>
              </a:highlight>
            </a:endParaRPr>
          </a:p>
          <a:p>
            <a:pPr indent="0" lvl="0" marL="0" rtl="0" algn="l">
              <a:spcBef>
                <a:spcPts val="600"/>
              </a:spcBef>
              <a:spcAft>
                <a:spcPts val="0"/>
              </a:spcAft>
              <a:buNone/>
            </a:pPr>
            <a:r>
              <a:t/>
            </a:r>
            <a:endParaRPr sz="1600">
              <a:solidFill>
                <a:schemeClr val="dk1"/>
              </a:solidFill>
              <a:highlight>
                <a:srgbClr val="FFFFFF"/>
              </a:highlight>
            </a:endParaRPr>
          </a:p>
          <a:p>
            <a:pPr indent="0" lvl="0" marL="0" rtl="0" algn="l">
              <a:lnSpc>
                <a:spcPct val="105000"/>
              </a:lnSpc>
              <a:spcBef>
                <a:spcPts val="600"/>
              </a:spcBef>
              <a:spcAft>
                <a:spcPts val="600"/>
              </a:spcAft>
              <a:buNone/>
            </a:pPr>
            <a:r>
              <a:t/>
            </a:r>
            <a:endParaRPr sz="1600">
              <a:solidFill>
                <a:schemeClr val="dk1"/>
              </a:solidFill>
              <a:highlight>
                <a:srgbClr val="FFFFFF"/>
              </a:highlight>
            </a:endParaRPr>
          </a:p>
        </p:txBody>
      </p:sp>
      <p:sp>
        <p:nvSpPr>
          <p:cNvPr id="498" name="Google Shape;498;p66"/>
          <p:cNvSpPr txBox="1"/>
          <p:nvPr/>
        </p:nvSpPr>
        <p:spPr>
          <a:xfrm>
            <a:off x="311700" y="2164425"/>
            <a:ext cx="7884300" cy="277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b="1" lang="en-GB" sz="1600">
                <a:solidFill>
                  <a:schemeClr val="dk1"/>
                </a:solidFill>
                <a:highlight>
                  <a:srgbClr val="FCE5CD"/>
                </a:highlight>
              </a:rPr>
              <a:t>Note:</a:t>
            </a:r>
            <a:endParaRPr b="1" sz="1600">
              <a:solidFill>
                <a:schemeClr val="dk1"/>
              </a:solidFill>
              <a:highlight>
                <a:srgbClr val="FCE5CD"/>
              </a:highlight>
            </a:endParaRPr>
          </a:p>
          <a:p>
            <a:pPr indent="-330200" lvl="0" marL="457200" rtl="0" algn="l">
              <a:lnSpc>
                <a:spcPct val="115000"/>
              </a:lnSpc>
              <a:spcBef>
                <a:spcPts val="600"/>
              </a:spcBef>
              <a:spcAft>
                <a:spcPts val="0"/>
              </a:spcAft>
              <a:buClr>
                <a:schemeClr val="dk1"/>
              </a:buClr>
              <a:buSzPts val="1600"/>
              <a:buChar char="●"/>
            </a:pPr>
            <a:r>
              <a:rPr lang="en-GB" sz="1600">
                <a:solidFill>
                  <a:schemeClr val="dk1"/>
                </a:solidFill>
                <a:highlight>
                  <a:srgbClr val="FFFFFF"/>
                </a:highlight>
              </a:rPr>
              <a:t>If you are working in a team, </a:t>
            </a:r>
            <a:r>
              <a:rPr b="1" lang="en-GB" sz="1600">
                <a:solidFill>
                  <a:schemeClr val="dk1"/>
                </a:solidFill>
                <a:highlight>
                  <a:srgbClr val="FFFFFF"/>
                </a:highlight>
              </a:rPr>
              <a:t>each team member should create their own public narrative, </a:t>
            </a:r>
            <a:r>
              <a:rPr lang="en-GB" sz="1600">
                <a:solidFill>
                  <a:schemeClr val="dk1"/>
                </a:solidFill>
                <a:highlight>
                  <a:srgbClr val="FFFFFF"/>
                </a:highlight>
              </a:rPr>
              <a:t>as everyone’s language and ‘story of me’ will be unique.  </a:t>
            </a:r>
            <a:endParaRPr sz="1600">
              <a:solidFill>
                <a:schemeClr val="dk1"/>
              </a:solidFill>
              <a:highlight>
                <a:srgbClr val="FFFFFF"/>
              </a:highlight>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highlight>
                  <a:srgbClr val="FFFFFF"/>
                </a:highlight>
              </a:rPr>
              <a:t>This narrative can also be useful as a personal statement for education, job or funding applications.   </a:t>
            </a:r>
            <a:endParaRPr sz="1600">
              <a:solidFill>
                <a:schemeClr val="dk1"/>
              </a:solidFill>
              <a:highlight>
                <a:srgbClr val="FFFFFF"/>
              </a:highlight>
            </a:endParaRPr>
          </a:p>
          <a:p>
            <a:pPr indent="-330200" lvl="0" marL="457200" rtl="0" algn="l">
              <a:lnSpc>
                <a:spcPct val="115000"/>
              </a:lnSpc>
              <a:spcBef>
                <a:spcPts val="0"/>
              </a:spcBef>
              <a:spcAft>
                <a:spcPts val="0"/>
              </a:spcAft>
              <a:buClr>
                <a:schemeClr val="dk1"/>
              </a:buClr>
              <a:buSzPts val="1600"/>
              <a:buChar char="●"/>
            </a:pPr>
            <a:r>
              <a:rPr lang="en-GB" sz="1600">
                <a:solidFill>
                  <a:schemeClr val="dk1"/>
                </a:solidFill>
                <a:highlight>
                  <a:srgbClr val="FFFFFF"/>
                </a:highlight>
              </a:rPr>
              <a:t>It's a good idea to return to this story throughout your Spark journey, to ensure that you ground your ideas and action in what you care about most. We will specifically prompt you to return to this story later in the Spark journey, after you’ve interviewed different audiences and stakeholders.   </a:t>
            </a:r>
            <a:endParaRPr sz="1600"/>
          </a:p>
        </p:txBody>
      </p:sp>
      <p:pic>
        <p:nvPicPr>
          <p:cNvPr id="499" name="Google Shape;499;p66"/>
          <p:cNvPicPr preferRelativeResize="0"/>
          <p:nvPr/>
        </p:nvPicPr>
        <p:blipFill rotWithShape="1">
          <a:blip r:embed="rId3">
            <a:alphaModFix/>
          </a:blip>
          <a:srcRect b="0" l="36995" r="36290" t="0"/>
          <a:stretch/>
        </p:blipFill>
        <p:spPr>
          <a:xfrm>
            <a:off x="7973350" y="3857175"/>
            <a:ext cx="1221351" cy="14009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Step 6: Reflect (optional)</a:t>
            </a:r>
            <a:endParaRPr sz="2400">
              <a:solidFill>
                <a:srgbClr val="005840"/>
              </a:solidFill>
            </a:endParaRPr>
          </a:p>
        </p:txBody>
      </p:sp>
      <p:sp>
        <p:nvSpPr>
          <p:cNvPr id="505" name="Google Shape;505;p67"/>
          <p:cNvSpPr txBox="1"/>
          <p:nvPr>
            <p:ph idx="1" type="body"/>
          </p:nvPr>
        </p:nvSpPr>
        <p:spPr>
          <a:xfrm>
            <a:off x="311700" y="1099375"/>
            <a:ext cx="7945500" cy="3416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GB" sz="1600">
                <a:solidFill>
                  <a:schemeClr val="dk1"/>
                </a:solidFill>
                <a:highlight>
                  <a:srgbClr val="FFFFFF"/>
                </a:highlight>
              </a:rPr>
              <a:t>Reflect on this activity:  </a:t>
            </a:r>
            <a:endParaRPr sz="1600">
              <a:solidFill>
                <a:schemeClr val="dk1"/>
              </a:solidFill>
              <a:highlight>
                <a:srgbClr val="FFFFFF"/>
              </a:highlight>
            </a:endParaRPr>
          </a:p>
          <a:p>
            <a:pPr indent="-330200" lvl="0" marL="685800" rtl="0" algn="l">
              <a:spcBef>
                <a:spcPts val="600"/>
              </a:spcBef>
              <a:spcAft>
                <a:spcPts val="0"/>
              </a:spcAft>
              <a:buClr>
                <a:schemeClr val="dk1"/>
              </a:buClr>
              <a:buSzPts val="1600"/>
              <a:buFont typeface="Arial"/>
              <a:buChar char="●"/>
            </a:pPr>
            <a:r>
              <a:rPr i="1" lang="en-GB" sz="1600">
                <a:solidFill>
                  <a:schemeClr val="dk1"/>
                </a:solidFill>
                <a:highlight>
                  <a:srgbClr val="FFFFFF"/>
                </a:highlight>
              </a:rPr>
              <a:t>What came up because of the activity? Did you discover anything about yourself?  </a:t>
            </a:r>
            <a:endParaRPr i="1" sz="1600">
              <a:solidFill>
                <a:schemeClr val="dk1"/>
              </a:solidFill>
              <a:highlight>
                <a:srgbClr val="FFFFFF"/>
              </a:highlight>
            </a:endParaRPr>
          </a:p>
          <a:p>
            <a:pPr indent="-330200" lvl="0" marL="685800" rtl="0" algn="l">
              <a:spcBef>
                <a:spcPts val="0"/>
              </a:spcBef>
              <a:spcAft>
                <a:spcPts val="0"/>
              </a:spcAft>
              <a:buClr>
                <a:schemeClr val="dk1"/>
              </a:buClr>
              <a:buSzPts val="1600"/>
              <a:buFont typeface="Arial"/>
              <a:buChar char="●"/>
            </a:pPr>
            <a:r>
              <a:rPr i="1" lang="en-GB" sz="1600">
                <a:solidFill>
                  <a:schemeClr val="dk1"/>
                </a:solidFill>
                <a:highlight>
                  <a:srgbClr val="FFFFFF"/>
                </a:highlight>
              </a:rPr>
              <a:t>What was challenging about this activity?  </a:t>
            </a:r>
            <a:endParaRPr i="1"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If you feel comfortable, share your reflections with your team and peers. This reflection will help you deepen your understanding of your motivations, and how you can inspire others to join you in your cause.  </a:t>
            </a:r>
            <a:endParaRPr sz="1600">
              <a:solidFill>
                <a:schemeClr val="dk1"/>
              </a:solidFill>
              <a:highlight>
                <a:srgbClr val="FFFFFF"/>
              </a:highlight>
            </a:endParaRPr>
          </a:p>
          <a:p>
            <a:pPr indent="0" lvl="0" marL="0" rtl="0" algn="l">
              <a:spcBef>
                <a:spcPts val="1200"/>
              </a:spcBef>
              <a:spcAft>
                <a:spcPts val="0"/>
              </a:spcAft>
              <a:buNone/>
            </a:pPr>
            <a:r>
              <a:t/>
            </a:r>
            <a:endParaRPr sz="1600">
              <a:solidFill>
                <a:schemeClr val="dk1"/>
              </a:solidFill>
              <a:highlight>
                <a:srgbClr val="FFFFFF"/>
              </a:highlight>
            </a:endParaRPr>
          </a:p>
          <a:p>
            <a:pPr indent="0" lvl="0" marL="0" rtl="0" algn="l">
              <a:spcBef>
                <a:spcPts val="1200"/>
              </a:spcBef>
              <a:spcAft>
                <a:spcPts val="0"/>
              </a:spcAft>
              <a:buNone/>
            </a:pPr>
            <a:r>
              <a:rPr lang="en-GB" sz="1600">
                <a:solidFill>
                  <a:schemeClr val="dk1"/>
                </a:solidFill>
                <a:highlight>
                  <a:srgbClr val="FFFFFF"/>
                </a:highlight>
              </a:rPr>
              <a:t> </a:t>
            </a:r>
            <a:endParaRPr sz="1600">
              <a:solidFill>
                <a:schemeClr val="dk1"/>
              </a:solidFill>
              <a:highlight>
                <a:srgbClr val="FFFFFF"/>
              </a:highlight>
            </a:endParaRPr>
          </a:p>
          <a:p>
            <a:pPr indent="0" lvl="0" marL="0" rtl="0" algn="l">
              <a:lnSpc>
                <a:spcPct val="105000"/>
              </a:lnSpc>
              <a:spcBef>
                <a:spcPts val="600"/>
              </a:spcBef>
              <a:spcAft>
                <a:spcPts val="600"/>
              </a:spcAft>
              <a:buNone/>
            </a:pPr>
            <a:r>
              <a:t/>
            </a:r>
            <a:endParaRPr sz="1600">
              <a:solidFill>
                <a:schemeClr val="dk1"/>
              </a:solidFill>
              <a:highlight>
                <a:srgbClr val="FFFFFF"/>
              </a:highlight>
            </a:endParaRPr>
          </a:p>
        </p:txBody>
      </p:sp>
      <p:pic>
        <p:nvPicPr>
          <p:cNvPr id="506" name="Google Shape;506;p67"/>
          <p:cNvPicPr preferRelativeResize="0"/>
          <p:nvPr/>
        </p:nvPicPr>
        <p:blipFill rotWithShape="1">
          <a:blip r:embed="rId3">
            <a:alphaModFix/>
          </a:blip>
          <a:srcRect b="0" l="36995" r="36290" t="0"/>
          <a:stretch/>
        </p:blipFill>
        <p:spPr>
          <a:xfrm>
            <a:off x="7973350" y="3857175"/>
            <a:ext cx="1221351" cy="14009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7886"/>
        </a:solidFill>
      </p:bgPr>
    </p:bg>
    <p:spTree>
      <p:nvGrpSpPr>
        <p:cNvPr id="510" name="Shape 510"/>
        <p:cNvGrpSpPr/>
        <p:nvPr/>
      </p:nvGrpSpPr>
      <p:grpSpPr>
        <a:xfrm>
          <a:off x="0" y="0"/>
          <a:ext cx="0" cy="0"/>
          <a:chOff x="0" y="0"/>
          <a:chExt cx="0" cy="0"/>
        </a:xfrm>
      </p:grpSpPr>
      <p:sp>
        <p:nvSpPr>
          <p:cNvPr id="511" name="Google Shape;511;p68"/>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Resources</a:t>
            </a:r>
            <a:endParaRPr sz="2600">
              <a:solidFill>
                <a:schemeClr val="lt1"/>
              </a:solidFill>
            </a:endParaRPr>
          </a:p>
        </p:txBody>
      </p:sp>
      <p:sp>
        <p:nvSpPr>
          <p:cNvPr id="512" name="Google Shape;512;p68"/>
          <p:cNvSpPr txBox="1"/>
          <p:nvPr>
            <p:ph type="ctrTitle"/>
          </p:nvPr>
        </p:nvSpPr>
        <p:spPr>
          <a:xfrm>
            <a:off x="304808" y="-6703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Activity 2</a:t>
            </a:r>
            <a:endParaRPr>
              <a:solidFill>
                <a:schemeClr val="lt1"/>
              </a:solidFill>
            </a:endParaRPr>
          </a:p>
        </p:txBody>
      </p:sp>
      <p:pic>
        <p:nvPicPr>
          <p:cNvPr id="513" name="Google Shape;513;p68"/>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6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400"/>
              </a:spcAft>
              <a:buNone/>
            </a:pPr>
            <a:r>
              <a:rPr lang="en-GB" sz="2400">
                <a:solidFill>
                  <a:srgbClr val="0F4761"/>
                </a:solidFill>
                <a:highlight>
                  <a:schemeClr val="lt1"/>
                </a:highlight>
              </a:rPr>
              <a:t>R</a:t>
            </a:r>
            <a:r>
              <a:rPr lang="en-GB" sz="2400">
                <a:solidFill>
                  <a:srgbClr val="0F4761"/>
                </a:solidFill>
                <a:highlight>
                  <a:schemeClr val="lt1"/>
                </a:highlight>
              </a:rPr>
              <a:t>esources</a:t>
            </a:r>
            <a:endParaRPr sz="2400">
              <a:solidFill>
                <a:srgbClr val="005840"/>
              </a:solidFill>
            </a:endParaRPr>
          </a:p>
        </p:txBody>
      </p:sp>
      <p:sp>
        <p:nvSpPr>
          <p:cNvPr id="519" name="Google Shape;519;p69"/>
          <p:cNvSpPr txBox="1"/>
          <p:nvPr>
            <p:ph idx="1" type="body"/>
          </p:nvPr>
        </p:nvSpPr>
        <p:spPr>
          <a:xfrm>
            <a:off x="311700" y="1099375"/>
            <a:ext cx="8030400" cy="3416400"/>
          </a:xfrm>
          <a:prstGeom prst="rect">
            <a:avLst/>
          </a:prstGeom>
        </p:spPr>
        <p:txBody>
          <a:bodyPr anchorCtr="0" anchor="t" bIns="91425" lIns="91425" spcFirstLastPara="1" rIns="91425" wrap="square" tIns="91425">
            <a:noAutofit/>
          </a:bodyPr>
          <a:lstStyle/>
          <a:p>
            <a:pPr indent="-317500" lvl="0" marL="228600" rtl="0" algn="l">
              <a:lnSpc>
                <a:spcPct val="100000"/>
              </a:lnSpc>
              <a:spcBef>
                <a:spcPts val="1000"/>
              </a:spcBef>
              <a:spcAft>
                <a:spcPts val="0"/>
              </a:spcAft>
              <a:buClr>
                <a:schemeClr val="dk1"/>
              </a:buClr>
              <a:buSzPts val="1400"/>
              <a:buFont typeface="Arial"/>
              <a:buChar char="●"/>
            </a:pPr>
            <a:r>
              <a:rPr b="1" lang="en-GB" sz="1400">
                <a:solidFill>
                  <a:schemeClr val="dk1"/>
                </a:solidFill>
                <a:highlight>
                  <a:srgbClr val="FFFFFF"/>
                </a:highlight>
              </a:rPr>
              <a:t>Overview of the public narrative method:</a:t>
            </a:r>
            <a:r>
              <a:rPr lang="en-GB" sz="1400">
                <a:solidFill>
                  <a:schemeClr val="dk1"/>
                </a:solidFill>
                <a:highlight>
                  <a:srgbClr val="FFFFFF"/>
                </a:highlight>
              </a:rPr>
              <a:t> </a:t>
            </a:r>
            <a:endParaRPr sz="1400">
              <a:solidFill>
                <a:schemeClr val="dk1"/>
              </a:solidFill>
              <a:highlight>
                <a:srgbClr val="FFFFFF"/>
              </a:highlight>
            </a:endParaRPr>
          </a:p>
          <a:p>
            <a:pPr indent="-317500" lvl="1" marL="914400" rtl="0" algn="l">
              <a:lnSpc>
                <a:spcPct val="100000"/>
              </a:lnSpc>
              <a:spcBef>
                <a:spcPts val="1000"/>
              </a:spcBef>
              <a:spcAft>
                <a:spcPts val="0"/>
              </a:spcAft>
              <a:buClr>
                <a:schemeClr val="dk1"/>
              </a:buClr>
              <a:buSzPts val="1400"/>
              <a:buFont typeface="Arial"/>
              <a:buChar char="○"/>
            </a:pPr>
            <a:r>
              <a:rPr lang="en-GB">
                <a:solidFill>
                  <a:schemeClr val="dk1"/>
                </a:solidFill>
                <a:highlight>
                  <a:srgbClr val="FFFFFF"/>
                </a:highlight>
              </a:rPr>
              <a:t>Ganz, M. 2009. What Is Public Narrative: Self, Us &amp; Now (Public Narrative Worksheet). Working Paper. Available:</a:t>
            </a:r>
            <a:r>
              <a:rPr lang="en-GB">
                <a:solidFill>
                  <a:schemeClr val="dk1"/>
                </a:solidFill>
                <a:highlight>
                  <a:srgbClr val="FFFFFF"/>
                </a:highlight>
                <a:uFill>
                  <a:noFill/>
                </a:uFill>
                <a:hlinkClick r:id="rId3">
                  <a:extLst>
                    <a:ext uri="{A12FA001-AC4F-418D-AE19-62706E023703}">
                      <ahyp:hlinkClr val="tx"/>
                    </a:ext>
                  </a:extLst>
                </a:hlinkClick>
              </a:rPr>
              <a:t> </a:t>
            </a:r>
            <a:r>
              <a:rPr lang="en-GB" u="sng">
                <a:solidFill>
                  <a:srgbClr val="467886"/>
                </a:solidFill>
                <a:highlight>
                  <a:srgbClr val="FFFFFF"/>
                </a:highlight>
                <a:hlinkClick r:id="rId4">
                  <a:extLst>
                    <a:ext uri="{A12FA001-AC4F-418D-AE19-62706E023703}">
                      <ahyp:hlinkClr val="tx"/>
                    </a:ext>
                  </a:extLst>
                </a:hlinkClick>
              </a:rPr>
              <a:t>http://nrs.harvard.edu/urn-3:HUL.InstRepos:30760283</a:t>
            </a:r>
            <a:r>
              <a:rPr b="1" lang="en-GB">
                <a:solidFill>
                  <a:schemeClr val="dk1"/>
                </a:solidFill>
                <a:highlight>
                  <a:srgbClr val="FFFFFF"/>
                </a:highlight>
              </a:rPr>
              <a:t> </a:t>
            </a:r>
            <a:r>
              <a:rPr lang="en-GB">
                <a:solidFill>
                  <a:schemeClr val="dk1"/>
                </a:solidFill>
                <a:highlight>
                  <a:srgbClr val="FFFFFF"/>
                </a:highlight>
              </a:rPr>
              <a:t>[Accessed 10 October 2022]. </a:t>
            </a:r>
            <a:endParaRPr>
              <a:solidFill>
                <a:schemeClr val="dk1"/>
              </a:solidFill>
              <a:highlight>
                <a:srgbClr val="FFFFFF"/>
              </a:highlight>
            </a:endParaRPr>
          </a:p>
          <a:p>
            <a:pPr indent="-317500" lvl="1" marL="914400" rtl="0" algn="l">
              <a:lnSpc>
                <a:spcPct val="100000"/>
              </a:lnSpc>
              <a:spcBef>
                <a:spcPts val="1000"/>
              </a:spcBef>
              <a:spcAft>
                <a:spcPts val="0"/>
              </a:spcAft>
              <a:buClr>
                <a:schemeClr val="dk1"/>
              </a:buClr>
              <a:buSzPts val="1400"/>
              <a:buChar char="○"/>
            </a:pPr>
            <a:r>
              <a:rPr lang="en-GB">
                <a:solidFill>
                  <a:schemeClr val="dk1"/>
                </a:solidFill>
                <a:highlight>
                  <a:srgbClr val="FFFFFF"/>
                </a:highlight>
              </a:rPr>
              <a:t>Leading Change Network, Ganz, M., New Organizing Institute, Gibbs, P. &amp; Sinnott, S. (n.d.). The Power of Story: The Story of Self, Us and Now. Available:</a:t>
            </a:r>
            <a:r>
              <a:rPr lang="en-GB">
                <a:solidFill>
                  <a:schemeClr val="dk1"/>
                </a:solidFill>
                <a:highlight>
                  <a:srgbClr val="FFFFFF"/>
                </a:highlight>
                <a:uFill>
                  <a:noFill/>
                </a:uFill>
                <a:hlinkClick r:id="rId5">
                  <a:extLst>
                    <a:ext uri="{A12FA001-AC4F-418D-AE19-62706E023703}">
                      <ahyp:hlinkClr val="tx"/>
                    </a:ext>
                  </a:extLst>
                </a:hlinkClick>
              </a:rPr>
              <a:t> </a:t>
            </a:r>
            <a:r>
              <a:rPr lang="en-GB" u="sng">
                <a:solidFill>
                  <a:srgbClr val="467886"/>
                </a:solidFill>
                <a:highlight>
                  <a:srgbClr val="FFFFFF"/>
                </a:highlight>
                <a:hlinkClick r:id="rId6">
                  <a:extLst>
                    <a:ext uri="{A12FA001-AC4F-418D-AE19-62706E023703}">
                      <ahyp:hlinkClr val="tx"/>
                    </a:ext>
                  </a:extLst>
                </a:hlinkClick>
              </a:rPr>
              <a:t>https://commonslibrary.org/the-power-of-story-the-story-of-self-us-and-now/</a:t>
            </a:r>
            <a:r>
              <a:rPr lang="en-GB">
                <a:solidFill>
                  <a:schemeClr val="dk1"/>
                </a:solidFill>
                <a:highlight>
                  <a:srgbClr val="FFFFFF"/>
                </a:highlight>
              </a:rPr>
              <a:t> [Accessed 10 October 2022]. </a:t>
            </a:r>
            <a:endParaRPr>
              <a:solidFill>
                <a:schemeClr val="dk1"/>
              </a:solidFill>
              <a:highlight>
                <a:srgbClr val="FFFFFF"/>
              </a:highlight>
            </a:endParaRPr>
          </a:p>
          <a:p>
            <a:pPr indent="-317500" lvl="0" marL="228600" rtl="0" algn="l">
              <a:lnSpc>
                <a:spcPct val="100000"/>
              </a:lnSpc>
              <a:spcBef>
                <a:spcPts val="1000"/>
              </a:spcBef>
              <a:spcAft>
                <a:spcPts val="0"/>
              </a:spcAft>
              <a:buClr>
                <a:schemeClr val="dk1"/>
              </a:buClr>
              <a:buSzPts val="1400"/>
              <a:buFont typeface="Arial"/>
              <a:buChar char="●"/>
            </a:pPr>
            <a:r>
              <a:rPr b="1" lang="en-GB" sz="1400">
                <a:solidFill>
                  <a:schemeClr val="dk1"/>
                </a:solidFill>
                <a:highlight>
                  <a:srgbClr val="FFFFFF"/>
                </a:highlight>
              </a:rPr>
              <a:t>Showcase in practice: </a:t>
            </a:r>
            <a:endParaRPr b="1" sz="1400">
              <a:solidFill>
                <a:schemeClr val="dk1"/>
              </a:solidFill>
              <a:highlight>
                <a:srgbClr val="FFFFFF"/>
              </a:highlight>
            </a:endParaRPr>
          </a:p>
          <a:p>
            <a:pPr indent="-317500" lvl="1" marL="914400" rtl="0" algn="l">
              <a:lnSpc>
                <a:spcPct val="100000"/>
              </a:lnSpc>
              <a:spcBef>
                <a:spcPts val="1000"/>
              </a:spcBef>
              <a:spcAft>
                <a:spcPts val="0"/>
              </a:spcAft>
              <a:buClr>
                <a:schemeClr val="dk1"/>
              </a:buClr>
              <a:buSzPts val="1400"/>
              <a:buChar char="○"/>
            </a:pPr>
            <a:r>
              <a:rPr lang="en-GB">
                <a:solidFill>
                  <a:srgbClr val="0F0F0F"/>
                </a:solidFill>
                <a:highlight>
                  <a:srgbClr val="FFFFFF"/>
                </a:highlight>
              </a:rPr>
              <a:t>Croft, J. (2010). 6.12 Seconds - James Croft's Harvard LGBT Bullying Speech. Available: </a:t>
            </a:r>
            <a:r>
              <a:rPr lang="en-GB" u="sng">
                <a:solidFill>
                  <a:schemeClr val="hlink"/>
                </a:solidFill>
                <a:highlight>
                  <a:srgbClr val="FFFFFF"/>
                </a:highlight>
                <a:hlinkClick r:id="rId7"/>
              </a:rPr>
              <a:t>https://www.youtube.com/watch?v=LM-fxPrSZZ8</a:t>
            </a:r>
            <a:r>
              <a:rPr lang="en-GB">
                <a:solidFill>
                  <a:schemeClr val="dk1"/>
                </a:solidFill>
                <a:highlight>
                  <a:srgbClr val="FFFFFF"/>
                </a:highlight>
              </a:rPr>
              <a:t> [Accessed 11 March 2025].</a:t>
            </a:r>
            <a:endParaRPr sz="1400">
              <a:solidFill>
                <a:schemeClr val="dk1"/>
              </a:solidFill>
              <a:highlight>
                <a:srgbClr val="FFFFFF"/>
              </a:highlight>
            </a:endParaRPr>
          </a:p>
          <a:p>
            <a:pPr indent="0" lvl="0" marL="0" rtl="0" algn="l">
              <a:lnSpc>
                <a:spcPct val="100000"/>
              </a:lnSpc>
              <a:spcBef>
                <a:spcPts val="1000"/>
              </a:spcBef>
              <a:spcAft>
                <a:spcPts val="0"/>
              </a:spcAft>
              <a:buNone/>
            </a:pPr>
            <a:r>
              <a:t/>
            </a:r>
            <a:endParaRPr sz="1400">
              <a:solidFill>
                <a:schemeClr val="dk1"/>
              </a:solidFill>
              <a:highlight>
                <a:srgbClr val="FFFFFF"/>
              </a:highlight>
            </a:endParaRPr>
          </a:p>
          <a:p>
            <a:pPr indent="0" lvl="0" marL="0" rtl="0" algn="l">
              <a:lnSpc>
                <a:spcPct val="100000"/>
              </a:lnSpc>
              <a:spcBef>
                <a:spcPts val="1000"/>
              </a:spcBef>
              <a:spcAft>
                <a:spcPts val="0"/>
              </a:spcAft>
              <a:buNone/>
            </a:pPr>
            <a:r>
              <a:rPr lang="en-GB" sz="1400">
                <a:solidFill>
                  <a:schemeClr val="dk1"/>
                </a:solidFill>
                <a:highlight>
                  <a:srgbClr val="FFFFFF"/>
                </a:highlight>
              </a:rPr>
              <a:t> </a:t>
            </a:r>
            <a:endParaRPr sz="1400">
              <a:solidFill>
                <a:schemeClr val="dk1"/>
              </a:solidFill>
              <a:highlight>
                <a:srgbClr val="FFFFFF"/>
              </a:highlight>
            </a:endParaRPr>
          </a:p>
          <a:p>
            <a:pPr indent="0" lvl="0" marL="0" rtl="0" algn="l">
              <a:lnSpc>
                <a:spcPct val="100000"/>
              </a:lnSpc>
              <a:spcBef>
                <a:spcPts val="1000"/>
              </a:spcBef>
              <a:spcAft>
                <a:spcPts val="600"/>
              </a:spcAft>
              <a:buNone/>
            </a:pPr>
            <a:r>
              <a:t/>
            </a:r>
            <a:endParaRPr sz="1400">
              <a:solidFill>
                <a:schemeClr val="dk1"/>
              </a:solidFill>
              <a:highlight>
                <a:srgbClr val="FFFFFF"/>
              </a:highlight>
            </a:endParaRPr>
          </a:p>
        </p:txBody>
      </p:sp>
      <p:pic>
        <p:nvPicPr>
          <p:cNvPr id="520" name="Google Shape;520;p69"/>
          <p:cNvPicPr preferRelativeResize="0"/>
          <p:nvPr/>
        </p:nvPicPr>
        <p:blipFill>
          <a:blip r:embed="rId8">
            <a:alphaModFix/>
          </a:blip>
          <a:stretch>
            <a:fillRect/>
          </a:stretch>
        </p:blipFill>
        <p:spPr>
          <a:xfrm>
            <a:off x="8032050" y="3999775"/>
            <a:ext cx="1147800" cy="1143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p:nvPr/>
        </p:nvSpPr>
        <p:spPr>
          <a:xfrm>
            <a:off x="0" y="0"/>
            <a:ext cx="8622600" cy="1080900"/>
          </a:xfrm>
          <a:prstGeom prst="rect">
            <a:avLst/>
          </a:prstGeom>
          <a:solidFill>
            <a:srgbClr val="FF9700"/>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148" name="Google Shape;148;p19"/>
          <p:cNvSpPr/>
          <p:nvPr/>
        </p:nvSpPr>
        <p:spPr>
          <a:xfrm>
            <a:off x="452221" y="410765"/>
            <a:ext cx="63651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000000"/>
              </a:solidFill>
              <a:latin typeface="Arial"/>
              <a:ea typeface="Arial"/>
              <a:cs typeface="Arial"/>
              <a:sym typeface="Arial"/>
            </a:endParaRPr>
          </a:p>
        </p:txBody>
      </p:sp>
      <p:sp>
        <p:nvSpPr>
          <p:cNvPr id="149" name="Google Shape;149;p19"/>
          <p:cNvSpPr/>
          <p:nvPr/>
        </p:nvSpPr>
        <p:spPr>
          <a:xfrm>
            <a:off x="330668" y="399870"/>
            <a:ext cx="7770300" cy="3582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100"/>
              <a:buFont typeface="Arial"/>
              <a:buNone/>
            </a:pPr>
            <a:r>
              <a:rPr lang="en-GB" sz="2100">
                <a:solidFill>
                  <a:srgbClr val="000000"/>
                </a:solidFill>
                <a:latin typeface="Arial"/>
                <a:ea typeface="Arial"/>
                <a:cs typeface="Arial"/>
                <a:sym typeface="Arial"/>
              </a:rPr>
              <a:t>A showcase</a:t>
            </a:r>
            <a:endParaRPr sz="1100"/>
          </a:p>
        </p:txBody>
      </p:sp>
      <p:sp>
        <p:nvSpPr>
          <p:cNvPr id="150" name="Google Shape;150;p19"/>
          <p:cNvSpPr txBox="1"/>
          <p:nvPr/>
        </p:nvSpPr>
        <p:spPr>
          <a:xfrm>
            <a:off x="729679" y="1460587"/>
            <a:ext cx="39318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51" name="Google Shape;151;p19"/>
          <p:cNvSpPr/>
          <p:nvPr/>
        </p:nvSpPr>
        <p:spPr>
          <a:xfrm>
            <a:off x="330668" y="1302172"/>
            <a:ext cx="4119900" cy="35187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19"/>
          <p:cNvSpPr txBox="1"/>
          <p:nvPr/>
        </p:nvSpPr>
        <p:spPr>
          <a:xfrm>
            <a:off x="138113" y="4783258"/>
            <a:ext cx="73200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1400" u="none" strike="noStrike">
                <a:solidFill>
                  <a:srgbClr val="0F0F0F"/>
                </a:solidFill>
                <a:latin typeface="Arial"/>
                <a:ea typeface="Arial"/>
                <a:cs typeface="Arial"/>
                <a:sym typeface="Arial"/>
              </a:rPr>
              <a:t>Available: </a:t>
            </a:r>
            <a:r>
              <a:rPr b="0" i="0" lang="en-GB" sz="1400" u="sng" strike="noStrike">
                <a:solidFill>
                  <a:schemeClr val="hlink"/>
                </a:solidFill>
                <a:latin typeface="Arial"/>
                <a:ea typeface="Arial"/>
                <a:cs typeface="Arial"/>
                <a:sym typeface="Arial"/>
                <a:hlinkClick r:id="rId3"/>
              </a:rPr>
              <a:t>https://www.youtube.com/watch?v=LM-fxPrSZZ8</a:t>
            </a:r>
            <a:r>
              <a:rPr b="0" i="0" lang="en-GB" sz="1400" u="none" strike="noStrike">
                <a:solidFill>
                  <a:srgbClr val="000000"/>
                </a:solidFill>
                <a:latin typeface="Arial"/>
                <a:ea typeface="Arial"/>
                <a:cs typeface="Arial"/>
                <a:sym typeface="Arial"/>
              </a:rPr>
              <a:t> </a:t>
            </a:r>
            <a:endParaRPr sz="1400">
              <a:solidFill>
                <a:schemeClr val="dk1"/>
              </a:solidFill>
              <a:latin typeface="Calibri"/>
              <a:ea typeface="Calibri"/>
              <a:cs typeface="Calibri"/>
              <a:sym typeface="Calibri"/>
            </a:endParaRPr>
          </a:p>
        </p:txBody>
      </p:sp>
      <p:pic>
        <p:nvPicPr>
          <p:cNvPr id="153" name="Google Shape;153;p19"/>
          <p:cNvPicPr preferRelativeResize="0"/>
          <p:nvPr/>
        </p:nvPicPr>
        <p:blipFill rotWithShape="1">
          <a:blip r:embed="rId4">
            <a:alphaModFix/>
          </a:blip>
          <a:srcRect b="0" l="0" r="0" t="0"/>
          <a:stretch/>
        </p:blipFill>
        <p:spPr>
          <a:xfrm>
            <a:off x="138113" y="1103297"/>
            <a:ext cx="5594741" cy="345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840"/>
        </a:solidFill>
      </p:bgPr>
    </p:bg>
    <p:spTree>
      <p:nvGrpSpPr>
        <p:cNvPr id="157" name="Shape 157"/>
        <p:cNvGrpSpPr/>
        <p:nvPr/>
      </p:nvGrpSpPr>
      <p:grpSpPr>
        <a:xfrm>
          <a:off x="0" y="0"/>
          <a:ext cx="0" cy="0"/>
          <a:chOff x="0" y="0"/>
          <a:chExt cx="0" cy="0"/>
        </a:xfrm>
      </p:grpSpPr>
      <p:sp>
        <p:nvSpPr>
          <p:cNvPr id="158" name="Google Shape;158;p20"/>
          <p:cNvSpPr txBox="1"/>
          <p:nvPr>
            <p:ph idx="1" type="subTitle"/>
          </p:nvPr>
        </p:nvSpPr>
        <p:spPr>
          <a:xfrm>
            <a:off x="-1317275" y="42315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2600">
                <a:solidFill>
                  <a:schemeClr val="lt1"/>
                </a:solidFill>
              </a:rPr>
              <a:t>Workshop 1: Discover Your Purpose</a:t>
            </a:r>
            <a:endParaRPr sz="2600">
              <a:solidFill>
                <a:schemeClr val="lt1"/>
              </a:solidFill>
            </a:endParaRPr>
          </a:p>
        </p:txBody>
      </p:sp>
      <p:sp>
        <p:nvSpPr>
          <p:cNvPr id="159" name="Google Shape;159;p20"/>
          <p:cNvSpPr txBox="1"/>
          <p:nvPr>
            <p:ph type="ctrTitle"/>
          </p:nvPr>
        </p:nvSpPr>
        <p:spPr>
          <a:xfrm>
            <a:off x="311708" y="-7134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Activities</a:t>
            </a:r>
            <a:endParaRPr>
              <a:solidFill>
                <a:schemeClr val="lt1"/>
              </a:solidFill>
            </a:endParaRPr>
          </a:p>
        </p:txBody>
      </p:sp>
      <p:pic>
        <p:nvPicPr>
          <p:cNvPr id="160" name="Google Shape;160;p20"/>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400"/>
              </a:spcAft>
              <a:buNone/>
            </a:pPr>
            <a:r>
              <a:rPr lang="en-GB" sz="2400">
                <a:solidFill>
                  <a:srgbClr val="005840"/>
                </a:solidFill>
                <a:highlight>
                  <a:srgbClr val="FFFFFF"/>
                </a:highlight>
              </a:rPr>
              <a:t>Please read carefully</a:t>
            </a:r>
            <a:endParaRPr sz="2400">
              <a:solidFill>
                <a:srgbClr val="005840"/>
              </a:solidFill>
            </a:endParaRPr>
          </a:p>
        </p:txBody>
      </p:sp>
      <p:sp>
        <p:nvSpPr>
          <p:cNvPr id="166" name="Google Shape;166;p21"/>
          <p:cNvSpPr txBox="1"/>
          <p:nvPr>
            <p:ph idx="1" type="body"/>
          </p:nvPr>
        </p:nvSpPr>
        <p:spPr>
          <a:xfrm>
            <a:off x="311700" y="1152475"/>
            <a:ext cx="7968900" cy="3416400"/>
          </a:xfrm>
          <a:prstGeom prst="rect">
            <a:avLst/>
          </a:prstGeom>
        </p:spPr>
        <p:txBody>
          <a:bodyPr anchorCtr="0" anchor="t" bIns="91425" lIns="91425" spcFirstLastPara="1" rIns="91425" wrap="square" tIns="91425">
            <a:normAutofit lnSpcReduction="10000"/>
          </a:bodyPr>
          <a:lstStyle/>
          <a:p>
            <a:pPr indent="0" lvl="0" marL="0" rtl="0" algn="l">
              <a:spcBef>
                <a:spcPts val="600"/>
              </a:spcBef>
              <a:spcAft>
                <a:spcPts val="0"/>
              </a:spcAft>
              <a:buNone/>
            </a:pPr>
            <a:r>
              <a:rPr b="1" lang="en-GB" sz="1600">
                <a:solidFill>
                  <a:schemeClr val="dk1"/>
                </a:solidFill>
                <a:highlight>
                  <a:srgbClr val="FFFFFF"/>
                </a:highlight>
              </a:rPr>
              <a:t>This is a template. </a:t>
            </a:r>
            <a:endParaRPr b="1"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Before you start working on this activity, please save a copy of this document to your own computer before working on it.</a:t>
            </a:r>
            <a:endParaRPr sz="1600">
              <a:solidFill>
                <a:schemeClr val="dk1"/>
              </a:solidFill>
              <a:highlight>
                <a:schemeClr val="lt1"/>
              </a:highlight>
            </a:endParaRPr>
          </a:p>
          <a:p>
            <a:pPr indent="0" lvl="0" marL="0" rtl="0" algn="l">
              <a:spcBef>
                <a:spcPts val="600"/>
              </a:spcBef>
              <a:spcAft>
                <a:spcPts val="0"/>
              </a:spcAft>
              <a:buNone/>
            </a:pPr>
            <a:r>
              <a:rPr lang="en-GB" sz="1600">
                <a:solidFill>
                  <a:schemeClr val="dk1"/>
                </a:solidFill>
                <a:highlight>
                  <a:srgbClr val="FFFFFF"/>
                </a:highlight>
              </a:rPr>
              <a:t>To download the template:</a:t>
            </a:r>
            <a:endParaRPr sz="1600">
              <a:solidFill>
                <a:schemeClr val="dk1"/>
              </a:solidFill>
              <a:highlight>
                <a:srgbClr val="FFFFFF"/>
              </a:highlight>
            </a:endParaRPr>
          </a:p>
          <a:p>
            <a:pPr indent="-330200" lvl="0" marL="457200" rtl="0" algn="l">
              <a:spcBef>
                <a:spcPts val="600"/>
              </a:spcBef>
              <a:spcAft>
                <a:spcPts val="0"/>
              </a:spcAft>
              <a:buClr>
                <a:schemeClr val="dk1"/>
              </a:buClr>
              <a:buSzPts val="1600"/>
              <a:buChar char="●"/>
            </a:pPr>
            <a:r>
              <a:rPr lang="en-GB" sz="1600">
                <a:solidFill>
                  <a:schemeClr val="dk1"/>
                </a:solidFill>
                <a:highlight>
                  <a:srgbClr val="FFFFFF"/>
                </a:highlight>
              </a:rPr>
              <a:t>Click on </a:t>
            </a:r>
            <a:r>
              <a:rPr b="1" lang="en-GB" sz="1600">
                <a:solidFill>
                  <a:schemeClr val="dk1"/>
                </a:solidFill>
                <a:highlight>
                  <a:srgbClr val="FFFFFF"/>
                </a:highlight>
              </a:rPr>
              <a:t>File</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lang="en-GB" sz="1600">
                <a:solidFill>
                  <a:schemeClr val="dk1"/>
                </a:solidFill>
                <a:highlight>
                  <a:srgbClr val="FFFFFF"/>
                </a:highlight>
              </a:rPr>
              <a:t>Hover on </a:t>
            </a:r>
            <a:r>
              <a:rPr b="1" lang="en-GB" sz="1600">
                <a:solidFill>
                  <a:schemeClr val="dk1"/>
                </a:solidFill>
                <a:highlight>
                  <a:srgbClr val="FFFFFF"/>
                </a:highlight>
              </a:rPr>
              <a:t>Make a copy</a:t>
            </a:r>
            <a:r>
              <a:rPr lang="en-GB" sz="1600">
                <a:solidFill>
                  <a:schemeClr val="dk1"/>
                </a:solidFill>
                <a:highlight>
                  <a:srgbClr val="FFFFFF"/>
                </a:highlight>
              </a:rPr>
              <a:t> and click on </a:t>
            </a:r>
            <a:r>
              <a:rPr b="1" lang="en-GB" sz="1600">
                <a:solidFill>
                  <a:schemeClr val="dk1"/>
                </a:solidFill>
                <a:highlight>
                  <a:schemeClr val="lt1"/>
                </a:highlight>
              </a:rPr>
              <a:t>Entire presentation</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lang="en-GB" sz="1600">
                <a:solidFill>
                  <a:schemeClr val="dk1"/>
                </a:solidFill>
                <a:highlight>
                  <a:srgbClr val="FFFFFF"/>
                </a:highlight>
              </a:rPr>
              <a:t>Give your document a new name (optional)</a:t>
            </a:r>
            <a:endParaRPr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lang="en-GB" sz="1600">
                <a:solidFill>
                  <a:schemeClr val="dk1"/>
                </a:solidFill>
                <a:highlight>
                  <a:srgbClr val="FFFFFF"/>
                </a:highlight>
              </a:rPr>
              <a:t>Navigate to and select a location to save your document under </a:t>
            </a:r>
            <a:r>
              <a:rPr b="1" lang="en-GB" sz="1600">
                <a:solidFill>
                  <a:schemeClr val="dk1"/>
                </a:solidFill>
                <a:highlight>
                  <a:srgbClr val="FFFFFF"/>
                </a:highlight>
              </a:rPr>
              <a:t>Folder</a:t>
            </a:r>
            <a:endParaRPr b="1" sz="1600">
              <a:solidFill>
                <a:schemeClr val="dk1"/>
              </a:solidFill>
              <a:highlight>
                <a:srgbClr val="FFFFFF"/>
              </a:highlight>
            </a:endParaRPr>
          </a:p>
          <a:p>
            <a:pPr indent="-330200" lvl="0" marL="457200" rtl="0" algn="l">
              <a:spcBef>
                <a:spcPts val="0"/>
              </a:spcBef>
              <a:spcAft>
                <a:spcPts val="0"/>
              </a:spcAft>
              <a:buClr>
                <a:schemeClr val="dk1"/>
              </a:buClr>
              <a:buSzPts val="1600"/>
              <a:buChar char="●"/>
            </a:pPr>
            <a:r>
              <a:rPr lang="en-GB" sz="1600">
                <a:solidFill>
                  <a:schemeClr val="dk1"/>
                </a:solidFill>
                <a:highlight>
                  <a:srgbClr val="FFFFFF"/>
                </a:highlight>
              </a:rPr>
              <a:t>Click </a:t>
            </a:r>
            <a:r>
              <a:rPr b="1" lang="en-GB" sz="1600">
                <a:solidFill>
                  <a:schemeClr val="dk1"/>
                </a:solidFill>
                <a:highlight>
                  <a:srgbClr val="FFFFFF"/>
                </a:highlight>
              </a:rPr>
              <a:t>Make a copy</a:t>
            </a:r>
            <a:endParaRPr b="1" sz="1600">
              <a:solidFill>
                <a:schemeClr val="dk1"/>
              </a:solidFill>
              <a:highlight>
                <a:srgbClr val="FFFFFF"/>
              </a:highlight>
            </a:endParaRPr>
          </a:p>
          <a:p>
            <a:pPr indent="0" lvl="0" marL="0" rtl="0" algn="l">
              <a:spcBef>
                <a:spcPts val="600"/>
              </a:spcBef>
              <a:spcAft>
                <a:spcPts val="0"/>
              </a:spcAft>
              <a:buNone/>
            </a:pPr>
            <a:r>
              <a:rPr lang="en-GB" sz="1600">
                <a:solidFill>
                  <a:schemeClr val="dk1"/>
                </a:solidFill>
                <a:highlight>
                  <a:srgbClr val="FFFFFF"/>
                </a:highlight>
              </a:rPr>
              <a:t>Now you’re ready to begin!</a:t>
            </a:r>
            <a:endParaRPr sz="1600">
              <a:solidFill>
                <a:schemeClr val="dk1"/>
              </a:solidFill>
              <a:highlight>
                <a:srgbClr val="FFFFFF"/>
              </a:highlight>
            </a:endParaRPr>
          </a:p>
          <a:p>
            <a:pPr indent="0" lvl="0" marL="0" rtl="0" algn="l">
              <a:spcBef>
                <a:spcPts val="600"/>
              </a:spcBef>
              <a:spcAft>
                <a:spcPts val="600"/>
              </a:spcAft>
              <a:buNone/>
            </a:pPr>
            <a:r>
              <a:rPr lang="en-GB" sz="1600">
                <a:solidFill>
                  <a:schemeClr val="dk1"/>
                </a:solidFill>
                <a:highlight>
                  <a:srgbClr val="FFFFFF"/>
                </a:highlight>
              </a:rPr>
              <a:t>You can respond in the slides or in the speaker notes beneath each slide.</a:t>
            </a:r>
            <a:endParaRPr sz="1600">
              <a:solidFill>
                <a:schemeClr val="dk1"/>
              </a:solidFill>
              <a:highlight>
                <a:srgbClr val="FFFFFF"/>
              </a:highlight>
            </a:endParaRPr>
          </a:p>
        </p:txBody>
      </p:sp>
      <p:pic>
        <p:nvPicPr>
          <p:cNvPr id="167" name="Google Shape;167;p21"/>
          <p:cNvPicPr preferRelativeResize="0"/>
          <p:nvPr/>
        </p:nvPicPr>
        <p:blipFill rotWithShape="1">
          <a:blip r:embed="rId3">
            <a:alphaModFix/>
          </a:blip>
          <a:srcRect b="0" l="73781" r="0" t="0"/>
          <a:stretch/>
        </p:blipFill>
        <p:spPr>
          <a:xfrm>
            <a:off x="7996200" y="3851425"/>
            <a:ext cx="1198701" cy="140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761"/>
        </a:solidFill>
      </p:bgPr>
    </p:bg>
    <p:spTree>
      <p:nvGrpSpPr>
        <p:cNvPr id="171" name="Shape 171"/>
        <p:cNvGrpSpPr/>
        <p:nvPr/>
      </p:nvGrpSpPr>
      <p:grpSpPr>
        <a:xfrm>
          <a:off x="0" y="0"/>
          <a:ext cx="0" cy="0"/>
          <a:chOff x="0" y="0"/>
          <a:chExt cx="0" cy="0"/>
        </a:xfrm>
      </p:grpSpPr>
      <p:sp>
        <p:nvSpPr>
          <p:cNvPr id="172" name="Google Shape;172;p22"/>
          <p:cNvSpPr txBox="1"/>
          <p:nvPr>
            <p:ph idx="1" type="subTitle"/>
          </p:nvPr>
        </p:nvSpPr>
        <p:spPr>
          <a:xfrm>
            <a:off x="370000" y="42397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2600">
                <a:solidFill>
                  <a:schemeClr val="lt1"/>
                </a:solidFill>
              </a:rPr>
              <a:t>Activity 1</a:t>
            </a:r>
            <a:endParaRPr sz="2600">
              <a:solidFill>
                <a:schemeClr val="lt1"/>
              </a:solidFill>
            </a:endParaRPr>
          </a:p>
        </p:txBody>
      </p:sp>
      <p:sp>
        <p:nvSpPr>
          <p:cNvPr id="173" name="Google Shape;173;p22"/>
          <p:cNvSpPr txBox="1"/>
          <p:nvPr>
            <p:ph type="ctrTitle"/>
          </p:nvPr>
        </p:nvSpPr>
        <p:spPr>
          <a:xfrm>
            <a:off x="284283" y="-8892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rPr>
              <a:t>Crafting Your Personal Compass</a:t>
            </a:r>
            <a:endParaRPr>
              <a:solidFill>
                <a:schemeClr val="lt1"/>
              </a:solidFill>
            </a:endParaRPr>
          </a:p>
        </p:txBody>
      </p:sp>
      <p:pic>
        <p:nvPicPr>
          <p:cNvPr id="174" name="Google Shape;174;p22"/>
          <p:cNvPicPr preferRelativeResize="0"/>
          <p:nvPr/>
        </p:nvPicPr>
        <p:blipFill>
          <a:blip r:embed="rId3">
            <a:alphaModFix/>
          </a:blip>
          <a:stretch>
            <a:fillRect/>
          </a:stretch>
        </p:blipFill>
        <p:spPr>
          <a:xfrm>
            <a:off x="4453241" y="0"/>
            <a:ext cx="4766968"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