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05" r:id="rId4"/>
    <p:sldMasterId id="2147483707" r:id="rId5"/>
    <p:sldMasterId id="2147483722" r:id="rId6"/>
    <p:sldMasterId id="2147483739" r:id="rId7"/>
  </p:sldMasterIdLst>
  <p:notesMasterIdLst>
    <p:notesMasterId r:id="rId70"/>
  </p:notesMasterIdLst>
  <p:sldIdLst>
    <p:sldId id="2006" r:id="rId8"/>
    <p:sldId id="1907" r:id="rId9"/>
    <p:sldId id="2007" r:id="rId10"/>
    <p:sldId id="1944" r:id="rId11"/>
    <p:sldId id="1986" r:id="rId12"/>
    <p:sldId id="1971" r:id="rId13"/>
    <p:sldId id="2008" r:id="rId14"/>
    <p:sldId id="2009" r:id="rId15"/>
    <p:sldId id="2010" r:id="rId16"/>
    <p:sldId id="2011" r:id="rId17"/>
    <p:sldId id="2028" r:id="rId18"/>
    <p:sldId id="2029" r:id="rId19"/>
    <p:sldId id="2024" r:id="rId20"/>
    <p:sldId id="2025" r:id="rId21"/>
    <p:sldId id="2030" r:id="rId22"/>
    <p:sldId id="2026" r:id="rId23"/>
    <p:sldId id="259" r:id="rId24"/>
    <p:sldId id="2031" r:id="rId25"/>
    <p:sldId id="261" r:id="rId26"/>
    <p:sldId id="262" r:id="rId27"/>
    <p:sldId id="263" r:id="rId28"/>
    <p:sldId id="2059" r:id="rId29"/>
    <p:sldId id="264" r:id="rId30"/>
    <p:sldId id="1992" r:id="rId31"/>
    <p:sldId id="265" r:id="rId32"/>
    <p:sldId id="266" r:id="rId33"/>
    <p:sldId id="267" r:id="rId34"/>
    <p:sldId id="2038" r:id="rId35"/>
    <p:sldId id="258" r:id="rId36"/>
    <p:sldId id="2065" r:id="rId37"/>
    <p:sldId id="268" r:id="rId38"/>
    <p:sldId id="269" r:id="rId39"/>
    <p:sldId id="2054" r:id="rId40"/>
    <p:sldId id="271" r:id="rId41"/>
    <p:sldId id="272" r:id="rId42"/>
    <p:sldId id="273" r:id="rId43"/>
    <p:sldId id="274" r:id="rId44"/>
    <p:sldId id="275" r:id="rId45"/>
    <p:sldId id="2039" r:id="rId46"/>
    <p:sldId id="1998" r:id="rId47"/>
    <p:sldId id="2062" r:id="rId48"/>
    <p:sldId id="2056" r:id="rId49"/>
    <p:sldId id="2060" r:id="rId50"/>
    <p:sldId id="2061" r:id="rId51"/>
    <p:sldId id="2040" r:id="rId52"/>
    <p:sldId id="277" r:id="rId53"/>
    <p:sldId id="2053" r:id="rId54"/>
    <p:sldId id="2055" r:id="rId55"/>
    <p:sldId id="2013" r:id="rId56"/>
    <p:sldId id="2042" r:id="rId57"/>
    <p:sldId id="281" r:id="rId58"/>
    <p:sldId id="2004" r:id="rId59"/>
    <p:sldId id="2057" r:id="rId60"/>
    <p:sldId id="2058" r:id="rId61"/>
    <p:sldId id="2005" r:id="rId62"/>
    <p:sldId id="2019" r:id="rId63"/>
    <p:sldId id="2020" r:id="rId64"/>
    <p:sldId id="1960" r:id="rId65"/>
    <p:sldId id="2063" r:id="rId66"/>
    <p:sldId id="2066" r:id="rId67"/>
    <p:sldId id="2064" r:id="rId68"/>
    <p:sldId id="1958"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8C0F1B-9250-2238-CBF5-6624B57DFAF9}" name="Anna Markland" initials="AM" userId="S::Anna.Markland@rsa.org.uk::4ffb9076-3e61-4ce0-97f3-8a58bb143a95" providerId="AD"/>
  <p188:author id="{6DD58347-23EE-9E66-F9CA-816CC1DC873A}" name="Joanna Choukeir" initials="JC" userId="S::Joanna.Choukeir@rsa.org.uk::bbde3cae-641e-40a2-916e-8243ac51408f" providerId="AD"/>
  <p188:author id="{31FDD2A0-9931-3C2A-450B-C24E87708B6D}" name="Aoife O'Doherty" initials="" userId="S::Aoife.ODoherty@rsa.org.uk::77d48955-4ae4-447c-b220-17af053e0e6b" providerId="AD"/>
  <p188:author id="{C01A04C2-D60F-EABA-BCDA-8595AC5AC471}" name="Catherine Pineo" initials="" userId="S::Catherine.Pineo@rsa.org.uk::0b4e5b7f-754d-4dd0-b1bb-db5a6395e62c" providerId="AD"/>
  <p188:author id="{BFDC06D6-0D94-FA76-A890-4C159E99EA5A}" name="Joanna Choukeir" initials="JC" userId="S::joanna.choukeir@rsa.org.uk::bbde3cae-641e-40a2-916e-8243ac51408f" providerId="AD"/>
  <p188:author id="{4172D2EC-EAA5-0513-5AFB-814BA9409D99}" name="Catherine Pineo" initials="CP" userId="S::catherine.pineo@rsa.org.uk::0b4e5b7f-754d-4dd0-b1bb-db5a6395e6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FF99"/>
    <a:srgbClr val="467886"/>
    <a:srgbClr val="F1EDE4"/>
    <a:srgbClr val="51D63C"/>
    <a:srgbClr val="13CDBB"/>
    <a:srgbClr val="0F4761"/>
    <a:srgbClr val="34F0DF"/>
    <a:srgbClr val="EBE9E9"/>
    <a:srgbClr val="FFAC02"/>
    <a:srgbClr val="74F3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F86909-D679-43D9-9B27-8BF353A281D2}" v="1" dt="2025-05-01T13:51:22.807"/>
    <p1510:client id="{73481298-C1A4-4AE8-9E14-136E8D5B3966}" v="112" dt="2025-05-01T11:59:13.5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34" autoAdjust="0"/>
    <p:restoredTop sz="69249" autoAdjust="0"/>
  </p:normalViewPr>
  <p:slideViewPr>
    <p:cSldViewPr snapToGrid="0">
      <p:cViewPr varScale="1">
        <p:scale>
          <a:sx n="55" d="100"/>
          <a:sy n="55" d="100"/>
        </p:scale>
        <p:origin x="100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6664EC-1680-4DF8-A5B0-EE67C900BEFB}" type="datetimeFigureOut">
              <a:rPr lang="en-GB" smtClean="0"/>
              <a:t>01/05/2025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A7AD9A-F6C9-4441-90E8-77C9C3CFADA7}" type="slidenum">
              <a:rPr lang="en-GB" smtClean="0"/>
              <a:t>‹#›</a:t>
            </a:fld>
            <a:endParaRPr lang="en-GB"/>
          </a:p>
        </p:txBody>
      </p:sp>
    </p:spTree>
    <p:extLst>
      <p:ext uri="{BB962C8B-B14F-4D97-AF65-F5344CB8AC3E}">
        <p14:creationId xmlns:p14="http://schemas.microsoft.com/office/powerpoint/2010/main" val="231510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rsa-podcasts.simplecast.com/episodes/special-series-future-dreaming-u4EbdQ63"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static1.squarespace.com/static/57c6b79629687fde090a0fdd/t/5d980bbeef5b5717b186539f/1570245598860/Ethnography+Fieldguide-DSS-Aug-2019-screen.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designorate.com/a-guide-to-the-scamper-technique-for-creative-thinking/"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thisisservicedesigndoing.com/methods/ideation-based-on-analogies-and-association"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www.thisisservicedesigndoing.com/methods"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debonogroup.com/services/core-programs/six-thinking-hat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E588D-97D7-E487-D8F6-1D0E414A5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A706F-E089-1BAD-1CC0-1E046F40AC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92B2C4-C536-017F-039A-433445F229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F496CB-F4A0-F262-CAF3-C3FE03C8D70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9697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2045E-04E1-A51B-DEA0-7216EBF5F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55967-7020-8FCE-E111-6C114E6DDB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87CD11-6415-512E-ABD0-937F7124D278}"/>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DF8C9101-DBDD-471C-70ED-9C4F9281599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4587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BFBF7-7049-A690-D271-7A56CD9939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DFEE4-1971-595A-186D-9CCB14135A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9C0B03-F3D4-0A9D-74BD-394B157641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2BBB90-07EE-4541-265B-A2C7444A7FD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4728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a:extLst>
            <a:ext uri="{FF2B5EF4-FFF2-40B4-BE49-F238E27FC236}">
              <a16:creationId xmlns:a16="http://schemas.microsoft.com/office/drawing/2014/main" id="{0CC5B270-445E-E6CE-EE98-49952F5F7F29}"/>
            </a:ext>
          </a:extLst>
        </p:cNvPr>
        <p:cNvGrpSpPr/>
        <p:nvPr/>
      </p:nvGrpSpPr>
      <p:grpSpPr>
        <a:xfrm>
          <a:off x="0" y="0"/>
          <a:ext cx="0" cy="0"/>
          <a:chOff x="0" y="0"/>
          <a:chExt cx="0" cy="0"/>
        </a:xfrm>
      </p:grpSpPr>
      <p:sp>
        <p:nvSpPr>
          <p:cNvPr id="76" name="Google Shape;76;g33f40ad8d6f_0_250:notes">
            <a:extLst>
              <a:ext uri="{FF2B5EF4-FFF2-40B4-BE49-F238E27FC236}">
                <a16:creationId xmlns:a16="http://schemas.microsoft.com/office/drawing/2014/main" id="{99F69B3E-1B69-25B1-CA94-BB98505CC8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3f40ad8d6f_0_250:notes">
            <a:extLst>
              <a:ext uri="{FF2B5EF4-FFF2-40B4-BE49-F238E27FC236}">
                <a16:creationId xmlns:a16="http://schemas.microsoft.com/office/drawing/2014/main" id="{25E56F58-C3C2-66D9-D355-BB19E753D04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74273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9671A-FE74-0968-207E-05A9B29D4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6CA2F0-B7FE-C71C-BEDE-B44DBF2FD7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0329B-5575-6954-7BA0-3404157D4E9C}"/>
              </a:ext>
            </a:extLst>
          </p:cNvPr>
          <p:cNvSpPr>
            <a:spLocks noGrp="1"/>
          </p:cNvSpPr>
          <p:nvPr>
            <p:ph type="body" idx="1"/>
          </p:nvPr>
        </p:nvSpPr>
        <p:spPr/>
        <p:txBody>
          <a:bodyPr/>
          <a:lstStyle/>
          <a:p>
            <a:pPr algn="l" rtl="0" fontAlgn="base">
              <a:lnSpc>
                <a:spcPts val="1200"/>
              </a:lnSpc>
              <a:spcBef>
                <a:spcPts val="600"/>
              </a:spcBef>
              <a:spcAft>
                <a:spcPts val="600"/>
              </a:spcAft>
              <a:buNone/>
            </a:pPr>
            <a:r>
              <a:rPr lang="en-GB" sz="1800" b="1" i="0" dirty="0">
                <a:solidFill>
                  <a:srgbClr val="000000"/>
                </a:solidFill>
                <a:effectLst/>
                <a:latin typeface="Arial" panose="020B0604020202020204" pitchFamily="34" charset="0"/>
              </a:rPr>
              <a:t>Dreaming of the future together</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spcBef>
                <a:spcPts val="600"/>
              </a:spcBef>
              <a:spcAft>
                <a:spcPts val="600"/>
              </a:spcAft>
              <a:buNone/>
            </a:pPr>
            <a:r>
              <a:rPr lang="en-GB" sz="1800" b="0" i="0" dirty="0">
                <a:solidFill>
                  <a:srgbClr val="000000"/>
                </a:solidFill>
                <a:effectLst/>
                <a:latin typeface="Arial" panose="020B0604020202020204" pitchFamily="34" charset="0"/>
              </a:rPr>
              <a:t>In this activity, you will build on the points of possibility you identified and create collective dream for the future. This requires you to bring together diverse voices that have shaped, and continue to shape, the community or place you are focused on, and who are affected by, and influential in, your chosen mission area.  </a:t>
            </a:r>
            <a:endParaRPr lang="en-GB" b="0" i="0" dirty="0">
              <a:solidFill>
                <a:srgbClr val="000000"/>
              </a:solidFill>
              <a:effectLst/>
              <a:latin typeface="Segoe UI" panose="020B0502040204020203" pitchFamily="34" charset="0"/>
            </a:endParaRPr>
          </a:p>
          <a:p>
            <a:pPr algn="l" rtl="0" fontAlgn="base">
              <a:lnSpc>
                <a:spcPts val="1200"/>
              </a:lnSpc>
              <a:spcBef>
                <a:spcPts val="600"/>
              </a:spcBef>
              <a:spcAft>
                <a:spcPts val="600"/>
              </a:spcAft>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spcBef>
                <a:spcPts val="600"/>
              </a:spcBef>
              <a:buNone/>
            </a:pPr>
            <a:r>
              <a:rPr lang="en-GB" sz="1800" b="1" i="0" dirty="0">
                <a:solidFill>
                  <a:srgbClr val="000000"/>
                </a:solidFill>
                <a:effectLst/>
                <a:latin typeface="Arial" panose="020B0604020202020204" pitchFamily="34" charset="0"/>
              </a:rPr>
              <a:t>Guidance</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buFont typeface="Arial" panose="020B0604020202020204" pitchFamily="34" charset="0"/>
              <a:buChar char="•"/>
            </a:pPr>
            <a:r>
              <a:rPr lang="en-GB" sz="1800" b="0" i="0" dirty="0">
                <a:solidFill>
                  <a:srgbClr val="000000"/>
                </a:solidFill>
                <a:effectLst/>
                <a:latin typeface="Arial" panose="020B0604020202020204" pitchFamily="34" charset="0"/>
              </a:rPr>
              <a:t>This is a co-design approach that moves </a:t>
            </a:r>
            <a:r>
              <a:rPr lang="en-GB" sz="1800" b="1" i="0" dirty="0">
                <a:solidFill>
                  <a:srgbClr val="000000"/>
                </a:solidFill>
                <a:effectLst/>
                <a:latin typeface="Arial" panose="020B0604020202020204" pitchFamily="34" charset="0"/>
              </a:rPr>
              <a:t>beyond</a:t>
            </a:r>
            <a:r>
              <a:rPr lang="en-GB" sz="1800" b="0" i="0" dirty="0">
                <a:solidFill>
                  <a:srgbClr val="000000"/>
                </a:solidFill>
                <a:effectLst/>
                <a:latin typeface="Arial" panose="020B0604020202020204" pitchFamily="34" charset="0"/>
              </a:rPr>
              <a:t> the idea of user research or participation. It aims to bring together different people for a </a:t>
            </a:r>
            <a:r>
              <a:rPr lang="en-GB" sz="1800" b="1" i="0" dirty="0">
                <a:solidFill>
                  <a:srgbClr val="000000"/>
                </a:solidFill>
                <a:effectLst/>
                <a:latin typeface="Arial" panose="020B0604020202020204" pitchFamily="34" charset="0"/>
              </a:rPr>
              <a:t>single purpose</a:t>
            </a:r>
            <a:r>
              <a:rPr lang="en-GB" sz="1800" b="0" i="0" dirty="0">
                <a:solidFill>
                  <a:srgbClr val="000000"/>
                </a:solidFill>
                <a:effectLst/>
                <a:latin typeface="Arial" panose="020B0604020202020204" pitchFamily="34" charset="0"/>
              </a:rPr>
              <a:t>. For example, if you wanted to make a </a:t>
            </a:r>
            <a:r>
              <a:rPr lang="en-GB" sz="1800" b="0" i="0" dirty="0" err="1">
                <a:solidFill>
                  <a:srgbClr val="000000"/>
                </a:solidFill>
                <a:effectLst/>
                <a:latin typeface="Arial" panose="020B0604020202020204" pitchFamily="34" charset="0"/>
              </a:rPr>
              <a:t>neighborhood</a:t>
            </a:r>
            <a:r>
              <a:rPr lang="en-GB" sz="1800" b="0" i="0" dirty="0">
                <a:solidFill>
                  <a:srgbClr val="000000"/>
                </a:solidFill>
                <a:effectLst/>
                <a:latin typeface="Arial" panose="020B0604020202020204" pitchFamily="34" charset="0"/>
              </a:rPr>
              <a:t> better, you’d want to bring together the people, organisations and businesses that are located there or care about the neighbourhood, as well as the local government and any individuals or organisations that can support and advocate on the behalf of other living things affected by the neighbourhood (for example, wildlife or environmental organisations). </a:t>
            </a:r>
          </a:p>
          <a:p>
            <a:pPr algn="l" rtl="0" fontAlgn="base">
              <a:lnSpc>
                <a:spcPts val="1200"/>
              </a:lnSpc>
              <a:buFont typeface="Arial" panose="020B0604020202020204" pitchFamily="34" charset="0"/>
              <a:buChar char="•"/>
            </a:pPr>
            <a:r>
              <a:rPr lang="en-GB" sz="1800" b="0" i="0" dirty="0">
                <a:solidFill>
                  <a:srgbClr val="000000"/>
                </a:solidFill>
                <a:effectLst/>
                <a:latin typeface="Arial" panose="020B0604020202020204" pitchFamily="34" charset="0"/>
              </a:rPr>
              <a:t>You will need at least </a:t>
            </a:r>
            <a:r>
              <a:rPr lang="en-GB" sz="1800" b="1" i="0" dirty="0">
                <a:solidFill>
                  <a:srgbClr val="000000"/>
                </a:solidFill>
                <a:effectLst/>
                <a:latin typeface="Arial" panose="020B0604020202020204" pitchFamily="34" charset="0"/>
              </a:rPr>
              <a:t>two hours</a:t>
            </a:r>
            <a:r>
              <a:rPr lang="en-GB" sz="1800" b="0" i="0" dirty="0">
                <a:solidFill>
                  <a:srgbClr val="000000"/>
                </a:solidFill>
                <a:effectLst/>
                <a:latin typeface="Arial" panose="020B0604020202020204" pitchFamily="34" charset="0"/>
              </a:rPr>
              <a:t> to complete this activity. Before you begin, you will need to have access to </a:t>
            </a:r>
            <a:r>
              <a:rPr lang="en-GB" sz="1800" b="1" i="0" dirty="0">
                <a:solidFill>
                  <a:srgbClr val="000000"/>
                </a:solidFill>
                <a:effectLst/>
                <a:latin typeface="Arial" panose="020B0604020202020204" pitchFamily="34" charset="0"/>
              </a:rPr>
              <a:t>five or six people</a:t>
            </a:r>
            <a:r>
              <a:rPr lang="en-GB" sz="1800" b="0" i="0" dirty="0">
                <a:solidFill>
                  <a:srgbClr val="000000"/>
                </a:solidFill>
                <a:effectLst/>
                <a:latin typeface="Arial" panose="020B0604020202020204" pitchFamily="34" charset="0"/>
              </a:rPr>
              <a:t> who are affected by, and can affect, the mission you're working on, either individually or in a group (see Step 4 below). These can be the same people you interviewed during your research phase (after workshop 2) if they are still linked to your selected your point of possibility, or new people. </a:t>
            </a:r>
          </a:p>
          <a:p>
            <a:pPr algn="l" rtl="0" fontAlgn="base">
              <a:lnSpc>
                <a:spcPts val="1200"/>
              </a:lnSpc>
              <a:spcBef>
                <a:spcPts val="600"/>
              </a:spcBef>
              <a:spcAft>
                <a:spcPts val="600"/>
              </a:spcAft>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spcBef>
                <a:spcPts val="600"/>
              </a:spcBef>
              <a:spcAft>
                <a:spcPts val="600"/>
              </a:spcAft>
              <a:buNone/>
            </a:pPr>
            <a:r>
              <a:rPr lang="en-GB" sz="1800" b="1" i="0" dirty="0">
                <a:solidFill>
                  <a:srgbClr val="000000"/>
                </a:solidFill>
                <a:effectLst/>
                <a:latin typeface="Arial" panose="020B0604020202020204" pitchFamily="34" charset="0"/>
              </a:rPr>
              <a:t>Explore further (optional)</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spcBef>
                <a:spcPts val="600"/>
              </a:spcBef>
              <a:spcAft>
                <a:spcPts val="600"/>
              </a:spcAft>
              <a:buNone/>
            </a:pPr>
            <a:r>
              <a:rPr lang="en-GB" sz="1800" b="0" i="0" dirty="0">
                <a:solidFill>
                  <a:srgbClr val="000000"/>
                </a:solidFill>
                <a:effectLst/>
                <a:latin typeface="Arial" panose="020B0604020202020204" pitchFamily="34" charset="0"/>
              </a:rPr>
              <a:t>If you are interested in learning more about how regenerative approaches can help people and places collectively re-design their communities, cities and economies so that all living things can thrive, listen to the RSA’s Regeneration Rising podcast. We specifically recommend the 40-minute ‘</a:t>
            </a:r>
            <a:r>
              <a:rPr lang="en-GB" sz="1800" b="0" i="0" u="sng" strike="noStrike" dirty="0">
                <a:solidFill>
                  <a:srgbClr val="000000"/>
                </a:solidFill>
                <a:effectLst/>
                <a:latin typeface="Arial" panose="020B0604020202020204" pitchFamily="34" charset="0"/>
                <a:hlinkClick r:id="rId3"/>
              </a:rPr>
              <a:t>Future Dreaming</a:t>
            </a:r>
            <a:r>
              <a:rPr lang="en-GB" sz="1800" b="0" i="0" dirty="0">
                <a:solidFill>
                  <a:srgbClr val="000000"/>
                </a:solidFill>
                <a:effectLst/>
                <a:latin typeface="Arial" panose="020B0604020202020204" pitchFamily="34" charset="0"/>
              </a:rPr>
              <a:t>’ episode with Dr. Anne </a:t>
            </a:r>
            <a:r>
              <a:rPr lang="en-GB" sz="1800" b="0" i="0" dirty="0" err="1">
                <a:solidFill>
                  <a:srgbClr val="000000"/>
                </a:solidFill>
                <a:effectLst/>
                <a:latin typeface="Arial" panose="020B0604020202020204" pitchFamily="34" charset="0"/>
              </a:rPr>
              <a:t>Poelina</a:t>
            </a:r>
            <a:r>
              <a:rPr lang="en-GB" sz="1800" b="0" i="0" dirty="0">
                <a:solidFill>
                  <a:srgbClr val="000000"/>
                </a:solidFill>
                <a:effectLst/>
                <a:latin typeface="Arial" panose="020B0604020202020204" pitchFamily="34" charset="0"/>
              </a:rPr>
              <a:t>, Co-Chair of Indigenous Studies at the University of Notre Dame and a </a:t>
            </a:r>
            <a:r>
              <a:rPr lang="en-GB" sz="1800" b="0" i="0" dirty="0" err="1">
                <a:solidFill>
                  <a:srgbClr val="000000"/>
                </a:solidFill>
                <a:effectLst/>
                <a:latin typeface="Arial" panose="020B0604020202020204" pitchFamily="34" charset="0"/>
              </a:rPr>
              <a:t>Nyikina</a:t>
            </a:r>
            <a:r>
              <a:rPr lang="en-GB" sz="1800" b="0" i="0" dirty="0">
                <a:solidFill>
                  <a:srgbClr val="000000"/>
                </a:solidFill>
                <a:effectLst/>
                <a:latin typeface="Arial" panose="020B0604020202020204" pitchFamily="34" charset="0"/>
              </a:rPr>
              <a:t> </a:t>
            </a:r>
            <a:r>
              <a:rPr lang="en-GB" sz="1800" b="0" i="0" dirty="0" err="1">
                <a:solidFill>
                  <a:srgbClr val="000000"/>
                </a:solidFill>
                <a:effectLst/>
                <a:latin typeface="Arial" panose="020B0604020202020204" pitchFamily="34" charset="0"/>
              </a:rPr>
              <a:t>Warrwa</a:t>
            </a:r>
            <a:r>
              <a:rPr lang="en-GB" sz="1800" b="0" i="0" dirty="0">
                <a:solidFill>
                  <a:srgbClr val="000000"/>
                </a:solidFill>
                <a:effectLst/>
                <a:latin typeface="Arial" panose="020B0604020202020204" pitchFamily="34" charset="0"/>
              </a:rPr>
              <a:t> Indigenous woman from the Kimberley Region of Western Australia.  </a:t>
            </a:r>
            <a:endParaRPr lang="en-GB" b="0" i="0" dirty="0">
              <a:solidFill>
                <a:srgbClr val="000000"/>
              </a:solidFill>
              <a:effectLst/>
              <a:latin typeface="Segoe UI" panose="020B0502040204020203" pitchFamily="34" charset="0"/>
            </a:endParaRPr>
          </a:p>
          <a:p>
            <a:pPr algn="l" rtl="0" fontAlgn="base">
              <a:lnSpc>
                <a:spcPts val="1200"/>
              </a:lnSpc>
              <a:spcBef>
                <a:spcPts val="600"/>
              </a:spcBef>
              <a:spcAft>
                <a:spcPts val="600"/>
              </a:spcAft>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spcBef>
                <a:spcPts val="600"/>
              </a:spcBef>
              <a:buNone/>
            </a:pPr>
            <a:r>
              <a:rPr lang="en-GB" sz="1800" b="1" i="0" dirty="0">
                <a:solidFill>
                  <a:srgbClr val="000000"/>
                </a:solidFill>
                <a:effectLst/>
                <a:latin typeface="Arial" panose="020B0604020202020204" pitchFamily="34" charset="0"/>
              </a:rPr>
              <a:t>Instructions</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1" i="0" dirty="0">
                <a:solidFill>
                  <a:srgbClr val="000000"/>
                </a:solidFill>
                <a:effectLst/>
                <a:latin typeface="Arial" panose="020B0604020202020204" pitchFamily="34" charset="0"/>
              </a:rPr>
              <a:t>Step 1: Envision</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First, take 10–15 minutes in a quiet space, close your eyes, and reflect on the following prompt: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 </a:t>
            </a:r>
          </a:p>
          <a:p>
            <a:pPr algn="l" rtl="0" fontAlgn="base">
              <a:lnSpc>
                <a:spcPts val="1200"/>
              </a:lnSpc>
              <a:buNone/>
            </a:pPr>
            <a:r>
              <a:rPr lang="en-GB" sz="1800" b="0" i="0" dirty="0">
                <a:solidFill>
                  <a:srgbClr val="000000"/>
                </a:solidFill>
                <a:effectLst/>
                <a:latin typeface="Arial" panose="020B0604020202020204" pitchFamily="34" charset="0"/>
              </a:rPr>
              <a:t>Imagine you enter a time machine and travel 100 years into the future.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In this world, your point of possibility (from Module 2) is now a reality, and the people and the environment affected by your mission theme are living a happy and healthy life.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What does that world feel like?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Tap into your senses and imagine what you would see, hear, smell, taste, and feel in this future 100 years from now. </a:t>
            </a:r>
            <a:endParaRPr lang="en-GB" b="0" i="0" dirty="0">
              <a:solidFill>
                <a:srgbClr val="000000"/>
              </a:solidFill>
              <a:effectLst/>
              <a:latin typeface="Segoe UI" panose="020B0502040204020203" pitchFamily="34" charset="0"/>
            </a:endParaRPr>
          </a:p>
          <a:p>
            <a:pPr algn="l" rtl="0" fontAlgn="base">
              <a:lnSpc>
                <a:spcPts val="1200"/>
              </a:lnSpc>
              <a:spcAft>
                <a:spcPts val="600"/>
              </a:spcAft>
              <a:buNone/>
            </a:pPr>
            <a:r>
              <a:rPr lang="en-GB" sz="1800" b="0" i="0" dirty="0">
                <a:solidFill>
                  <a:srgbClr val="000000"/>
                </a:solidFill>
                <a:effectLst/>
                <a:latin typeface="Arial" panose="020B0604020202020204" pitchFamily="34" charset="0"/>
              </a:rPr>
              <a:t>Here are some more prompts to spark your imagination: </a:t>
            </a:r>
            <a:endParaRPr lang="en-GB" b="0" i="0" dirty="0">
              <a:solidFill>
                <a:srgbClr val="000000"/>
              </a:solidFill>
              <a:effectLst/>
              <a:latin typeface="Segoe UI" panose="020B0502040204020203" pitchFamily="34" charset="0"/>
            </a:endParaRPr>
          </a:p>
          <a:p>
            <a:pPr algn="l" rtl="0" fontAlgn="base">
              <a:lnSpc>
                <a:spcPts val="1200"/>
              </a:lnSpc>
              <a:buFont typeface="Arial" panose="020B0604020202020204" pitchFamily="34" charset="0"/>
              <a:buChar char="•"/>
            </a:pPr>
            <a:r>
              <a:rPr lang="en-GB" sz="1800" b="0" i="0" dirty="0">
                <a:solidFill>
                  <a:srgbClr val="000000"/>
                </a:solidFill>
                <a:effectLst/>
                <a:latin typeface="Arial" panose="020B0604020202020204" pitchFamily="34" charset="0"/>
              </a:rPr>
              <a:t>How do people and the natural environment interact harmoniously? </a:t>
            </a:r>
          </a:p>
          <a:p>
            <a:pPr algn="l" rtl="0" fontAlgn="base">
              <a:lnSpc>
                <a:spcPts val="1200"/>
              </a:lnSpc>
              <a:buFont typeface="Arial" panose="020B0604020202020204" pitchFamily="34" charset="0"/>
              <a:buChar char="•"/>
            </a:pPr>
            <a:r>
              <a:rPr lang="en-GB" sz="1800" b="0" i="0" dirty="0">
                <a:solidFill>
                  <a:srgbClr val="000000"/>
                </a:solidFill>
                <a:effectLst/>
                <a:latin typeface="Arial" panose="020B0604020202020204" pitchFamily="34" charset="0"/>
              </a:rPr>
              <a:t>What current events or actions have contributed to this positive future? </a:t>
            </a:r>
          </a:p>
          <a:p>
            <a:pPr algn="l" rtl="0" fontAlgn="base">
              <a:lnSpc>
                <a:spcPts val="1200"/>
              </a:lnSpc>
              <a:buFont typeface="Arial" panose="020B0604020202020204" pitchFamily="34" charset="0"/>
              <a:buChar char="•"/>
            </a:pPr>
            <a:r>
              <a:rPr lang="en-GB" sz="1800" b="0" i="0" dirty="0">
                <a:solidFill>
                  <a:srgbClr val="000000"/>
                </a:solidFill>
                <a:effectLst/>
                <a:latin typeface="Arial" panose="020B0604020202020204" pitchFamily="34" charset="0"/>
              </a:rPr>
              <a:t>What are two to three key challenges of today that have been resolved in this future? </a:t>
            </a:r>
          </a:p>
          <a:p>
            <a:pPr algn="l" rtl="0" fontAlgn="base">
              <a:lnSpc>
                <a:spcPts val="1200"/>
              </a:lnSpc>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1" i="0" dirty="0">
                <a:solidFill>
                  <a:srgbClr val="000000"/>
                </a:solidFill>
                <a:effectLst/>
                <a:latin typeface="Arial" panose="020B0604020202020204" pitchFamily="34" charset="0"/>
              </a:rPr>
              <a:t>Step 2: Record</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Record what came to your mind when you imagined this future through notes in your journal, a drawing, a voice note, or any way you prefer.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1" i="0" dirty="0">
                <a:solidFill>
                  <a:srgbClr val="000000"/>
                </a:solidFill>
                <a:effectLst/>
                <a:latin typeface="Arial" panose="020B0604020202020204" pitchFamily="34" charset="0"/>
              </a:rPr>
              <a:t>Teamwork</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spcBef>
                <a:spcPts val="600"/>
              </a:spcBef>
              <a:spcAft>
                <a:spcPts val="600"/>
              </a:spcAft>
              <a:buNone/>
            </a:pPr>
            <a:r>
              <a:rPr lang="en-GB" sz="1800" b="0" i="0" dirty="0">
                <a:solidFill>
                  <a:srgbClr val="000000"/>
                </a:solidFill>
                <a:effectLst/>
                <a:latin typeface="Arial" panose="020B0604020202020204" pitchFamily="34" charset="0"/>
              </a:rPr>
              <a:t>If you are working in a team, now is the time to share your personal vision of the future with your team, and to notice similarities and differences in your visions. Try and combine your visions of the future into a shared vision. </a:t>
            </a:r>
          </a:p>
          <a:p>
            <a:pPr algn="l" rtl="0" fontAlgn="base">
              <a:lnSpc>
                <a:spcPts val="1200"/>
              </a:lnSpc>
              <a:spcBef>
                <a:spcPts val="600"/>
              </a:spcBef>
              <a:spcAft>
                <a:spcPts val="600"/>
              </a:spcAft>
              <a:buNone/>
            </a:pPr>
            <a:endParaRPr lang="en-GB" sz="1800" b="0" i="0" dirty="0">
              <a:solidFill>
                <a:srgbClr val="000000"/>
              </a:solidFill>
              <a:effectLst/>
              <a:latin typeface="Arial" panose="020B0604020202020204" pitchFamily="34" charset="0"/>
            </a:endParaRPr>
          </a:p>
          <a:p>
            <a:pPr algn="l" rtl="0" fontAlgn="base">
              <a:lnSpc>
                <a:spcPts val="1200"/>
              </a:lnSpc>
              <a:spcBef>
                <a:spcPts val="600"/>
              </a:spcBef>
              <a:spcAft>
                <a:spcPts val="600"/>
              </a:spcAft>
              <a:buNone/>
            </a:pPr>
            <a:r>
              <a:rPr lang="en-GB" sz="1800" b="1" i="0" dirty="0">
                <a:solidFill>
                  <a:srgbClr val="000000"/>
                </a:solidFill>
                <a:effectLst/>
                <a:latin typeface="Arial" panose="020B0604020202020204" pitchFamily="34" charset="0"/>
              </a:rPr>
              <a:t>Step 3: Map</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The next step is to make a map showing all the different kinds of people and other living things that are affected by your mission, and that could influence your </a:t>
            </a:r>
            <a:r>
              <a:rPr lang="en-GB" sz="1800" b="0" i="0" dirty="0" err="1">
                <a:solidFill>
                  <a:srgbClr val="000000"/>
                </a:solidFill>
                <a:effectLst/>
                <a:latin typeface="Arial" panose="020B0604020202020204" pitchFamily="34" charset="0"/>
              </a:rPr>
              <a:t>PoP</a:t>
            </a:r>
            <a:r>
              <a:rPr lang="en-GB" sz="1800" b="0" i="0" dirty="0">
                <a:solidFill>
                  <a:srgbClr val="000000"/>
                </a:solidFill>
                <a:effectLst/>
                <a:latin typeface="Arial" panose="020B0604020202020204" pitchFamily="34" charset="0"/>
              </a:rPr>
              <a:t>. These are the people you need to involve in creating and shaping your ideas. This may be similar to the stakeholder map you made during your research, but it should be more detailed and more relevant to your chosen point of possibility.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1" i="0" dirty="0">
                <a:solidFill>
                  <a:srgbClr val="000000"/>
                </a:solidFill>
                <a:effectLst/>
                <a:latin typeface="Arial" panose="020B0604020202020204" pitchFamily="34" charset="0"/>
              </a:rPr>
              <a:t>Step 4: Prepare</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Next, think about how you will speak to different people. Do you want to speak to them individually or gather them in a group? How are you going to communicate with them and gather their answers to the questions in Step 5?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1" i="0" dirty="0">
                <a:solidFill>
                  <a:srgbClr val="000000"/>
                </a:solidFill>
                <a:effectLst/>
                <a:latin typeface="Arial" panose="020B0604020202020204" pitchFamily="34" charset="0"/>
              </a:rPr>
              <a:t>Guidance</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You can choose any way to communicate, for example by speaking to them in person, or via a phone call, or by sending a message. </a:t>
            </a:r>
            <a:r>
              <a:rPr lang="en-GB" sz="1800" b="1" i="0" dirty="0">
                <a:solidFill>
                  <a:srgbClr val="000000"/>
                </a:solidFill>
                <a:effectLst/>
                <a:latin typeface="Arial" panose="020B0604020202020204" pitchFamily="34" charset="0"/>
              </a:rPr>
              <a:t>Remember to be careful about what personal information you give to other people.</a:t>
            </a:r>
            <a:r>
              <a:rPr lang="en-GB" sz="1800" b="0" i="0" dirty="0">
                <a:solidFill>
                  <a:srgbClr val="000000"/>
                </a:solidFill>
                <a:effectLst/>
                <a:latin typeface="Arial" panose="020B0604020202020204" pitchFamily="34" charset="0"/>
              </a:rPr>
              <a:t> Refer to this </a:t>
            </a:r>
            <a:r>
              <a:rPr lang="en-GB" sz="1800" b="0" i="0" u="sng" strike="noStrike" dirty="0">
                <a:solidFill>
                  <a:srgbClr val="467886"/>
                </a:solidFill>
                <a:effectLst/>
                <a:latin typeface="Arial" panose="020B0604020202020204" pitchFamily="34" charset="0"/>
                <a:hlinkClick r:id="rId4"/>
              </a:rPr>
              <a:t>Ethnography Field Guide</a:t>
            </a:r>
            <a:r>
              <a:rPr lang="en-GB" sz="1800" b="0" i="0" dirty="0">
                <a:solidFill>
                  <a:srgbClr val="000000"/>
                </a:solidFill>
                <a:effectLst/>
                <a:latin typeface="Arial" panose="020B0604020202020204" pitchFamily="34" charset="0"/>
              </a:rPr>
              <a:t> by the Hasso Plattner Institute of Design at Stanford University for tips of how to interview people. </a:t>
            </a:r>
            <a:endParaRPr lang="en-GB" b="0" i="0" dirty="0">
              <a:solidFill>
                <a:srgbClr val="000000"/>
              </a:solidFill>
              <a:effectLst/>
              <a:latin typeface="Segoe UI" panose="020B0502040204020203" pitchFamily="34" charset="0"/>
            </a:endParaRPr>
          </a:p>
          <a:p>
            <a:pPr algn="l" rtl="0" fontAlgn="base">
              <a:lnSpc>
                <a:spcPts val="1200"/>
              </a:lnSpc>
              <a:spcBef>
                <a:spcPts val="600"/>
              </a:spcBef>
              <a:buNone/>
            </a:pPr>
            <a:endParaRPr lang="en-GB" sz="1800" b="1" i="0" dirty="0">
              <a:solidFill>
                <a:srgbClr val="000000"/>
              </a:solidFill>
              <a:effectLst/>
              <a:latin typeface="Arial" panose="020B0604020202020204" pitchFamily="34" charset="0"/>
            </a:endParaRPr>
          </a:p>
          <a:p>
            <a:pPr algn="l" rtl="0" fontAlgn="base">
              <a:lnSpc>
                <a:spcPts val="1200"/>
              </a:lnSpc>
              <a:spcBef>
                <a:spcPts val="600"/>
              </a:spcBef>
              <a:buNone/>
            </a:pPr>
            <a:r>
              <a:rPr lang="en-GB" sz="1800" b="1" i="0" dirty="0">
                <a:solidFill>
                  <a:srgbClr val="000000"/>
                </a:solidFill>
                <a:effectLst/>
                <a:latin typeface="Arial" panose="020B0604020202020204" pitchFamily="34" charset="0"/>
              </a:rPr>
              <a:t>Step 5: Interview</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spcBef>
                <a:spcPts val="600"/>
              </a:spcBef>
              <a:spcAft>
                <a:spcPts val="600"/>
              </a:spcAft>
              <a:buNone/>
            </a:pPr>
            <a:r>
              <a:rPr lang="en-GB" sz="1800" b="0" i="0" dirty="0">
                <a:solidFill>
                  <a:srgbClr val="000000"/>
                </a:solidFill>
                <a:effectLst/>
                <a:latin typeface="Arial" panose="020B0604020202020204" pitchFamily="34" charset="0"/>
              </a:rPr>
              <a:t>Ask the people involved about their vision of the future. For some support, here is a draft prompt you could adapt: </a:t>
            </a:r>
            <a:endParaRPr lang="en-GB" b="0" i="0" dirty="0">
              <a:solidFill>
                <a:srgbClr val="000000"/>
              </a:solidFill>
              <a:effectLst/>
              <a:latin typeface="Segoe UI" panose="020B0502040204020203" pitchFamily="34" charset="0"/>
            </a:endParaRPr>
          </a:p>
          <a:p>
            <a:pPr algn="l" rtl="0" fontAlgn="base">
              <a:lnSpc>
                <a:spcPts val="1200"/>
              </a:lnSpc>
              <a:spcBef>
                <a:spcPts val="600"/>
              </a:spcBef>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I am (or we are) asking this research question: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_________ (</a:t>
            </a:r>
            <a:r>
              <a:rPr lang="en-GB" sz="1800" b="0" i="1" dirty="0">
                <a:solidFill>
                  <a:srgbClr val="000000"/>
                </a:solidFill>
                <a:effectLst/>
                <a:latin typeface="Arial" panose="020B0604020202020204" pitchFamily="34" charset="0"/>
              </a:rPr>
              <a:t>insert your </a:t>
            </a:r>
            <a:r>
              <a:rPr lang="en-GB" sz="1800" b="0" i="1" dirty="0" err="1">
                <a:solidFill>
                  <a:srgbClr val="000000"/>
                </a:solidFill>
                <a:effectLst/>
                <a:latin typeface="Arial" panose="020B0604020202020204" pitchFamily="34" charset="0"/>
              </a:rPr>
              <a:t>PoP</a:t>
            </a:r>
            <a:r>
              <a:rPr lang="en-GB" sz="1800" b="0" i="1" dirty="0">
                <a:solidFill>
                  <a:srgbClr val="000000"/>
                </a:solidFill>
                <a:effectLst/>
                <a:latin typeface="Arial" panose="020B0604020202020204" pitchFamily="34" charset="0"/>
              </a:rPr>
              <a:t> question from Module 2</a:t>
            </a:r>
            <a:r>
              <a:rPr lang="en-GB" sz="1800" b="0" i="0" dirty="0">
                <a:solidFill>
                  <a:srgbClr val="000000"/>
                </a:solidFill>
                <a:effectLst/>
                <a:latin typeface="Arial" panose="020B0604020202020204" pitchFamily="34" charset="0"/>
              </a:rPr>
              <a:t>) so that I (or we) can _________ (</a:t>
            </a:r>
            <a:r>
              <a:rPr lang="en-GB" sz="1800" b="0" i="1" dirty="0">
                <a:solidFill>
                  <a:srgbClr val="000000"/>
                </a:solidFill>
                <a:effectLst/>
                <a:latin typeface="Arial" panose="020B0604020202020204" pitchFamily="34" charset="0"/>
              </a:rPr>
              <a:t>adjust your ‘How Might We Question’ from your chosen mission brief</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Imagine the world 100 years in the future. In this future, we have all worked together as a community to make sure all life can thrive, and our mission is achieved!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What does this world look like to you? What do you hear, taste, smell, feel in this world?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Remember, this prompt question is just a guide, and can be adjusted to suit your purposes, as shown in the example below. </a:t>
            </a:r>
            <a:endParaRPr lang="en-GB" b="0" i="0" dirty="0">
              <a:solidFill>
                <a:srgbClr val="000000"/>
              </a:solidFill>
              <a:effectLst/>
              <a:latin typeface="Segoe UI" panose="020B0502040204020203" pitchFamily="34" charset="0"/>
            </a:endParaRPr>
          </a:p>
          <a:p>
            <a:pPr algn="l" rtl="0" fontAlgn="base">
              <a:lnSpc>
                <a:spcPts val="1200"/>
              </a:lnSpc>
              <a:spcAft>
                <a:spcPts val="600"/>
              </a:spcAft>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spcBef>
                <a:spcPts val="600"/>
              </a:spcBef>
              <a:spcAft>
                <a:spcPts val="600"/>
              </a:spcAft>
              <a:buNone/>
            </a:pPr>
            <a:r>
              <a:rPr lang="en-GB" sz="1800" b="1" i="0" dirty="0">
                <a:solidFill>
                  <a:srgbClr val="000000"/>
                </a:solidFill>
                <a:effectLst/>
                <a:latin typeface="Arial" panose="020B0604020202020204" pitchFamily="34" charset="0"/>
              </a:rPr>
              <a:t>Example</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spcBef>
                <a:spcPts val="600"/>
              </a:spcBef>
              <a:spcAft>
                <a:spcPts val="600"/>
              </a:spcAft>
              <a:buNone/>
            </a:pPr>
            <a:r>
              <a:rPr lang="en-GB" sz="1800" b="0" i="0" dirty="0">
                <a:solidFill>
                  <a:srgbClr val="000000"/>
                </a:solidFill>
                <a:effectLst/>
                <a:latin typeface="Arial" panose="020B0604020202020204" pitchFamily="34" charset="0"/>
              </a:rPr>
              <a:t>If your </a:t>
            </a:r>
            <a:r>
              <a:rPr lang="en-GB" sz="1800" b="0" i="0" dirty="0" err="1">
                <a:solidFill>
                  <a:srgbClr val="000000"/>
                </a:solidFill>
                <a:effectLst/>
                <a:latin typeface="Arial" panose="020B0604020202020204" pitchFamily="34" charset="0"/>
              </a:rPr>
              <a:t>PoP</a:t>
            </a:r>
            <a:r>
              <a:rPr lang="en-GB" sz="1800" b="0" i="0" dirty="0">
                <a:solidFill>
                  <a:srgbClr val="000000"/>
                </a:solidFill>
                <a:effectLst/>
                <a:latin typeface="Arial" panose="020B0604020202020204" pitchFamily="34" charset="0"/>
              </a:rPr>
              <a:t> was the use of AI to map spaces for intergenerational play, and if your mission brief is to ‘reimagine the community buildings of the future to create connected healthy places where everyone leads a good life,’ the prompt could be: </a:t>
            </a:r>
          </a:p>
          <a:p>
            <a:pPr algn="l" rtl="0" fontAlgn="base">
              <a:lnSpc>
                <a:spcPts val="1200"/>
              </a:lnSpc>
              <a:spcBef>
                <a:spcPts val="600"/>
              </a:spcBef>
              <a:spcAft>
                <a:spcPts val="600"/>
              </a:spcAft>
              <a:buNone/>
            </a:pPr>
            <a:endParaRPr lang="en-GB" b="0" i="0" dirty="0">
              <a:solidFill>
                <a:srgbClr val="000000"/>
              </a:solidFill>
              <a:effectLst/>
              <a:latin typeface="Segoe UI" panose="020B0502040204020203" pitchFamily="34" charset="0"/>
            </a:endParaRPr>
          </a:p>
          <a:p>
            <a:pPr algn="l" rtl="0" fontAlgn="base">
              <a:lnSpc>
                <a:spcPts val="1200"/>
              </a:lnSpc>
              <a:spcBef>
                <a:spcPts val="600"/>
              </a:spcBef>
              <a:spcAft>
                <a:spcPts val="600"/>
              </a:spcAft>
              <a:buNone/>
            </a:pPr>
            <a:r>
              <a:rPr lang="en-GB" sz="1800" b="0" i="0" dirty="0">
                <a:solidFill>
                  <a:srgbClr val="000000"/>
                </a:solidFill>
                <a:effectLst/>
                <a:latin typeface="Arial" panose="020B0604020202020204" pitchFamily="34" charset="0"/>
              </a:rPr>
              <a:t>“We are exploring </a:t>
            </a:r>
            <a:r>
              <a:rPr lang="en-GB" sz="1800" b="0" i="0" u="sng" dirty="0">
                <a:solidFill>
                  <a:srgbClr val="000000"/>
                </a:solidFill>
                <a:effectLst/>
                <a:latin typeface="Arial" panose="020B0604020202020204" pitchFamily="34" charset="0"/>
              </a:rPr>
              <a:t>how can we use AI to map spaces and buildings in our community for intergenerational play</a:t>
            </a:r>
            <a:r>
              <a:rPr lang="en-GB" sz="1800" b="0" i="0" dirty="0">
                <a:solidFill>
                  <a:srgbClr val="000000"/>
                </a:solidFill>
                <a:effectLst/>
                <a:latin typeface="Arial" panose="020B0604020202020204" pitchFamily="34" charset="0"/>
              </a:rPr>
              <a:t> so that we can </a:t>
            </a:r>
            <a:r>
              <a:rPr lang="en-GB" sz="1800" b="0" i="0" u="sng" dirty="0">
                <a:solidFill>
                  <a:srgbClr val="000000"/>
                </a:solidFill>
                <a:effectLst/>
                <a:latin typeface="Arial" panose="020B0604020202020204" pitchFamily="34" charset="0"/>
              </a:rPr>
              <a:t>reimagine and create community spaces of the future</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spcBef>
                <a:spcPts val="600"/>
              </a:spcBef>
              <a:buNone/>
            </a:pPr>
            <a:r>
              <a:rPr lang="en-GB" sz="1800" b="0" i="0" dirty="0">
                <a:solidFill>
                  <a:srgbClr val="000000"/>
                </a:solidFill>
                <a:effectLst/>
                <a:latin typeface="Arial" panose="020B0604020202020204" pitchFamily="34" charset="0"/>
              </a:rPr>
              <a:t>To help us in creating ideas, please imagine the world 100 years in the future. In this future, we have all worked together as a community to make sure all life can thrive, and our mission is achieved!  </a:t>
            </a:r>
            <a:endParaRPr lang="en-GB" b="0" i="0" dirty="0">
              <a:solidFill>
                <a:srgbClr val="000000"/>
              </a:solidFill>
              <a:effectLst/>
              <a:latin typeface="Segoe UI" panose="020B0502040204020203" pitchFamily="34" charset="0"/>
            </a:endParaRPr>
          </a:p>
          <a:p>
            <a:pPr algn="l" rtl="0" fontAlgn="base">
              <a:lnSpc>
                <a:spcPts val="1200"/>
              </a:lnSpc>
              <a:spcAft>
                <a:spcPts val="600"/>
              </a:spcAft>
              <a:buNone/>
            </a:pPr>
            <a:r>
              <a:rPr lang="en-GB" sz="1800" b="0" i="0" dirty="0">
                <a:solidFill>
                  <a:srgbClr val="000000"/>
                </a:solidFill>
                <a:effectLst/>
                <a:latin typeface="Arial" panose="020B0604020202020204" pitchFamily="34" charset="0"/>
              </a:rPr>
              <a:t>What do the community buildings in this world look like to you? What do you hear, taste, smell, feel in this world?” </a:t>
            </a:r>
            <a:endParaRPr lang="en-GB" b="0" i="0" dirty="0">
              <a:solidFill>
                <a:srgbClr val="000000"/>
              </a:solidFill>
              <a:effectLst/>
              <a:latin typeface="Segoe UI" panose="020B0502040204020203" pitchFamily="34" charset="0"/>
            </a:endParaRPr>
          </a:p>
          <a:p>
            <a:pPr algn="l" rtl="0" fontAlgn="base">
              <a:lnSpc>
                <a:spcPts val="1200"/>
              </a:lnSpc>
              <a:buNone/>
            </a:pPr>
            <a:endParaRPr lang="en-GB" sz="1800" b="0" i="0" dirty="0">
              <a:solidFill>
                <a:srgbClr val="000000"/>
              </a:solidFill>
              <a:effectLst/>
              <a:latin typeface="Arial" panose="020B0604020202020204"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You can also include other questions about the future. For example, what community buildings they would want within walking distance from their homes, and the kinds of community connections they’d love to have.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1" i="0" dirty="0">
                <a:solidFill>
                  <a:srgbClr val="000000"/>
                </a:solidFill>
                <a:effectLst/>
                <a:latin typeface="Arial" panose="020B0604020202020204" pitchFamily="34" charset="0"/>
              </a:rPr>
              <a:t>Step 6: Create (optional)</a:t>
            </a:r>
            <a:endParaRPr lang="en-GB" b="1" i="0" dirty="0">
              <a:solidFill>
                <a:srgbClr val="000000"/>
              </a:solidFill>
              <a:effectLst/>
              <a:latin typeface="Segoe UI" panose="020B0502040204020203" pitchFamily="34" charset="0"/>
            </a:endParaRPr>
          </a:p>
          <a:p>
            <a:pPr algn="l" rtl="0" fontAlgn="base">
              <a:lnSpc>
                <a:spcPts val="1200"/>
              </a:lnSpc>
              <a:spcAft>
                <a:spcPts val="600"/>
              </a:spcAft>
              <a:buNone/>
            </a:pPr>
            <a:r>
              <a:rPr lang="en-GB" sz="1800" b="0" i="0" dirty="0">
                <a:solidFill>
                  <a:srgbClr val="000000"/>
                </a:solidFill>
                <a:effectLst/>
                <a:latin typeface="Arial" panose="020B0604020202020204" pitchFamily="34" charset="0"/>
              </a:rPr>
              <a:t>Now, bring your personal vision of the future, and the responses you got from your interviews, together into a collective dream for the future.  </a:t>
            </a:r>
            <a:endParaRPr lang="en-GB" b="0" i="0" dirty="0">
              <a:solidFill>
                <a:srgbClr val="000000"/>
              </a:solidFill>
              <a:effectLst/>
              <a:latin typeface="Segoe UI" panose="020B0502040204020203" pitchFamily="34" charset="0"/>
            </a:endParaRPr>
          </a:p>
          <a:p>
            <a:pPr algn="l" rtl="0" fontAlgn="base">
              <a:lnSpc>
                <a:spcPts val="1200"/>
              </a:lnSpc>
              <a:buFont typeface="Arial" panose="020B0604020202020204" pitchFamily="34" charset="0"/>
              <a:buChar char="•"/>
            </a:pPr>
            <a:r>
              <a:rPr lang="en-GB" sz="1800" b="0" i="0" dirty="0">
                <a:solidFill>
                  <a:srgbClr val="000000"/>
                </a:solidFill>
                <a:effectLst/>
                <a:latin typeface="Arial" panose="020B0604020202020204" pitchFamily="34" charset="0"/>
              </a:rPr>
              <a:t>Notice what is similar in all the visions and make sure these common themes are represented in your vision. </a:t>
            </a:r>
          </a:p>
          <a:p>
            <a:pPr algn="l" rtl="0" fontAlgn="base">
              <a:lnSpc>
                <a:spcPts val="1200"/>
              </a:lnSpc>
              <a:buFont typeface="Arial" panose="020B0604020202020204" pitchFamily="34" charset="0"/>
              <a:buChar char="•"/>
            </a:pPr>
            <a:r>
              <a:rPr lang="en-GB" sz="1800" b="0" i="0" dirty="0">
                <a:solidFill>
                  <a:srgbClr val="000000"/>
                </a:solidFill>
                <a:effectLst/>
                <a:latin typeface="Arial" panose="020B0604020202020204" pitchFamily="34" charset="0"/>
              </a:rPr>
              <a:t>Notice reflections that are unique or different in all the visions. Think about why there are differences, and how they can come together to be part of your vision too. </a:t>
            </a:r>
          </a:p>
          <a:p>
            <a:pPr algn="l" rtl="0" fontAlgn="base">
              <a:lnSpc>
                <a:spcPts val="1200"/>
              </a:lnSpc>
              <a:spcBef>
                <a:spcPts val="600"/>
              </a:spcBef>
              <a:buNone/>
            </a:pPr>
            <a:endParaRPr lang="en-GB" sz="1800" b="1" i="0" dirty="0">
              <a:solidFill>
                <a:srgbClr val="000000"/>
              </a:solidFill>
              <a:effectLst/>
              <a:latin typeface="Arial" panose="020B0604020202020204" pitchFamily="34" charset="0"/>
            </a:endParaRPr>
          </a:p>
          <a:p>
            <a:pPr algn="l" rtl="0" fontAlgn="base">
              <a:lnSpc>
                <a:spcPts val="1200"/>
              </a:lnSpc>
              <a:spcBef>
                <a:spcPts val="600"/>
              </a:spcBef>
              <a:buNone/>
            </a:pPr>
            <a:r>
              <a:rPr lang="en-GB" sz="1800" b="1" i="0" dirty="0">
                <a:solidFill>
                  <a:srgbClr val="000000"/>
                </a:solidFill>
                <a:effectLst/>
                <a:latin typeface="Arial" panose="020B0604020202020204" pitchFamily="34" charset="0"/>
              </a:rPr>
              <a:t>Step 7: Represent</a:t>
            </a:r>
            <a:r>
              <a:rPr lang="en-GB" sz="1800" b="0" i="0" dirty="0">
                <a:solidFill>
                  <a:srgbClr val="000000"/>
                </a:solidFill>
                <a:effectLst/>
                <a:latin typeface="Arial" panose="020B0604020202020204" pitchFamily="34" charset="0"/>
              </a:rPr>
              <a:t> </a:t>
            </a:r>
            <a:r>
              <a:rPr lang="en-GB" sz="1800" b="1" i="0" dirty="0">
                <a:solidFill>
                  <a:srgbClr val="000000"/>
                </a:solidFill>
                <a:effectLst/>
                <a:latin typeface="Arial" panose="020B0604020202020204" pitchFamily="34" charset="0"/>
              </a:rPr>
              <a:t>(optional)</a:t>
            </a:r>
            <a:endParaRPr lang="en-GB" b="1"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Use your creative making skills to bring your ‘collective dream of the future’ to life. This could be in the form of a story you write, a drawing, a poem, a collage, or any other way you express your imagination. If you’re in a team, work together to make your creation.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buNone/>
            </a:pPr>
            <a:r>
              <a:rPr lang="en-GB" sz="1800" b="1" i="0" dirty="0">
                <a:solidFill>
                  <a:srgbClr val="000000"/>
                </a:solidFill>
                <a:effectLst/>
                <a:latin typeface="Arial" panose="020B0604020202020204" pitchFamily="34" charset="0"/>
              </a:rPr>
              <a:t>Step 8: Share (optional)</a:t>
            </a:r>
            <a:endParaRPr lang="en-GB" b="1"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Share your creative expression of the future with others.  </a:t>
            </a:r>
            <a:endParaRPr lang="en-GB" b="0" i="0" dirty="0">
              <a:solidFill>
                <a:srgbClr val="000000"/>
              </a:solidFill>
              <a:effectLst/>
              <a:latin typeface="Segoe UI" panose="020B0502040204020203" pitchFamily="34" charset="0"/>
            </a:endParaRPr>
          </a:p>
          <a:p>
            <a:pPr algn="l" rtl="0" fontAlgn="base">
              <a:lnSpc>
                <a:spcPts val="1200"/>
              </a:lnSpc>
              <a:buNone/>
            </a:pPr>
            <a:endParaRPr lang="en-GB" sz="1800" b="1" i="0" dirty="0">
              <a:solidFill>
                <a:srgbClr val="000000"/>
              </a:solidFill>
              <a:effectLst/>
              <a:latin typeface="Arial" panose="020B0604020202020204" pitchFamily="34" charset="0"/>
            </a:endParaRPr>
          </a:p>
          <a:p>
            <a:pPr algn="l" rtl="0" fontAlgn="base">
              <a:lnSpc>
                <a:spcPts val="1200"/>
              </a:lnSpc>
              <a:buNone/>
            </a:pPr>
            <a:r>
              <a:rPr lang="en-GB" sz="1800" b="1" i="0" dirty="0">
                <a:solidFill>
                  <a:srgbClr val="000000"/>
                </a:solidFill>
                <a:effectLst/>
                <a:latin typeface="Arial" panose="020B0604020202020204" pitchFamily="34" charset="0"/>
              </a:rPr>
              <a:t>Step 9: Reflect (optional)</a:t>
            </a:r>
            <a:endParaRPr lang="en-GB" b="1" i="0" dirty="0">
              <a:solidFill>
                <a:srgbClr val="000000"/>
              </a:solidFill>
              <a:effectLst/>
              <a:latin typeface="Segoe UI" panose="020B0502040204020203" pitchFamily="34" charset="0"/>
            </a:endParaRPr>
          </a:p>
          <a:p>
            <a:pPr algn="l" rtl="0" fontAlgn="base">
              <a:lnSpc>
                <a:spcPts val="1200"/>
              </a:lnSpc>
              <a:buNone/>
            </a:pPr>
            <a:r>
              <a:rPr lang="en-GB" sz="1800" b="0" i="0" dirty="0">
                <a:solidFill>
                  <a:srgbClr val="000000"/>
                </a:solidFill>
                <a:effectLst/>
                <a:latin typeface="Arial" panose="020B0604020202020204" pitchFamily="34" charset="0"/>
              </a:rPr>
              <a:t>Finally, reflect on your mission in light of this collective vision for the future. Specifically read the ‘Story From the Future’ section of your mission brief and think about how combining your collective dream with your mission partner’s dreams for the future could inspire transformative changes.</a:t>
            </a:r>
            <a:endParaRPr lang="en-GB" sz="1200" dirty="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B592D6D1-C52B-B2A7-7073-2C9F3EB6F26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1373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DDD3B-679E-AA60-2855-22F62BFB68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34B5FE-62D9-91B1-A913-DA55905B8D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5CD138-69B1-E9E2-D2AF-736D364CF9AC}"/>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EA58DB49-CA16-6E1B-9855-E71BF5232A8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7452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a:extLst>
            <a:ext uri="{FF2B5EF4-FFF2-40B4-BE49-F238E27FC236}">
              <a16:creationId xmlns:a16="http://schemas.microsoft.com/office/drawing/2014/main" id="{2BD22790-AFCE-CF5A-5345-42EC3C0C51E4}"/>
            </a:ext>
          </a:extLst>
        </p:cNvPr>
        <p:cNvGrpSpPr/>
        <p:nvPr/>
      </p:nvGrpSpPr>
      <p:grpSpPr>
        <a:xfrm>
          <a:off x="0" y="0"/>
          <a:ext cx="0" cy="0"/>
          <a:chOff x="0" y="0"/>
          <a:chExt cx="0" cy="0"/>
        </a:xfrm>
      </p:grpSpPr>
      <p:sp>
        <p:nvSpPr>
          <p:cNvPr id="76" name="Google Shape;76;g33f40ad8d6f_0_250:notes">
            <a:extLst>
              <a:ext uri="{FF2B5EF4-FFF2-40B4-BE49-F238E27FC236}">
                <a16:creationId xmlns:a16="http://schemas.microsoft.com/office/drawing/2014/main" id="{41A135CC-7ED8-A919-023A-3D0E17FB11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3f40ad8d6f_0_250:notes">
            <a:extLst>
              <a:ext uri="{FF2B5EF4-FFF2-40B4-BE49-F238E27FC236}">
                <a16:creationId xmlns:a16="http://schemas.microsoft.com/office/drawing/2014/main" id="{3D7A3B51-6C42-3CF5-3529-150B6BACB8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0472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30C0F-E22A-67A8-8961-8DC08366B8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B18265-B1ED-37C9-594D-8B6425B8A8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F46B4A-16B4-AEC1-7017-19D6D1F81946}"/>
              </a:ext>
            </a:extLst>
          </p:cNvPr>
          <p:cNvSpPr>
            <a:spLocks noGrp="1"/>
          </p:cNvSpPr>
          <p:nvPr>
            <p:ph type="body" idx="1"/>
          </p:nvPr>
        </p:nvSpPr>
        <p:spPr/>
        <p:txBody>
          <a:bodyPr/>
          <a:lstStyle/>
          <a:p>
            <a:pPr marR="0" lvl="0" algn="l" defTabSz="457200" rtl="0" eaLnBrk="1" fontAlgn="auto" latinLnBrk="0" hangingPunct="1">
              <a:lnSpc>
                <a:spcPct val="100000"/>
              </a:lnSpc>
              <a:spcBef>
                <a:spcPts val="0"/>
              </a:spcBef>
              <a:spcAft>
                <a:spcPts val="1200"/>
              </a:spcAft>
              <a:buClrTx/>
              <a:buSzTx/>
              <a:tabLst/>
              <a:defRPr/>
            </a:pPr>
            <a:endParaRPr lang="en-GB" sz="1200" dirty="0">
              <a:solidFill>
                <a:prstClr val="black"/>
              </a:solidFill>
              <a:latin typeface="Visuelt Pro Light" panose="020B0303040202040104" pitchFamily="34" charset="0"/>
              <a:ea typeface="Visuelt Pro ExtraLight"/>
            </a:endParaRPr>
          </a:p>
        </p:txBody>
      </p:sp>
      <p:sp>
        <p:nvSpPr>
          <p:cNvPr id="4" name="Slide Number Placeholder 3">
            <a:extLst>
              <a:ext uri="{FF2B5EF4-FFF2-40B4-BE49-F238E27FC236}">
                <a16:creationId xmlns:a16="http://schemas.microsoft.com/office/drawing/2014/main" id="{4E90B975-7270-8A85-ED8C-0C621FCC6A7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6831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3f40ad8d6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3f40ad8d6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Mapping your mission’s system </a:t>
            </a:r>
            <a:endParaRPr/>
          </a:p>
          <a:p>
            <a:pPr marL="0" lvl="0" indent="0" algn="l" rtl="0">
              <a:spcBef>
                <a:spcPts val="0"/>
              </a:spcBef>
              <a:spcAft>
                <a:spcPts val="0"/>
              </a:spcAft>
              <a:buNone/>
            </a:pPr>
            <a:endParaRPr/>
          </a:p>
          <a:p>
            <a:pPr marL="0" lvl="0" indent="0" algn="l" rtl="0">
              <a:spcBef>
                <a:spcPts val="0"/>
              </a:spcBef>
              <a:spcAft>
                <a:spcPts val="0"/>
              </a:spcAft>
              <a:buNone/>
            </a:pPr>
            <a:r>
              <a:rPr lang="en-GB"/>
              <a:t>Think about your chosen mission. What are some of the various parts or factors involved in it? How might they be connected?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&lt;component: information&gt; </a:t>
            </a:r>
            <a:endParaRPr/>
          </a:p>
          <a:p>
            <a:pPr marL="0" lvl="0" indent="0" algn="l" rtl="0">
              <a:spcBef>
                <a:spcPts val="0"/>
              </a:spcBef>
              <a:spcAft>
                <a:spcPts val="0"/>
              </a:spcAft>
              <a:buNone/>
            </a:pPr>
            <a:endParaRPr/>
          </a:p>
          <a:p>
            <a:pPr marL="0" lvl="0" indent="0" algn="l" rtl="0">
              <a:spcBef>
                <a:spcPts val="0"/>
              </a:spcBef>
              <a:spcAft>
                <a:spcPts val="0"/>
              </a:spcAft>
              <a:buNone/>
            </a:pPr>
            <a:r>
              <a:rPr lang="en-GB"/>
              <a:t>Title: Guidance </a:t>
            </a:r>
            <a:endParaRPr/>
          </a:p>
          <a:p>
            <a:pPr marL="0" lvl="0" indent="0" algn="l" rtl="0">
              <a:spcBef>
                <a:spcPts val="0"/>
              </a:spcBef>
              <a:spcAft>
                <a:spcPts val="0"/>
              </a:spcAft>
              <a:buNone/>
            </a:pPr>
            <a:endParaRPr/>
          </a:p>
          <a:p>
            <a:pPr marL="0" lvl="0" indent="0" algn="l" rtl="0">
              <a:spcBef>
                <a:spcPts val="0"/>
              </a:spcBef>
              <a:spcAft>
                <a:spcPts val="0"/>
              </a:spcAft>
              <a:buNone/>
            </a:pPr>
            <a:r>
              <a:rPr lang="en-GB"/>
              <a:t>In this activity, you will map your mission’s system and start to build an idea of its main parts and how they are connected. We recommend setting aside a maximum of 1 hour for this activity. </a:t>
            </a:r>
            <a:endParaRPr/>
          </a:p>
          <a:p>
            <a:pPr marL="0" lvl="0" indent="0" algn="l" rtl="0">
              <a:spcBef>
                <a:spcPts val="0"/>
              </a:spcBef>
              <a:spcAft>
                <a:spcPts val="0"/>
              </a:spcAft>
              <a:buNone/>
            </a:pPr>
            <a:endParaRPr/>
          </a:p>
          <a:p>
            <a:pPr marL="0" lvl="0" indent="0" algn="l" rtl="0">
              <a:spcBef>
                <a:spcPts val="0"/>
              </a:spcBef>
              <a:spcAft>
                <a:spcPts val="0"/>
              </a:spcAft>
              <a:buNone/>
            </a:pPr>
            <a:r>
              <a:rPr lang="en-GB"/>
              <a:t>If you need some support to do this, consider signing up for an RSA Guide so you can connect with a mission expert. And if you’re participating in RSA Spark as a team, please do this activity together and co-create a single map. </a:t>
            </a:r>
            <a:endParaRPr/>
          </a:p>
          <a:p>
            <a:pPr marL="0" lvl="0" indent="0" algn="l" rtl="0">
              <a:spcBef>
                <a:spcPts val="0"/>
              </a:spcBef>
              <a:spcAft>
                <a:spcPts val="0"/>
              </a:spcAft>
              <a:buNone/>
            </a:pPr>
            <a:endParaRPr/>
          </a:p>
          <a:p>
            <a:pPr marL="0" lvl="0" indent="0" algn="l" rtl="0">
              <a:spcBef>
                <a:spcPts val="0"/>
              </a:spcBef>
              <a:spcAft>
                <a:spcPts val="0"/>
              </a:spcAft>
              <a:buNone/>
            </a:pPr>
            <a:r>
              <a:rPr lang="en-GB"/>
              <a:t>&lt;/component&gt;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&lt;h4&gt;Instructions </a:t>
            </a:r>
            <a:endParaRPr/>
          </a:p>
          <a:p>
            <a:pPr marL="0" lvl="0" indent="0" algn="l" rtl="0">
              <a:spcBef>
                <a:spcPts val="0"/>
              </a:spcBef>
              <a:spcAft>
                <a:spcPts val="0"/>
              </a:spcAft>
              <a:buNone/>
            </a:pPr>
            <a:endParaRPr/>
          </a:p>
          <a:p>
            <a:pPr marL="0" lvl="0" indent="0" algn="l" rtl="0">
              <a:spcBef>
                <a:spcPts val="0"/>
              </a:spcBef>
              <a:spcAft>
                <a:spcPts val="0"/>
              </a:spcAft>
              <a:buNone/>
            </a:pPr>
            <a:r>
              <a:rPr lang="en-GB"/>
              <a:t>The first step is to identify the key parts of your mission’s (e.g., people who are affected, people who are working on this mission across the world, non-human beings impacted by this mission brief, the places and environments, the resources that form an important part of this mission brief, the policies that affect the communities and places, etc.) through desk research (via books and the internet).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&lt;component: exclamation&gt; </a:t>
            </a:r>
            <a:endParaRPr/>
          </a:p>
          <a:p>
            <a:pPr marL="0" lvl="0" indent="0" algn="l" rtl="0">
              <a:spcBef>
                <a:spcPts val="0"/>
              </a:spcBef>
              <a:spcAft>
                <a:spcPts val="0"/>
              </a:spcAft>
              <a:buNone/>
            </a:pPr>
            <a:endParaRPr/>
          </a:p>
          <a:p>
            <a:pPr marL="0" lvl="0" indent="0" algn="l" rtl="0">
              <a:spcBef>
                <a:spcPts val="0"/>
              </a:spcBef>
              <a:spcAft>
                <a:spcPts val="0"/>
              </a:spcAft>
              <a:buNone/>
            </a:pPr>
            <a:r>
              <a:rPr lang="en-GB"/>
              <a:t>Title: Note </a:t>
            </a:r>
            <a:endParaRPr/>
          </a:p>
          <a:p>
            <a:pPr marL="0" lvl="0" indent="0" algn="l" rtl="0">
              <a:spcBef>
                <a:spcPts val="0"/>
              </a:spcBef>
              <a:spcAft>
                <a:spcPts val="0"/>
              </a:spcAft>
              <a:buNone/>
            </a:pPr>
            <a:endParaRPr/>
          </a:p>
          <a:p>
            <a:pPr marL="0" lvl="0" indent="0" algn="l" rtl="0">
              <a:spcBef>
                <a:spcPts val="0"/>
              </a:spcBef>
              <a:spcAft>
                <a:spcPts val="0"/>
              </a:spcAft>
              <a:buNone/>
            </a:pPr>
            <a:r>
              <a:rPr lang="en-GB"/>
              <a:t>You will have an opportunity to conduct more research later in the module, so we recommend limiting this research to 30 minutes.  </a:t>
            </a:r>
            <a:endParaRPr/>
          </a:p>
          <a:p>
            <a:pPr marL="0" lvl="0" indent="0" algn="l" rtl="0">
              <a:spcBef>
                <a:spcPts val="0"/>
              </a:spcBef>
              <a:spcAft>
                <a:spcPts val="0"/>
              </a:spcAft>
              <a:buNone/>
            </a:pPr>
            <a:endParaRPr/>
          </a:p>
          <a:p>
            <a:pPr marL="0" lvl="0" indent="0" algn="l" rtl="0">
              <a:spcBef>
                <a:spcPts val="0"/>
              </a:spcBef>
              <a:spcAft>
                <a:spcPts val="0"/>
              </a:spcAft>
              <a:buNone/>
            </a:pPr>
            <a:r>
              <a:rPr lang="en-GB"/>
              <a:t>We recommend focusing on the breadth of your research rather than its depth (in other words, focus on understanding the wider system rather than diving deep into a single element). </a:t>
            </a:r>
            <a:endParaRPr/>
          </a:p>
          <a:p>
            <a:pPr marL="0" lvl="0" indent="0" algn="l" rtl="0">
              <a:spcBef>
                <a:spcPts val="0"/>
              </a:spcBef>
              <a:spcAft>
                <a:spcPts val="0"/>
              </a:spcAft>
              <a:buNone/>
            </a:pPr>
            <a:endParaRPr/>
          </a:p>
          <a:p>
            <a:pPr marL="0" lvl="0" indent="0" algn="l" rtl="0">
              <a:spcBef>
                <a:spcPts val="0"/>
              </a:spcBef>
              <a:spcAft>
                <a:spcPts val="0"/>
              </a:spcAft>
              <a:buNone/>
            </a:pPr>
            <a:r>
              <a:rPr lang="en-GB"/>
              <a:t>&lt;/component&gt;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Static Visual Asset Instructions Template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Asset number </a:t>
            </a:r>
            <a:endParaRPr/>
          </a:p>
          <a:p>
            <a:pPr marL="0" lvl="0" indent="0" algn="l" rtl="0">
              <a:spcBef>
                <a:spcPts val="0"/>
              </a:spcBef>
              <a:spcAft>
                <a:spcPts val="0"/>
              </a:spcAft>
              <a:buNone/>
            </a:pPr>
            <a:endParaRPr/>
          </a:p>
          <a:p>
            <a:pPr marL="0" lvl="0" indent="0" algn="l" rtl="0">
              <a:spcBef>
                <a:spcPts val="0"/>
              </a:spcBef>
              <a:spcAft>
                <a:spcPts val="0"/>
              </a:spcAft>
              <a:buNone/>
            </a:pPr>
            <a:r>
              <a:rPr lang="en-GB"/>
              <a:t>LJ1_015A </a:t>
            </a:r>
            <a:endParaRPr/>
          </a:p>
          <a:p>
            <a:pPr marL="0" lvl="0" indent="0" algn="l" rtl="0">
              <a:spcBef>
                <a:spcPts val="0"/>
              </a:spcBef>
              <a:spcAft>
                <a:spcPts val="0"/>
              </a:spcAft>
              <a:buNone/>
            </a:pPr>
            <a:endParaRPr/>
          </a:p>
          <a:p>
            <a:pPr marL="0" lvl="0" indent="0" algn="l" rtl="0">
              <a:spcBef>
                <a:spcPts val="0"/>
              </a:spcBef>
              <a:spcAft>
                <a:spcPts val="0"/>
              </a:spcAft>
              <a:buNone/>
            </a:pPr>
            <a:r>
              <a:rPr lang="en-GB"/>
              <a:t>Source image </a:t>
            </a:r>
            <a:endParaRPr/>
          </a:p>
          <a:p>
            <a:pPr marL="0" lvl="0" indent="0" algn="l" rtl="0">
              <a:spcBef>
                <a:spcPts val="0"/>
              </a:spcBef>
              <a:spcAft>
                <a:spcPts val="0"/>
              </a:spcAft>
              <a:buNone/>
            </a:pPr>
            <a:endParaRPr/>
          </a:p>
          <a:p>
            <a:pPr marL="0" lvl="0" indent="0" algn="l" rtl="0">
              <a:spcBef>
                <a:spcPts val="0"/>
              </a:spcBef>
              <a:spcAft>
                <a:spcPts val="0"/>
              </a:spcAft>
              <a:buNone/>
            </a:pPr>
            <a:r>
              <a:rPr lang="en-GB"/>
              <a:t>N/A </a:t>
            </a:r>
            <a:endParaRPr/>
          </a:p>
          <a:p>
            <a:pPr marL="0" lvl="0" indent="0" algn="l" rtl="0">
              <a:spcBef>
                <a:spcPts val="0"/>
              </a:spcBef>
              <a:spcAft>
                <a:spcPts val="0"/>
              </a:spcAft>
              <a:buNone/>
            </a:pPr>
            <a:endParaRPr/>
          </a:p>
          <a:p>
            <a:pPr marL="0" lvl="0" indent="0" algn="l" rtl="0">
              <a:spcBef>
                <a:spcPts val="0"/>
              </a:spcBef>
              <a:spcAft>
                <a:spcPts val="0"/>
              </a:spcAft>
              <a:buNone/>
            </a:pPr>
            <a:r>
              <a:rPr lang="en-GB"/>
              <a:t>Reference images </a:t>
            </a:r>
            <a:endParaRPr/>
          </a:p>
          <a:p>
            <a:pPr marL="0" lvl="0" indent="0" algn="l" rtl="0">
              <a:spcBef>
                <a:spcPts val="0"/>
              </a:spcBef>
              <a:spcAft>
                <a:spcPts val="0"/>
              </a:spcAft>
              <a:buNone/>
            </a:pPr>
            <a:endParaRPr/>
          </a:p>
          <a:p>
            <a:pPr marL="0" lvl="0" indent="0" algn="l" rtl="0">
              <a:spcBef>
                <a:spcPts val="0"/>
              </a:spcBef>
              <a:spcAft>
                <a:spcPts val="0"/>
              </a:spcAft>
              <a:buNone/>
            </a:pPr>
            <a:r>
              <a:rPr lang="en-GB"/>
              <a:t>N/A </a:t>
            </a:r>
            <a:endParaRPr/>
          </a:p>
          <a:p>
            <a:pPr marL="0" lvl="0" indent="0" algn="l" rtl="0">
              <a:spcBef>
                <a:spcPts val="0"/>
              </a:spcBef>
              <a:spcAft>
                <a:spcPts val="0"/>
              </a:spcAft>
              <a:buNone/>
            </a:pPr>
            <a:endParaRPr/>
          </a:p>
          <a:p>
            <a:pPr marL="0" lvl="0" indent="0" algn="l" rtl="0">
              <a:spcBef>
                <a:spcPts val="0"/>
              </a:spcBef>
              <a:spcAft>
                <a:spcPts val="0"/>
              </a:spcAft>
              <a:buNone/>
            </a:pPr>
            <a:r>
              <a:rPr lang="en-GB"/>
              <a:t>Origin of the image/s </a:t>
            </a:r>
            <a:endParaRPr/>
          </a:p>
          <a:p>
            <a:pPr marL="0" lvl="0" indent="0" algn="l" rtl="0">
              <a:spcBef>
                <a:spcPts val="0"/>
              </a:spcBef>
              <a:spcAft>
                <a:spcPts val="0"/>
              </a:spcAft>
              <a:buNone/>
            </a:pPr>
            <a:endParaRPr/>
          </a:p>
          <a:p>
            <a:pPr marL="0" lvl="0" indent="0" algn="l" rtl="0">
              <a:spcBef>
                <a:spcPts val="0"/>
              </a:spcBef>
              <a:spcAft>
                <a:spcPts val="0"/>
              </a:spcAft>
              <a:buNone/>
            </a:pPr>
            <a:r>
              <a:rPr lang="en-GB"/>
              <a:t>N/A </a:t>
            </a:r>
            <a:endParaRPr/>
          </a:p>
          <a:p>
            <a:pPr marL="0" lvl="0" indent="0" algn="l" rtl="0">
              <a:spcBef>
                <a:spcPts val="0"/>
              </a:spcBef>
              <a:spcAft>
                <a:spcPts val="0"/>
              </a:spcAft>
              <a:buNone/>
            </a:pPr>
            <a:endParaRPr/>
          </a:p>
          <a:p>
            <a:pPr marL="0" lvl="0" indent="0" algn="l" rtl="0">
              <a:spcBef>
                <a:spcPts val="0"/>
              </a:spcBef>
              <a:spcAft>
                <a:spcPts val="0"/>
              </a:spcAft>
              <a:buNone/>
            </a:pPr>
            <a:r>
              <a:rPr lang="en-GB"/>
              <a:t>Instructions </a:t>
            </a:r>
            <a:endParaRPr/>
          </a:p>
          <a:p>
            <a:pPr marL="0" lvl="0" indent="0" algn="l" rtl="0">
              <a:spcBef>
                <a:spcPts val="0"/>
              </a:spcBef>
              <a:spcAft>
                <a:spcPts val="0"/>
              </a:spcAft>
              <a:buNone/>
            </a:pPr>
            <a:endParaRPr/>
          </a:p>
          <a:p>
            <a:pPr marL="0" lvl="0" indent="0" algn="l" rtl="0">
              <a:spcBef>
                <a:spcPts val="0"/>
              </a:spcBef>
              <a:spcAft>
                <a:spcPts val="0"/>
              </a:spcAft>
              <a:buNone/>
            </a:pPr>
            <a:r>
              <a:rPr lang="en-GB"/>
              <a:t>Take a photo of a systems map in progress or create a designed graphic illustrating this. This system map will be broken down into 3 parts to illustrate system mapping. This is the first part – doing research and identifying key parts. </a:t>
            </a:r>
            <a:endParaRPr/>
          </a:p>
          <a:p>
            <a:pPr marL="0" lvl="0" indent="0" algn="l" rtl="0">
              <a:spcBef>
                <a:spcPts val="0"/>
              </a:spcBef>
              <a:spcAft>
                <a:spcPts val="0"/>
              </a:spcAft>
              <a:buNone/>
            </a:pPr>
            <a:endParaRPr/>
          </a:p>
          <a:p>
            <a:pPr marL="0" lvl="0" indent="0" algn="l" rtl="0">
              <a:spcBef>
                <a:spcPts val="0"/>
              </a:spcBef>
              <a:spcAft>
                <a:spcPts val="0"/>
              </a:spcAft>
              <a:buNone/>
            </a:pPr>
            <a:r>
              <a:rPr lang="en-GB"/>
              <a:t>Copy </a:t>
            </a:r>
            <a:endParaRPr/>
          </a:p>
          <a:p>
            <a:pPr marL="0" lvl="0" indent="0" algn="l" rtl="0">
              <a:spcBef>
                <a:spcPts val="0"/>
              </a:spcBef>
              <a:spcAft>
                <a:spcPts val="0"/>
              </a:spcAft>
              <a:buNone/>
            </a:pPr>
            <a:endParaRPr/>
          </a:p>
          <a:p>
            <a:pPr marL="0" lvl="0" indent="0" algn="l" rtl="0">
              <a:spcBef>
                <a:spcPts val="0"/>
              </a:spcBef>
              <a:spcAft>
                <a:spcPts val="0"/>
              </a:spcAft>
              <a:buNone/>
            </a:pPr>
            <a:r>
              <a:rPr lang="en-GB"/>
              <a:t>N/A </a:t>
            </a:r>
            <a:endParaRPr/>
          </a:p>
          <a:p>
            <a:pPr marL="0" lvl="0" indent="0" algn="l" rtl="0">
              <a:spcBef>
                <a:spcPts val="0"/>
              </a:spcBef>
              <a:spcAft>
                <a:spcPts val="0"/>
              </a:spcAft>
              <a:buNone/>
            </a:pPr>
            <a:endParaRPr/>
          </a:p>
          <a:p>
            <a:pPr marL="0" lvl="0" indent="0" algn="l" rtl="0">
              <a:spcBef>
                <a:spcPts val="0"/>
              </a:spcBef>
              <a:spcAft>
                <a:spcPts val="0"/>
              </a:spcAft>
              <a:buNone/>
            </a:pPr>
            <a:r>
              <a:rPr lang="en-GB"/>
              <a:t>Asset type </a:t>
            </a:r>
            <a:endParaRPr/>
          </a:p>
          <a:p>
            <a:pPr marL="0" lvl="0" indent="0" algn="l" rtl="0">
              <a:spcBef>
                <a:spcPts val="0"/>
              </a:spcBef>
              <a:spcAft>
                <a:spcPts val="0"/>
              </a:spcAft>
              <a:buNone/>
            </a:pPr>
            <a:endParaRPr/>
          </a:p>
          <a:p>
            <a:pPr marL="0" lvl="0" indent="0" algn="l" rtl="0">
              <a:spcBef>
                <a:spcPts val="0"/>
              </a:spcBef>
              <a:spcAft>
                <a:spcPts val="0"/>
              </a:spcAft>
              <a:buNone/>
            </a:pPr>
            <a:r>
              <a:rPr lang="en-GB"/>
              <a:t>Photo or RSA-designed graphic (dependent on GD capacity) </a:t>
            </a:r>
            <a:endParaRPr/>
          </a:p>
          <a:p>
            <a:pPr marL="0" lvl="0" indent="0" algn="l" rtl="0">
              <a:spcBef>
                <a:spcPts val="0"/>
              </a:spcBef>
              <a:spcAft>
                <a:spcPts val="0"/>
              </a:spcAft>
              <a:buNone/>
            </a:pPr>
            <a:endParaRPr/>
          </a:p>
          <a:p>
            <a:pPr marL="0" lvl="0" indent="0" algn="l" rtl="0">
              <a:spcBef>
                <a:spcPts val="0"/>
              </a:spcBef>
              <a:spcAft>
                <a:spcPts val="0"/>
              </a:spcAft>
              <a:buNone/>
            </a:pPr>
            <a:r>
              <a:rPr lang="en-GB"/>
              <a:t>Link to asset </a:t>
            </a:r>
            <a:endParaRPr/>
          </a:p>
          <a:p>
            <a:pPr marL="0" lvl="0" indent="0" algn="l" rtl="0">
              <a:spcBef>
                <a:spcPts val="0"/>
              </a:spcBef>
              <a:spcAft>
                <a:spcPts val="0"/>
              </a:spcAft>
              <a:buNone/>
            </a:pPr>
            <a:endParaRPr/>
          </a:p>
          <a:p>
            <a:pPr marL="0" lvl="0" indent="0" algn="l" rtl="0">
              <a:spcBef>
                <a:spcPts val="0"/>
              </a:spcBef>
              <a:spcAft>
                <a:spcPts val="0"/>
              </a:spcAft>
              <a:buNone/>
            </a:pPr>
            <a:r>
              <a:rPr lang="en-GB"/>
              <a:t>https://royalsocietyarts.sharepoint.com/:f:/s/DesignforLife/Ejf17u3tEpBItUhy62K46rEBCdbvVSM6eMiMrkyddrma5g?e=myj1Kx  </a:t>
            </a:r>
            <a:endParaRPr/>
          </a:p>
          <a:p>
            <a:pPr marL="0" lvl="0" indent="0" algn="l" rtl="0">
              <a:spcBef>
                <a:spcPts val="0"/>
              </a:spcBef>
              <a:spcAft>
                <a:spcPts val="0"/>
              </a:spcAft>
              <a:buNone/>
            </a:pPr>
            <a:endParaRPr/>
          </a:p>
          <a:p>
            <a:pPr marL="0" lvl="0" indent="0" algn="l" rtl="0">
              <a:spcBef>
                <a:spcPts val="0"/>
              </a:spcBef>
              <a:spcAft>
                <a:spcPts val="0"/>
              </a:spcAft>
              <a:buNone/>
            </a:pPr>
            <a:r>
              <a:rPr lang="en-GB"/>
              <a:t>ALT text </a:t>
            </a:r>
            <a:endParaRPr/>
          </a:p>
          <a:p>
            <a:pPr marL="0" lvl="0" indent="0" algn="l" rtl="0">
              <a:spcBef>
                <a:spcPts val="0"/>
              </a:spcBef>
              <a:spcAft>
                <a:spcPts val="0"/>
              </a:spcAft>
              <a:buNone/>
            </a:pPr>
            <a:endParaRPr/>
          </a:p>
          <a:p>
            <a:pPr marL="0" lvl="0" indent="0" algn="l" rtl="0">
              <a:spcBef>
                <a:spcPts val="0"/>
              </a:spcBef>
              <a:spcAft>
                <a:spcPts val="0"/>
              </a:spcAft>
              <a:buNone/>
            </a:pPr>
            <a:r>
              <a:rPr lang="en-GB"/>
              <a:t>TBC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&lt;caption&gt; </a:t>
            </a:r>
            <a:endParaRPr/>
          </a:p>
          <a:p>
            <a:pPr marL="0" lvl="0" indent="0" algn="l" rtl="0">
              <a:spcBef>
                <a:spcPts val="0"/>
              </a:spcBef>
              <a:spcAft>
                <a:spcPts val="0"/>
              </a:spcAft>
              <a:buNone/>
            </a:pPr>
            <a:endParaRPr/>
          </a:p>
          <a:p>
            <a:pPr marL="0" lvl="0" indent="0" algn="l" rtl="0">
              <a:spcBef>
                <a:spcPts val="0"/>
              </a:spcBef>
              <a:spcAft>
                <a:spcPts val="0"/>
              </a:spcAft>
              <a:buNone/>
            </a:pPr>
            <a:r>
              <a:rPr lang="en-GB"/>
              <a:t>[LD/ED to insert caption title if citation required e.g. 3D globe with heatmap] </a:t>
            </a:r>
            <a:endParaRPr/>
          </a:p>
          <a:p>
            <a:pPr marL="0" lvl="0" indent="0" algn="l" rtl="0">
              <a:spcBef>
                <a:spcPts val="0"/>
              </a:spcBef>
              <a:spcAft>
                <a:spcPts val="0"/>
              </a:spcAft>
              <a:buNone/>
            </a:pPr>
            <a:endParaRPr/>
          </a:p>
          <a:p>
            <a:pPr marL="0" lvl="0" indent="0" algn="l" rtl="0">
              <a:spcBef>
                <a:spcPts val="0"/>
              </a:spcBef>
              <a:spcAft>
                <a:spcPts val="0"/>
              </a:spcAft>
              <a:buNone/>
            </a:pPr>
            <a:r>
              <a:rPr lang="en-GB"/>
              <a:t>[LD/ED to include source if citation required, e.g. Source: Joshua Stevens, NASA, 2022.] </a:t>
            </a:r>
            <a:endParaRPr/>
          </a:p>
          <a:p>
            <a:pPr marL="0" lvl="0" indent="0" algn="l" rtl="0">
              <a:spcBef>
                <a:spcPts val="0"/>
              </a:spcBef>
              <a:spcAft>
                <a:spcPts val="0"/>
              </a:spcAft>
              <a:buNone/>
            </a:pPr>
            <a:endParaRPr/>
          </a:p>
          <a:p>
            <a:pPr marL="0" lvl="0" indent="0" algn="l" rtl="0">
              <a:spcBef>
                <a:spcPts val="0"/>
              </a:spcBef>
              <a:spcAft>
                <a:spcPts val="0"/>
              </a:spcAft>
              <a:buNone/>
            </a:pPr>
            <a:r>
              <a:rPr lang="en-GB"/>
              <a:t>&lt;/caption&gt;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Next, draw connections between these parts to show how they interact and depend on each other.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Static Visual Asset Instructions Template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Asset number </a:t>
            </a:r>
            <a:endParaRPr/>
          </a:p>
          <a:p>
            <a:pPr marL="0" lvl="0" indent="0" algn="l" rtl="0">
              <a:spcBef>
                <a:spcPts val="0"/>
              </a:spcBef>
              <a:spcAft>
                <a:spcPts val="0"/>
              </a:spcAft>
              <a:buNone/>
            </a:pPr>
            <a:endParaRPr/>
          </a:p>
          <a:p>
            <a:pPr marL="0" lvl="0" indent="0" algn="l" rtl="0">
              <a:spcBef>
                <a:spcPts val="0"/>
              </a:spcBef>
              <a:spcAft>
                <a:spcPts val="0"/>
              </a:spcAft>
              <a:buNone/>
            </a:pPr>
            <a:r>
              <a:rPr lang="en-GB"/>
              <a:t>LJ1_015B </a:t>
            </a:r>
            <a:endParaRPr/>
          </a:p>
          <a:p>
            <a:pPr marL="0" lvl="0" indent="0" algn="l" rtl="0">
              <a:spcBef>
                <a:spcPts val="0"/>
              </a:spcBef>
              <a:spcAft>
                <a:spcPts val="0"/>
              </a:spcAft>
              <a:buNone/>
            </a:pPr>
            <a:endParaRPr/>
          </a:p>
          <a:p>
            <a:pPr marL="0" lvl="0" indent="0" algn="l" rtl="0">
              <a:spcBef>
                <a:spcPts val="0"/>
              </a:spcBef>
              <a:spcAft>
                <a:spcPts val="0"/>
              </a:spcAft>
              <a:buNone/>
            </a:pPr>
            <a:r>
              <a:rPr lang="en-GB"/>
              <a:t>Source image </a:t>
            </a:r>
            <a:endParaRPr/>
          </a:p>
          <a:p>
            <a:pPr marL="0" lvl="0" indent="0" algn="l" rtl="0">
              <a:spcBef>
                <a:spcPts val="0"/>
              </a:spcBef>
              <a:spcAft>
                <a:spcPts val="0"/>
              </a:spcAft>
              <a:buNone/>
            </a:pPr>
            <a:endParaRPr/>
          </a:p>
          <a:p>
            <a:pPr marL="0" lvl="0" indent="0" algn="l" rtl="0">
              <a:spcBef>
                <a:spcPts val="0"/>
              </a:spcBef>
              <a:spcAft>
                <a:spcPts val="0"/>
              </a:spcAft>
              <a:buNone/>
            </a:pPr>
            <a:r>
              <a:rPr lang="en-GB"/>
              <a:t>N/A </a:t>
            </a:r>
            <a:endParaRPr/>
          </a:p>
          <a:p>
            <a:pPr marL="0" lvl="0" indent="0" algn="l" rtl="0">
              <a:spcBef>
                <a:spcPts val="0"/>
              </a:spcBef>
              <a:spcAft>
                <a:spcPts val="0"/>
              </a:spcAft>
              <a:buNone/>
            </a:pPr>
            <a:endParaRPr/>
          </a:p>
          <a:p>
            <a:pPr marL="0" lvl="0" indent="0" algn="l" rtl="0">
              <a:spcBef>
                <a:spcPts val="0"/>
              </a:spcBef>
              <a:spcAft>
                <a:spcPts val="0"/>
              </a:spcAft>
              <a:buNone/>
            </a:pPr>
            <a:r>
              <a:rPr lang="en-GB"/>
              <a:t>Reference images </a:t>
            </a:r>
            <a:endParaRPr/>
          </a:p>
          <a:p>
            <a:pPr marL="0" lvl="0" indent="0" algn="l" rtl="0">
              <a:spcBef>
                <a:spcPts val="0"/>
              </a:spcBef>
              <a:spcAft>
                <a:spcPts val="0"/>
              </a:spcAft>
              <a:buNone/>
            </a:pPr>
            <a:endParaRPr/>
          </a:p>
          <a:p>
            <a:pPr marL="0" lvl="0" indent="0" algn="l" rtl="0">
              <a:spcBef>
                <a:spcPts val="0"/>
              </a:spcBef>
              <a:spcAft>
                <a:spcPts val="0"/>
              </a:spcAft>
              <a:buNone/>
            </a:pPr>
            <a:r>
              <a:rPr lang="en-GB"/>
              <a:t>N/A </a:t>
            </a:r>
            <a:endParaRPr/>
          </a:p>
          <a:p>
            <a:pPr marL="0" lvl="0" indent="0" algn="l" rtl="0">
              <a:spcBef>
                <a:spcPts val="0"/>
              </a:spcBef>
              <a:spcAft>
                <a:spcPts val="0"/>
              </a:spcAft>
              <a:buNone/>
            </a:pPr>
            <a:endParaRPr/>
          </a:p>
          <a:p>
            <a:pPr marL="0" lvl="0" indent="0" algn="l" rtl="0">
              <a:spcBef>
                <a:spcPts val="0"/>
              </a:spcBef>
              <a:spcAft>
                <a:spcPts val="0"/>
              </a:spcAft>
              <a:buNone/>
            </a:pPr>
            <a:r>
              <a:rPr lang="en-GB"/>
              <a:t>Origin of the image/s </a:t>
            </a:r>
            <a:endParaRPr/>
          </a:p>
          <a:p>
            <a:pPr marL="0" lvl="0" indent="0" algn="l" rtl="0">
              <a:spcBef>
                <a:spcPts val="0"/>
              </a:spcBef>
              <a:spcAft>
                <a:spcPts val="0"/>
              </a:spcAft>
              <a:buNone/>
            </a:pPr>
            <a:endParaRPr/>
          </a:p>
          <a:p>
            <a:pPr marL="0" lvl="0" indent="0" algn="l" rtl="0">
              <a:spcBef>
                <a:spcPts val="0"/>
              </a:spcBef>
              <a:spcAft>
                <a:spcPts val="0"/>
              </a:spcAft>
              <a:buNone/>
            </a:pPr>
            <a:r>
              <a:rPr lang="en-GB"/>
              <a:t>N/A </a:t>
            </a:r>
            <a:endParaRPr/>
          </a:p>
          <a:p>
            <a:pPr marL="0" lvl="0" indent="0" algn="l" rtl="0">
              <a:spcBef>
                <a:spcPts val="0"/>
              </a:spcBef>
              <a:spcAft>
                <a:spcPts val="0"/>
              </a:spcAft>
              <a:buNone/>
            </a:pPr>
            <a:endParaRPr/>
          </a:p>
          <a:p>
            <a:pPr marL="0" lvl="0" indent="0" algn="l" rtl="0">
              <a:spcBef>
                <a:spcPts val="0"/>
              </a:spcBef>
              <a:spcAft>
                <a:spcPts val="0"/>
              </a:spcAft>
              <a:buNone/>
            </a:pPr>
            <a:r>
              <a:rPr lang="en-GB"/>
              <a:t>Instructions </a:t>
            </a:r>
            <a:endParaRPr/>
          </a:p>
          <a:p>
            <a:pPr marL="0" lvl="0" indent="0" algn="l" rtl="0">
              <a:spcBef>
                <a:spcPts val="0"/>
              </a:spcBef>
              <a:spcAft>
                <a:spcPts val="0"/>
              </a:spcAft>
              <a:buNone/>
            </a:pPr>
            <a:endParaRPr/>
          </a:p>
          <a:p>
            <a:pPr marL="0" lvl="0" indent="0" algn="l" rtl="0">
              <a:spcBef>
                <a:spcPts val="0"/>
              </a:spcBef>
              <a:spcAft>
                <a:spcPts val="0"/>
              </a:spcAft>
              <a:buNone/>
            </a:pPr>
            <a:r>
              <a:rPr lang="en-GB"/>
              <a:t>Take a photo of a systems map in progress or create a designed graphic illustrating this. This system map will be broken down into 3 parts to illustrate system mapping. This is the second part – drawing connections. </a:t>
            </a:r>
            <a:endParaRPr/>
          </a:p>
          <a:p>
            <a:pPr marL="0" lvl="0" indent="0" algn="l" rtl="0">
              <a:spcBef>
                <a:spcPts val="0"/>
              </a:spcBef>
              <a:spcAft>
                <a:spcPts val="0"/>
              </a:spcAft>
              <a:buNone/>
            </a:pPr>
            <a:endParaRPr/>
          </a:p>
          <a:p>
            <a:pPr marL="0" lvl="0" indent="0" algn="l" rtl="0">
              <a:spcBef>
                <a:spcPts val="0"/>
              </a:spcBef>
              <a:spcAft>
                <a:spcPts val="0"/>
              </a:spcAft>
              <a:buNone/>
            </a:pPr>
            <a:r>
              <a:rPr lang="en-GB"/>
              <a:t>Copy </a:t>
            </a:r>
            <a:endParaRPr/>
          </a:p>
          <a:p>
            <a:pPr marL="0" lvl="0" indent="0" algn="l" rtl="0">
              <a:spcBef>
                <a:spcPts val="0"/>
              </a:spcBef>
              <a:spcAft>
                <a:spcPts val="0"/>
              </a:spcAft>
              <a:buNone/>
            </a:pPr>
            <a:endParaRPr/>
          </a:p>
          <a:p>
            <a:pPr marL="0" lvl="0" indent="0" algn="l" rtl="0">
              <a:spcBef>
                <a:spcPts val="0"/>
              </a:spcBef>
              <a:spcAft>
                <a:spcPts val="0"/>
              </a:spcAft>
              <a:buNone/>
            </a:pPr>
            <a:r>
              <a:rPr lang="en-GB"/>
              <a:t>N/A </a:t>
            </a:r>
            <a:endParaRPr/>
          </a:p>
          <a:p>
            <a:pPr marL="0" lvl="0" indent="0" algn="l" rtl="0">
              <a:spcBef>
                <a:spcPts val="0"/>
              </a:spcBef>
              <a:spcAft>
                <a:spcPts val="0"/>
              </a:spcAft>
              <a:buNone/>
            </a:pPr>
            <a:endParaRPr/>
          </a:p>
          <a:p>
            <a:pPr marL="0" lvl="0" indent="0" algn="l" rtl="0">
              <a:spcBef>
                <a:spcPts val="0"/>
              </a:spcBef>
              <a:spcAft>
                <a:spcPts val="0"/>
              </a:spcAft>
              <a:buNone/>
            </a:pPr>
            <a:r>
              <a:rPr lang="en-GB"/>
              <a:t>Asset type </a:t>
            </a:r>
            <a:endParaRPr/>
          </a:p>
          <a:p>
            <a:pPr marL="0" lvl="0" indent="0" algn="l" rtl="0">
              <a:spcBef>
                <a:spcPts val="0"/>
              </a:spcBef>
              <a:spcAft>
                <a:spcPts val="0"/>
              </a:spcAft>
              <a:buNone/>
            </a:pPr>
            <a:endParaRPr/>
          </a:p>
          <a:p>
            <a:pPr marL="0" lvl="0" indent="0" algn="l" rtl="0">
              <a:spcBef>
                <a:spcPts val="0"/>
              </a:spcBef>
              <a:spcAft>
                <a:spcPts val="0"/>
              </a:spcAft>
              <a:buNone/>
            </a:pPr>
            <a:r>
              <a:rPr lang="en-GB"/>
              <a:t>Photo or RSA-designed graphic (dependent on GD capacity) </a:t>
            </a:r>
            <a:endParaRPr/>
          </a:p>
          <a:p>
            <a:pPr marL="0" lvl="0" indent="0" algn="l" rtl="0">
              <a:spcBef>
                <a:spcPts val="0"/>
              </a:spcBef>
              <a:spcAft>
                <a:spcPts val="0"/>
              </a:spcAft>
              <a:buNone/>
            </a:pPr>
            <a:endParaRPr/>
          </a:p>
          <a:p>
            <a:pPr marL="0" lvl="0" indent="0" algn="l" rtl="0">
              <a:spcBef>
                <a:spcPts val="0"/>
              </a:spcBef>
              <a:spcAft>
                <a:spcPts val="0"/>
              </a:spcAft>
              <a:buNone/>
            </a:pPr>
            <a:r>
              <a:rPr lang="en-GB"/>
              <a:t>Link to asset </a:t>
            </a:r>
            <a:endParaRPr/>
          </a:p>
          <a:p>
            <a:pPr marL="0" lvl="0" indent="0" algn="l" rtl="0">
              <a:spcBef>
                <a:spcPts val="0"/>
              </a:spcBef>
              <a:spcAft>
                <a:spcPts val="0"/>
              </a:spcAft>
              <a:buNone/>
            </a:pPr>
            <a:endParaRPr/>
          </a:p>
          <a:p>
            <a:pPr marL="0" lvl="0" indent="0" algn="l" rtl="0">
              <a:spcBef>
                <a:spcPts val="0"/>
              </a:spcBef>
              <a:spcAft>
                <a:spcPts val="0"/>
              </a:spcAft>
              <a:buNone/>
            </a:pPr>
            <a:r>
              <a:rPr lang="en-GB"/>
              <a:t>https://royalsocietyarts.sharepoint.com/:f:/s/DesignforLife/Ejf17u3tEpBItUhy62K46rEBCdbvVSM6eMiMrkyddrma5g?e=myj1Kx  </a:t>
            </a:r>
            <a:endParaRPr/>
          </a:p>
          <a:p>
            <a:pPr marL="0" lvl="0" indent="0" algn="l" rtl="0">
              <a:spcBef>
                <a:spcPts val="0"/>
              </a:spcBef>
              <a:spcAft>
                <a:spcPts val="0"/>
              </a:spcAft>
              <a:buNone/>
            </a:pPr>
            <a:endParaRPr/>
          </a:p>
          <a:p>
            <a:pPr marL="0" lvl="0" indent="0" algn="l" rtl="0">
              <a:spcBef>
                <a:spcPts val="0"/>
              </a:spcBef>
              <a:spcAft>
                <a:spcPts val="0"/>
              </a:spcAft>
              <a:buNone/>
            </a:pPr>
            <a:r>
              <a:rPr lang="en-GB"/>
              <a:t>ALT text </a:t>
            </a:r>
            <a:endParaRPr/>
          </a:p>
          <a:p>
            <a:pPr marL="0" lvl="0" indent="0" algn="l" rtl="0">
              <a:spcBef>
                <a:spcPts val="0"/>
              </a:spcBef>
              <a:spcAft>
                <a:spcPts val="0"/>
              </a:spcAft>
              <a:buNone/>
            </a:pPr>
            <a:endParaRPr/>
          </a:p>
          <a:p>
            <a:pPr marL="0" lvl="0" indent="0" algn="l" rtl="0">
              <a:spcBef>
                <a:spcPts val="0"/>
              </a:spcBef>
              <a:spcAft>
                <a:spcPts val="0"/>
              </a:spcAft>
              <a:buNone/>
            </a:pPr>
            <a:r>
              <a:rPr lang="en-GB"/>
              <a:t>TBC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&lt;caption&gt; </a:t>
            </a:r>
            <a:endParaRPr/>
          </a:p>
          <a:p>
            <a:pPr marL="0" lvl="0" indent="0" algn="l" rtl="0">
              <a:spcBef>
                <a:spcPts val="0"/>
              </a:spcBef>
              <a:spcAft>
                <a:spcPts val="0"/>
              </a:spcAft>
              <a:buNone/>
            </a:pPr>
            <a:endParaRPr/>
          </a:p>
          <a:p>
            <a:pPr marL="0" lvl="0" indent="0" algn="l" rtl="0">
              <a:spcBef>
                <a:spcPts val="0"/>
              </a:spcBef>
              <a:spcAft>
                <a:spcPts val="0"/>
              </a:spcAft>
              <a:buNone/>
            </a:pPr>
            <a:r>
              <a:rPr lang="en-GB"/>
              <a:t>[LD/ED to insert caption title if citation required e.g. 3D globe with heatmap] </a:t>
            </a:r>
            <a:endParaRPr/>
          </a:p>
          <a:p>
            <a:pPr marL="0" lvl="0" indent="0" algn="l" rtl="0">
              <a:spcBef>
                <a:spcPts val="0"/>
              </a:spcBef>
              <a:spcAft>
                <a:spcPts val="0"/>
              </a:spcAft>
              <a:buNone/>
            </a:pPr>
            <a:endParaRPr/>
          </a:p>
          <a:p>
            <a:pPr marL="0" lvl="0" indent="0" algn="l" rtl="0">
              <a:spcBef>
                <a:spcPts val="0"/>
              </a:spcBef>
              <a:spcAft>
                <a:spcPts val="0"/>
              </a:spcAft>
              <a:buNone/>
            </a:pPr>
            <a:r>
              <a:rPr lang="en-GB"/>
              <a:t>[LD/ED to include source if citation required, e.g. Source: Joshua Stevens, NASA, 2022.] </a:t>
            </a:r>
            <a:endParaRPr/>
          </a:p>
          <a:p>
            <a:pPr marL="0" lvl="0" indent="0" algn="l" rtl="0">
              <a:spcBef>
                <a:spcPts val="0"/>
              </a:spcBef>
              <a:spcAft>
                <a:spcPts val="0"/>
              </a:spcAft>
              <a:buNone/>
            </a:pPr>
            <a:endParaRPr/>
          </a:p>
          <a:p>
            <a:pPr marL="0" lvl="0" indent="0" algn="l" rtl="0">
              <a:spcBef>
                <a:spcPts val="0"/>
              </a:spcBef>
              <a:spcAft>
                <a:spcPts val="0"/>
              </a:spcAft>
              <a:buNone/>
            </a:pPr>
            <a:r>
              <a:rPr lang="en-GB"/>
              <a:t>&lt;/caption&gt;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Finally, think about how changes in one part might affect the others.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Static Visual Asset Instructions Template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Asset number </a:t>
            </a:r>
            <a:endParaRPr/>
          </a:p>
          <a:p>
            <a:pPr marL="0" lvl="0" indent="0" algn="l" rtl="0">
              <a:spcBef>
                <a:spcPts val="0"/>
              </a:spcBef>
              <a:spcAft>
                <a:spcPts val="0"/>
              </a:spcAft>
              <a:buNone/>
            </a:pPr>
            <a:endParaRPr/>
          </a:p>
          <a:p>
            <a:pPr marL="0" lvl="0" indent="0" algn="l" rtl="0">
              <a:spcBef>
                <a:spcPts val="0"/>
              </a:spcBef>
              <a:spcAft>
                <a:spcPts val="0"/>
              </a:spcAft>
              <a:buNone/>
            </a:pPr>
            <a:r>
              <a:rPr lang="en-GB"/>
              <a:t>LJ1_015C </a:t>
            </a:r>
            <a:endParaRPr/>
          </a:p>
          <a:p>
            <a:pPr marL="0" lvl="0" indent="0" algn="l" rtl="0">
              <a:spcBef>
                <a:spcPts val="0"/>
              </a:spcBef>
              <a:spcAft>
                <a:spcPts val="0"/>
              </a:spcAft>
              <a:buNone/>
            </a:pPr>
            <a:endParaRPr/>
          </a:p>
          <a:p>
            <a:pPr marL="0" lvl="0" indent="0" algn="l" rtl="0">
              <a:spcBef>
                <a:spcPts val="0"/>
              </a:spcBef>
              <a:spcAft>
                <a:spcPts val="0"/>
              </a:spcAft>
              <a:buNone/>
            </a:pPr>
            <a:r>
              <a:rPr lang="en-GB"/>
              <a:t>Source image </a:t>
            </a:r>
            <a:endParaRPr/>
          </a:p>
          <a:p>
            <a:pPr marL="0" lvl="0" indent="0" algn="l" rtl="0">
              <a:spcBef>
                <a:spcPts val="0"/>
              </a:spcBef>
              <a:spcAft>
                <a:spcPts val="0"/>
              </a:spcAft>
              <a:buNone/>
            </a:pPr>
            <a:endParaRPr/>
          </a:p>
          <a:p>
            <a:pPr marL="0" lvl="0" indent="0" algn="l" rtl="0">
              <a:spcBef>
                <a:spcPts val="0"/>
              </a:spcBef>
              <a:spcAft>
                <a:spcPts val="0"/>
              </a:spcAft>
              <a:buNone/>
            </a:pPr>
            <a:r>
              <a:rPr lang="en-GB"/>
              <a:t>N/A </a:t>
            </a:r>
            <a:endParaRPr/>
          </a:p>
          <a:p>
            <a:pPr marL="0" lvl="0" indent="0" algn="l" rtl="0">
              <a:spcBef>
                <a:spcPts val="0"/>
              </a:spcBef>
              <a:spcAft>
                <a:spcPts val="0"/>
              </a:spcAft>
              <a:buNone/>
            </a:pPr>
            <a:endParaRPr/>
          </a:p>
          <a:p>
            <a:pPr marL="0" lvl="0" indent="0" algn="l" rtl="0">
              <a:spcBef>
                <a:spcPts val="0"/>
              </a:spcBef>
              <a:spcAft>
                <a:spcPts val="0"/>
              </a:spcAft>
              <a:buNone/>
            </a:pPr>
            <a:r>
              <a:rPr lang="en-GB"/>
              <a:t>Reference images </a:t>
            </a:r>
            <a:endParaRPr/>
          </a:p>
          <a:p>
            <a:pPr marL="0" lvl="0" indent="0" algn="l" rtl="0">
              <a:spcBef>
                <a:spcPts val="0"/>
              </a:spcBef>
              <a:spcAft>
                <a:spcPts val="0"/>
              </a:spcAft>
              <a:buNone/>
            </a:pPr>
            <a:endParaRPr/>
          </a:p>
          <a:p>
            <a:pPr marL="0" lvl="0" indent="0" algn="l" rtl="0">
              <a:spcBef>
                <a:spcPts val="0"/>
              </a:spcBef>
              <a:spcAft>
                <a:spcPts val="0"/>
              </a:spcAft>
              <a:buNone/>
            </a:pPr>
            <a:r>
              <a:rPr lang="en-GB"/>
              <a:t>N/A </a:t>
            </a:r>
            <a:endParaRPr/>
          </a:p>
          <a:p>
            <a:pPr marL="0" lvl="0" indent="0" algn="l" rtl="0">
              <a:spcBef>
                <a:spcPts val="0"/>
              </a:spcBef>
              <a:spcAft>
                <a:spcPts val="0"/>
              </a:spcAft>
              <a:buNone/>
            </a:pPr>
            <a:endParaRPr/>
          </a:p>
          <a:p>
            <a:pPr marL="0" lvl="0" indent="0" algn="l" rtl="0">
              <a:spcBef>
                <a:spcPts val="0"/>
              </a:spcBef>
              <a:spcAft>
                <a:spcPts val="0"/>
              </a:spcAft>
              <a:buNone/>
            </a:pPr>
            <a:r>
              <a:rPr lang="en-GB"/>
              <a:t>Origin of the image/s </a:t>
            </a:r>
            <a:endParaRPr/>
          </a:p>
          <a:p>
            <a:pPr marL="0" lvl="0" indent="0" algn="l" rtl="0">
              <a:spcBef>
                <a:spcPts val="0"/>
              </a:spcBef>
              <a:spcAft>
                <a:spcPts val="0"/>
              </a:spcAft>
              <a:buNone/>
            </a:pPr>
            <a:endParaRPr/>
          </a:p>
          <a:p>
            <a:pPr marL="0" lvl="0" indent="0" algn="l" rtl="0">
              <a:spcBef>
                <a:spcPts val="0"/>
              </a:spcBef>
              <a:spcAft>
                <a:spcPts val="0"/>
              </a:spcAft>
              <a:buNone/>
            </a:pPr>
            <a:r>
              <a:rPr lang="en-GB"/>
              <a:t>N/A </a:t>
            </a:r>
            <a:endParaRPr/>
          </a:p>
          <a:p>
            <a:pPr marL="0" lvl="0" indent="0" algn="l" rtl="0">
              <a:spcBef>
                <a:spcPts val="0"/>
              </a:spcBef>
              <a:spcAft>
                <a:spcPts val="0"/>
              </a:spcAft>
              <a:buNone/>
            </a:pPr>
            <a:endParaRPr/>
          </a:p>
          <a:p>
            <a:pPr marL="0" lvl="0" indent="0" algn="l" rtl="0">
              <a:spcBef>
                <a:spcPts val="0"/>
              </a:spcBef>
              <a:spcAft>
                <a:spcPts val="0"/>
              </a:spcAft>
              <a:buNone/>
            </a:pPr>
            <a:r>
              <a:rPr lang="en-GB"/>
              <a:t>Instructions </a:t>
            </a:r>
            <a:endParaRPr/>
          </a:p>
          <a:p>
            <a:pPr marL="0" lvl="0" indent="0" algn="l" rtl="0">
              <a:spcBef>
                <a:spcPts val="0"/>
              </a:spcBef>
              <a:spcAft>
                <a:spcPts val="0"/>
              </a:spcAft>
              <a:buNone/>
            </a:pPr>
            <a:endParaRPr/>
          </a:p>
          <a:p>
            <a:pPr marL="0" lvl="0" indent="0" algn="l" rtl="0">
              <a:spcBef>
                <a:spcPts val="0"/>
              </a:spcBef>
              <a:spcAft>
                <a:spcPts val="0"/>
              </a:spcAft>
              <a:buNone/>
            </a:pPr>
            <a:r>
              <a:rPr lang="en-GB"/>
              <a:t>Take a photo of a systems map in progress or create a designed graphic illustrating this. This system map will be broken down into 3 parts to illustrate system mapping. This is the third and final part – showing changes. </a:t>
            </a:r>
            <a:endParaRPr/>
          </a:p>
          <a:p>
            <a:pPr marL="0" lvl="0" indent="0" algn="l" rtl="0">
              <a:spcBef>
                <a:spcPts val="0"/>
              </a:spcBef>
              <a:spcAft>
                <a:spcPts val="0"/>
              </a:spcAft>
              <a:buNone/>
            </a:pPr>
            <a:endParaRPr/>
          </a:p>
          <a:p>
            <a:pPr marL="0" lvl="0" indent="0" algn="l" rtl="0">
              <a:spcBef>
                <a:spcPts val="0"/>
              </a:spcBef>
              <a:spcAft>
                <a:spcPts val="0"/>
              </a:spcAft>
              <a:buNone/>
            </a:pPr>
            <a:r>
              <a:rPr lang="en-GB"/>
              <a:t>Copy </a:t>
            </a:r>
            <a:endParaRPr/>
          </a:p>
          <a:p>
            <a:pPr marL="0" lvl="0" indent="0" algn="l" rtl="0">
              <a:spcBef>
                <a:spcPts val="0"/>
              </a:spcBef>
              <a:spcAft>
                <a:spcPts val="0"/>
              </a:spcAft>
              <a:buNone/>
            </a:pPr>
            <a:endParaRPr/>
          </a:p>
          <a:p>
            <a:pPr marL="0" lvl="0" indent="0" algn="l" rtl="0">
              <a:spcBef>
                <a:spcPts val="0"/>
              </a:spcBef>
              <a:spcAft>
                <a:spcPts val="0"/>
              </a:spcAft>
              <a:buNone/>
            </a:pPr>
            <a:r>
              <a:rPr lang="en-GB"/>
              <a:t>N/A </a:t>
            </a:r>
            <a:endParaRPr/>
          </a:p>
          <a:p>
            <a:pPr marL="0" lvl="0" indent="0" algn="l" rtl="0">
              <a:spcBef>
                <a:spcPts val="0"/>
              </a:spcBef>
              <a:spcAft>
                <a:spcPts val="0"/>
              </a:spcAft>
              <a:buNone/>
            </a:pPr>
            <a:endParaRPr/>
          </a:p>
          <a:p>
            <a:pPr marL="0" lvl="0" indent="0" algn="l" rtl="0">
              <a:spcBef>
                <a:spcPts val="0"/>
              </a:spcBef>
              <a:spcAft>
                <a:spcPts val="0"/>
              </a:spcAft>
              <a:buNone/>
            </a:pPr>
            <a:r>
              <a:rPr lang="en-GB"/>
              <a:t>Asset type </a:t>
            </a:r>
            <a:endParaRPr/>
          </a:p>
          <a:p>
            <a:pPr marL="0" lvl="0" indent="0" algn="l" rtl="0">
              <a:spcBef>
                <a:spcPts val="0"/>
              </a:spcBef>
              <a:spcAft>
                <a:spcPts val="0"/>
              </a:spcAft>
              <a:buNone/>
            </a:pPr>
            <a:endParaRPr/>
          </a:p>
          <a:p>
            <a:pPr marL="0" lvl="0" indent="0" algn="l" rtl="0">
              <a:spcBef>
                <a:spcPts val="0"/>
              </a:spcBef>
              <a:spcAft>
                <a:spcPts val="0"/>
              </a:spcAft>
              <a:buNone/>
            </a:pPr>
            <a:r>
              <a:rPr lang="en-GB"/>
              <a:t>Photo or RSA-designed graphic (dependent on GD capacity) </a:t>
            </a:r>
            <a:endParaRPr/>
          </a:p>
          <a:p>
            <a:pPr marL="0" lvl="0" indent="0" algn="l" rtl="0">
              <a:spcBef>
                <a:spcPts val="0"/>
              </a:spcBef>
              <a:spcAft>
                <a:spcPts val="0"/>
              </a:spcAft>
              <a:buNone/>
            </a:pPr>
            <a:endParaRPr/>
          </a:p>
          <a:p>
            <a:pPr marL="0" lvl="0" indent="0" algn="l" rtl="0">
              <a:spcBef>
                <a:spcPts val="0"/>
              </a:spcBef>
              <a:spcAft>
                <a:spcPts val="0"/>
              </a:spcAft>
              <a:buNone/>
            </a:pPr>
            <a:r>
              <a:rPr lang="en-GB"/>
              <a:t>Link to asset </a:t>
            </a:r>
            <a:endParaRPr/>
          </a:p>
          <a:p>
            <a:pPr marL="0" lvl="0" indent="0" algn="l" rtl="0">
              <a:spcBef>
                <a:spcPts val="0"/>
              </a:spcBef>
              <a:spcAft>
                <a:spcPts val="0"/>
              </a:spcAft>
              <a:buNone/>
            </a:pPr>
            <a:endParaRPr/>
          </a:p>
          <a:p>
            <a:pPr marL="0" lvl="0" indent="0" algn="l" rtl="0">
              <a:spcBef>
                <a:spcPts val="0"/>
              </a:spcBef>
              <a:spcAft>
                <a:spcPts val="0"/>
              </a:spcAft>
              <a:buNone/>
            </a:pPr>
            <a:r>
              <a:rPr lang="en-GB"/>
              <a:t>https://royalsocietyarts.sharepoint.com/:f:/s/DesignforLife/Ejf17u3tEpBItUhy62K46rEBCdbvVSM6eMiMrkyddrma5g?e=myj1Kx  </a:t>
            </a:r>
            <a:endParaRPr/>
          </a:p>
          <a:p>
            <a:pPr marL="0" lvl="0" indent="0" algn="l" rtl="0">
              <a:spcBef>
                <a:spcPts val="0"/>
              </a:spcBef>
              <a:spcAft>
                <a:spcPts val="0"/>
              </a:spcAft>
              <a:buNone/>
            </a:pPr>
            <a:endParaRPr/>
          </a:p>
          <a:p>
            <a:pPr marL="0" lvl="0" indent="0" algn="l" rtl="0">
              <a:spcBef>
                <a:spcPts val="0"/>
              </a:spcBef>
              <a:spcAft>
                <a:spcPts val="0"/>
              </a:spcAft>
              <a:buNone/>
            </a:pPr>
            <a:r>
              <a:rPr lang="en-GB"/>
              <a:t>ALT text </a:t>
            </a:r>
            <a:endParaRPr/>
          </a:p>
          <a:p>
            <a:pPr marL="0" lvl="0" indent="0" algn="l" rtl="0">
              <a:spcBef>
                <a:spcPts val="0"/>
              </a:spcBef>
              <a:spcAft>
                <a:spcPts val="0"/>
              </a:spcAft>
              <a:buNone/>
            </a:pPr>
            <a:endParaRPr/>
          </a:p>
          <a:p>
            <a:pPr marL="0" lvl="0" indent="0" algn="l" rtl="0">
              <a:spcBef>
                <a:spcPts val="0"/>
              </a:spcBef>
              <a:spcAft>
                <a:spcPts val="0"/>
              </a:spcAft>
              <a:buNone/>
            </a:pPr>
            <a:r>
              <a:rPr lang="en-GB"/>
              <a:t>TBC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&lt;caption&gt; </a:t>
            </a:r>
            <a:endParaRPr/>
          </a:p>
          <a:p>
            <a:pPr marL="0" lvl="0" indent="0" algn="l" rtl="0">
              <a:spcBef>
                <a:spcPts val="0"/>
              </a:spcBef>
              <a:spcAft>
                <a:spcPts val="0"/>
              </a:spcAft>
              <a:buNone/>
            </a:pPr>
            <a:endParaRPr/>
          </a:p>
          <a:p>
            <a:pPr marL="0" lvl="0" indent="0" algn="l" rtl="0">
              <a:spcBef>
                <a:spcPts val="0"/>
              </a:spcBef>
              <a:spcAft>
                <a:spcPts val="0"/>
              </a:spcAft>
              <a:buNone/>
            </a:pPr>
            <a:r>
              <a:rPr lang="en-GB"/>
              <a:t>[LD/ED to insert caption title if citation required e.g. 3D globe with heatmap] </a:t>
            </a:r>
            <a:endParaRPr/>
          </a:p>
          <a:p>
            <a:pPr marL="0" lvl="0" indent="0" algn="l" rtl="0">
              <a:spcBef>
                <a:spcPts val="0"/>
              </a:spcBef>
              <a:spcAft>
                <a:spcPts val="0"/>
              </a:spcAft>
              <a:buNone/>
            </a:pPr>
            <a:endParaRPr/>
          </a:p>
          <a:p>
            <a:pPr marL="0" lvl="0" indent="0" algn="l" rtl="0">
              <a:spcBef>
                <a:spcPts val="0"/>
              </a:spcBef>
              <a:spcAft>
                <a:spcPts val="0"/>
              </a:spcAft>
              <a:buNone/>
            </a:pPr>
            <a:r>
              <a:rPr lang="en-GB"/>
              <a:t>[LD/ED to include source if citation required, e.g. Source: Joshua Stevens, NASA, 2022.] </a:t>
            </a:r>
            <a:endParaRPr/>
          </a:p>
          <a:p>
            <a:pPr marL="0" lvl="0" indent="0" algn="l" rtl="0">
              <a:spcBef>
                <a:spcPts val="0"/>
              </a:spcBef>
              <a:spcAft>
                <a:spcPts val="0"/>
              </a:spcAft>
              <a:buNone/>
            </a:pPr>
            <a:endParaRPr/>
          </a:p>
          <a:p>
            <a:pPr marL="0" lvl="0" indent="0" algn="l" rtl="0">
              <a:spcBef>
                <a:spcPts val="0"/>
              </a:spcBef>
              <a:spcAft>
                <a:spcPts val="0"/>
              </a:spcAft>
              <a:buNone/>
            </a:pPr>
            <a:r>
              <a:rPr lang="en-GB"/>
              <a:t>&lt;/caption&gt;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Once you’ve completed the activity, share your system map in the discussion forum and look at others’ maps to see how they’ve visualised their missions.  </a:t>
            </a:r>
            <a:endParaRPr/>
          </a:p>
          <a:p>
            <a:pPr marL="0" lvl="0" indent="0" algn="l" rtl="0">
              <a:spcBef>
                <a:spcPts val="0"/>
              </a:spcBef>
              <a:spcAft>
                <a:spcPts val="0"/>
              </a:spcAft>
              <a:buNone/>
            </a:pPr>
            <a:endParaRPr/>
          </a:p>
          <a:p>
            <a:pPr marL="0" lvl="0" indent="0" algn="l" rtl="0">
              <a:spcBef>
                <a:spcPts val="0"/>
              </a:spcBef>
              <a:spcAft>
                <a:spcPts val="0"/>
              </a:spcAft>
              <a:buNone/>
            </a:pPr>
            <a:r>
              <a:rPr lang="en-GB"/>
              <a:t>Next, we'll reflect on how using this approach can help you conduct better research and come up with more effective ideas for your mission.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[Embed forum]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Forum Instructions Template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Setting </a:t>
            </a:r>
            <a:endParaRPr/>
          </a:p>
          <a:p>
            <a:pPr marL="0" lvl="0" indent="0" algn="l" rtl="0">
              <a:spcBef>
                <a:spcPts val="0"/>
              </a:spcBef>
              <a:spcAft>
                <a:spcPts val="0"/>
              </a:spcAft>
              <a:buNone/>
            </a:pPr>
            <a:endParaRPr/>
          </a:p>
          <a:p>
            <a:pPr marL="0" lvl="0" indent="0" algn="l" rtl="0">
              <a:spcBef>
                <a:spcPts val="0"/>
              </a:spcBef>
              <a:spcAft>
                <a:spcPts val="0"/>
              </a:spcAft>
              <a:buNone/>
            </a:pPr>
            <a:r>
              <a:rPr lang="en-GB"/>
              <a:t>Instruction </a:t>
            </a:r>
            <a:endParaRPr/>
          </a:p>
          <a:p>
            <a:pPr marL="0" lvl="0" indent="0" algn="l" rtl="0">
              <a:spcBef>
                <a:spcPts val="0"/>
              </a:spcBef>
              <a:spcAft>
                <a:spcPts val="0"/>
              </a:spcAft>
              <a:buNone/>
            </a:pPr>
            <a:endParaRPr/>
          </a:p>
          <a:p>
            <a:pPr marL="0" lvl="0" indent="0" algn="l" rtl="0">
              <a:spcBef>
                <a:spcPts val="0"/>
              </a:spcBef>
              <a:spcAft>
                <a:spcPts val="0"/>
              </a:spcAft>
              <a:buNone/>
            </a:pPr>
            <a:r>
              <a:rPr lang="en-GB"/>
              <a:t>Group </a:t>
            </a:r>
            <a:endParaRPr/>
          </a:p>
          <a:p>
            <a:pPr marL="0" lvl="0" indent="0" algn="l" rtl="0">
              <a:spcBef>
                <a:spcPts val="0"/>
              </a:spcBef>
              <a:spcAft>
                <a:spcPts val="0"/>
              </a:spcAft>
              <a:buNone/>
            </a:pPr>
            <a:endParaRPr/>
          </a:p>
          <a:p>
            <a:pPr marL="0" lvl="0" indent="0" algn="l" rtl="0">
              <a:spcBef>
                <a:spcPts val="0"/>
              </a:spcBef>
              <a:spcAft>
                <a:spcPts val="0"/>
              </a:spcAft>
              <a:buNone/>
            </a:pPr>
            <a:r>
              <a:rPr lang="en-GB"/>
              <a:t>Yes </a:t>
            </a:r>
            <a:endParaRPr/>
          </a:p>
          <a:p>
            <a:pPr marL="0" lvl="0" indent="0" algn="l" rtl="0">
              <a:spcBef>
                <a:spcPts val="0"/>
              </a:spcBef>
              <a:spcAft>
                <a:spcPts val="0"/>
              </a:spcAft>
              <a:buNone/>
            </a:pPr>
            <a:endParaRPr/>
          </a:p>
          <a:p>
            <a:pPr marL="0" lvl="0" indent="0" algn="l" rtl="0">
              <a:spcBef>
                <a:spcPts val="0"/>
              </a:spcBef>
              <a:spcAft>
                <a:spcPts val="0"/>
              </a:spcAft>
              <a:buNone/>
            </a:pPr>
            <a:r>
              <a:rPr lang="en-GB"/>
              <a:t>Threaded replies </a:t>
            </a:r>
            <a:endParaRPr/>
          </a:p>
          <a:p>
            <a:pPr marL="0" lvl="0" indent="0" algn="l" rtl="0">
              <a:spcBef>
                <a:spcPts val="0"/>
              </a:spcBef>
              <a:spcAft>
                <a:spcPts val="0"/>
              </a:spcAft>
              <a:buNone/>
            </a:pPr>
            <a:endParaRPr/>
          </a:p>
          <a:p>
            <a:pPr marL="0" lvl="0" indent="0" algn="l" rtl="0">
              <a:spcBef>
                <a:spcPts val="0"/>
              </a:spcBef>
              <a:spcAft>
                <a:spcPts val="0"/>
              </a:spcAft>
              <a:buNone/>
            </a:pPr>
            <a:r>
              <a:rPr lang="en-GB"/>
              <a:t>Yes </a:t>
            </a:r>
            <a:endParaRPr/>
          </a:p>
          <a:p>
            <a:pPr marL="0" lvl="0" indent="0" algn="l" rtl="0">
              <a:spcBef>
                <a:spcPts val="0"/>
              </a:spcBef>
              <a:spcAft>
                <a:spcPts val="0"/>
              </a:spcAft>
              <a:buNone/>
            </a:pPr>
            <a:endParaRPr/>
          </a:p>
          <a:p>
            <a:pPr marL="0" lvl="0" indent="0" algn="l" rtl="0">
              <a:spcBef>
                <a:spcPts val="0"/>
              </a:spcBef>
              <a:spcAft>
                <a:spcPts val="0"/>
              </a:spcAft>
              <a:buNone/>
            </a:pPr>
            <a:r>
              <a:rPr lang="en-GB"/>
              <a:t>Users must post before seeing replies </a:t>
            </a:r>
            <a:endParaRPr/>
          </a:p>
          <a:p>
            <a:pPr marL="0" lvl="0" indent="0" algn="l" rtl="0">
              <a:spcBef>
                <a:spcPts val="0"/>
              </a:spcBef>
              <a:spcAft>
                <a:spcPts val="0"/>
              </a:spcAft>
              <a:buNone/>
            </a:pPr>
            <a:endParaRPr/>
          </a:p>
          <a:p>
            <a:pPr marL="0" lvl="0" indent="0" algn="l" rtl="0">
              <a:spcBef>
                <a:spcPts val="0"/>
              </a:spcBef>
              <a:spcAft>
                <a:spcPts val="0"/>
              </a:spcAft>
              <a:buNone/>
            </a:pPr>
            <a:r>
              <a:rPr lang="en-GB"/>
              <a:t>No </a:t>
            </a:r>
            <a:endParaRPr/>
          </a:p>
          <a:p>
            <a:pPr marL="0" lvl="0" indent="0" algn="l" rtl="0">
              <a:spcBef>
                <a:spcPts val="0"/>
              </a:spcBef>
              <a:spcAft>
                <a:spcPts val="0"/>
              </a:spcAft>
              <a:buNone/>
            </a:pPr>
            <a:endParaRPr/>
          </a:p>
          <a:p>
            <a:pPr marL="0" lvl="0" indent="0" algn="l" rtl="0">
              <a:spcBef>
                <a:spcPts val="0"/>
              </a:spcBef>
              <a:spcAft>
                <a:spcPts val="0"/>
              </a:spcAft>
              <a:buNone/>
            </a:pPr>
            <a:r>
              <a:rPr lang="en-GB"/>
              <a:t>Podcast feed </a:t>
            </a:r>
            <a:endParaRPr/>
          </a:p>
          <a:p>
            <a:pPr marL="0" lvl="0" indent="0" algn="l" rtl="0">
              <a:spcBef>
                <a:spcPts val="0"/>
              </a:spcBef>
              <a:spcAft>
                <a:spcPts val="0"/>
              </a:spcAft>
              <a:buNone/>
            </a:pPr>
            <a:endParaRPr/>
          </a:p>
          <a:p>
            <a:pPr marL="0" lvl="0" indent="0" algn="l" rtl="0">
              <a:spcBef>
                <a:spcPts val="0"/>
              </a:spcBef>
              <a:spcAft>
                <a:spcPts val="0"/>
              </a:spcAft>
              <a:buNone/>
            </a:pPr>
            <a:r>
              <a:rPr lang="en-GB"/>
              <a:t>No </a:t>
            </a:r>
            <a:endParaRPr/>
          </a:p>
          <a:p>
            <a:pPr marL="0" lvl="0" indent="0" algn="l" rtl="0">
              <a:spcBef>
                <a:spcPts val="0"/>
              </a:spcBef>
              <a:spcAft>
                <a:spcPts val="0"/>
              </a:spcAft>
              <a:buNone/>
            </a:pPr>
            <a:endParaRPr/>
          </a:p>
          <a:p>
            <a:pPr marL="0" lvl="0" indent="0" algn="l" rtl="0">
              <a:spcBef>
                <a:spcPts val="0"/>
              </a:spcBef>
              <a:spcAft>
                <a:spcPts val="0"/>
              </a:spcAft>
              <a:buNone/>
            </a:pPr>
            <a:r>
              <a:rPr lang="en-GB"/>
              <a:t>Graded  </a:t>
            </a:r>
            <a:endParaRPr/>
          </a:p>
          <a:p>
            <a:pPr marL="0" lvl="0" indent="0" algn="l" rtl="0">
              <a:spcBef>
                <a:spcPts val="0"/>
              </a:spcBef>
              <a:spcAft>
                <a:spcPts val="0"/>
              </a:spcAft>
              <a:buNone/>
            </a:pPr>
            <a:endParaRPr/>
          </a:p>
          <a:p>
            <a:pPr marL="0" lvl="0" indent="0" algn="l" rtl="0">
              <a:spcBef>
                <a:spcPts val="0"/>
              </a:spcBef>
              <a:spcAft>
                <a:spcPts val="0"/>
              </a:spcAft>
              <a:buNone/>
            </a:pPr>
            <a:r>
              <a:rPr lang="en-GB"/>
              <a:t>Yes (participation – complete/incomplete) </a:t>
            </a:r>
            <a:endParaRPr/>
          </a:p>
          <a:p>
            <a:pPr marL="0" lvl="0" indent="0" algn="l" rtl="0">
              <a:spcBef>
                <a:spcPts val="0"/>
              </a:spcBef>
              <a:spcAft>
                <a:spcPts val="0"/>
              </a:spcAft>
              <a:buNone/>
            </a:pPr>
            <a:endParaRPr/>
          </a:p>
          <a:p>
            <a:pPr marL="0" lvl="0" indent="0" algn="l" rtl="0">
              <a:spcBef>
                <a:spcPts val="0"/>
              </a:spcBef>
              <a:spcAft>
                <a:spcPts val="0"/>
              </a:spcAft>
              <a:buNone/>
            </a:pPr>
            <a:r>
              <a:rPr lang="en-GB"/>
              <a:t>Allow ‘liking’  </a:t>
            </a:r>
            <a:endParaRPr/>
          </a:p>
          <a:p>
            <a:pPr marL="0" lvl="0" indent="0" algn="l" rtl="0">
              <a:spcBef>
                <a:spcPts val="0"/>
              </a:spcBef>
              <a:spcAft>
                <a:spcPts val="0"/>
              </a:spcAft>
              <a:buNone/>
            </a:pPr>
            <a:endParaRPr/>
          </a:p>
          <a:p>
            <a:pPr marL="0" lvl="0" indent="0" algn="l" rtl="0">
              <a:spcBef>
                <a:spcPts val="0"/>
              </a:spcBef>
              <a:spcAft>
                <a:spcPts val="0"/>
              </a:spcAft>
              <a:buNone/>
            </a:pPr>
            <a:r>
              <a:rPr lang="en-GB"/>
              <a:t>Yes </a:t>
            </a:r>
            <a:endParaRPr/>
          </a:p>
          <a:p>
            <a:pPr marL="0" lvl="0" indent="0" algn="l" rtl="0">
              <a:spcBef>
                <a:spcPts val="0"/>
              </a:spcBef>
              <a:spcAft>
                <a:spcPts val="0"/>
              </a:spcAft>
              <a:buNone/>
            </a:pPr>
            <a:endParaRPr/>
          </a:p>
          <a:p>
            <a:pPr marL="0" lvl="0" indent="0" algn="l" rtl="0">
              <a:spcBef>
                <a:spcPts val="0"/>
              </a:spcBef>
              <a:spcAft>
                <a:spcPts val="0"/>
              </a:spcAft>
              <a:buNone/>
            </a:pPr>
            <a:r>
              <a:rPr lang="en-GB"/>
              <a:t>Add to student to-do </a:t>
            </a:r>
            <a:endParaRPr/>
          </a:p>
          <a:p>
            <a:pPr marL="0" lvl="0" indent="0" algn="l" rtl="0">
              <a:spcBef>
                <a:spcPts val="0"/>
              </a:spcBef>
              <a:spcAft>
                <a:spcPts val="0"/>
              </a:spcAft>
              <a:buNone/>
            </a:pPr>
            <a:endParaRPr/>
          </a:p>
          <a:p>
            <a:pPr marL="0" lvl="0" indent="0" algn="l" rtl="0">
              <a:spcBef>
                <a:spcPts val="0"/>
              </a:spcBef>
              <a:spcAft>
                <a:spcPts val="0"/>
              </a:spcAft>
              <a:buNone/>
            </a:pPr>
            <a:r>
              <a:rPr lang="en-GB"/>
              <a:t>No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&lt;/page&gt;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a:extLst>
            <a:ext uri="{FF2B5EF4-FFF2-40B4-BE49-F238E27FC236}">
              <a16:creationId xmlns:a16="http://schemas.microsoft.com/office/drawing/2014/main" id="{F4A815FF-7F4E-4B7A-1C7C-1D01D0DD3A8B}"/>
            </a:ext>
          </a:extLst>
        </p:cNvPr>
        <p:cNvGrpSpPr/>
        <p:nvPr/>
      </p:nvGrpSpPr>
      <p:grpSpPr>
        <a:xfrm>
          <a:off x="0" y="0"/>
          <a:ext cx="0" cy="0"/>
          <a:chOff x="0" y="0"/>
          <a:chExt cx="0" cy="0"/>
        </a:xfrm>
      </p:grpSpPr>
      <p:sp>
        <p:nvSpPr>
          <p:cNvPr id="76" name="Google Shape;76;g33f40ad8d6f_0_250:notes">
            <a:extLst>
              <a:ext uri="{FF2B5EF4-FFF2-40B4-BE49-F238E27FC236}">
                <a16:creationId xmlns:a16="http://schemas.microsoft.com/office/drawing/2014/main" id="{27477837-1A45-138A-E7CB-1B663E5941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3f40ad8d6f_0_250:notes">
            <a:extLst>
              <a:ext uri="{FF2B5EF4-FFF2-40B4-BE49-F238E27FC236}">
                <a16:creationId xmlns:a16="http://schemas.microsoft.com/office/drawing/2014/main" id="{14380742-7EEB-54A5-0C25-5C4145CAB2E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35313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1db73fe2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1db73fe2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51db73fe2e_2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g351db73fe2e_2_2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200"/>
              <a:buFont typeface="Arial"/>
              <a:buNone/>
            </a:pPr>
            <a:endParaRPr/>
          </a:p>
          <a:p>
            <a:pPr marL="0" marR="0" lvl="0" indent="0" algn="l" rtl="0">
              <a:lnSpc>
                <a:spcPct val="107000"/>
              </a:lnSpc>
              <a:spcBef>
                <a:spcPts val="800"/>
              </a:spcBef>
              <a:spcAft>
                <a:spcPts val="0"/>
              </a:spcAft>
              <a:buClr>
                <a:schemeClr val="dk1"/>
              </a:buClr>
              <a:buSzPts val="1200"/>
              <a:buFont typeface="Arial"/>
              <a:buNone/>
            </a:pPr>
            <a:endParaRPr sz="1200" b="0" i="0">
              <a:solidFill>
                <a:srgbClr val="000000"/>
              </a:solidFill>
              <a:latin typeface="Arial"/>
              <a:ea typeface="Arial"/>
              <a:cs typeface="Arial"/>
              <a:sym typeface="Arial"/>
            </a:endParaRPr>
          </a:p>
          <a:p>
            <a:pPr marL="0" lvl="0" indent="0" algn="l" rtl="0">
              <a:lnSpc>
                <a:spcPct val="107000"/>
              </a:lnSpc>
              <a:spcBef>
                <a:spcPts val="800"/>
              </a:spcBef>
              <a:spcAft>
                <a:spcPts val="0"/>
              </a:spcAft>
              <a:buNone/>
            </a:pPr>
            <a:endParaRPr>
              <a:latin typeface="Arial"/>
              <a:ea typeface="Arial"/>
              <a:cs typeface="Arial"/>
              <a:sym typeface="Arial"/>
            </a:endParaRPr>
          </a:p>
        </p:txBody>
      </p:sp>
      <p:sp>
        <p:nvSpPr>
          <p:cNvPr id="99" name="Google Shape;99;g351db73fe2e_2_2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20</a:t>
            </a:fld>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1db73fe2e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g351db73fe2e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200"/>
              <a:buFont typeface="Arial"/>
              <a:buNone/>
            </a:pPr>
            <a:endParaRPr/>
          </a:p>
          <a:p>
            <a:pPr marL="0" marR="0" lvl="0" indent="0" algn="l" rtl="0">
              <a:lnSpc>
                <a:spcPct val="107000"/>
              </a:lnSpc>
              <a:spcBef>
                <a:spcPts val="800"/>
              </a:spcBef>
              <a:spcAft>
                <a:spcPts val="0"/>
              </a:spcAft>
              <a:buClr>
                <a:schemeClr val="dk1"/>
              </a:buClr>
              <a:buSzPts val="1200"/>
              <a:buFont typeface="Arial"/>
              <a:buNone/>
            </a:pPr>
            <a:endParaRPr sz="1200" b="0" i="0">
              <a:solidFill>
                <a:srgbClr val="000000"/>
              </a:solidFill>
              <a:latin typeface="Arial"/>
              <a:ea typeface="Arial"/>
              <a:cs typeface="Arial"/>
              <a:sym typeface="Arial"/>
            </a:endParaRPr>
          </a:p>
          <a:p>
            <a:pPr marL="0" lvl="0" indent="0" algn="l" rtl="0">
              <a:lnSpc>
                <a:spcPct val="107000"/>
              </a:lnSpc>
              <a:spcBef>
                <a:spcPts val="800"/>
              </a:spcBef>
              <a:spcAft>
                <a:spcPts val="0"/>
              </a:spcAft>
              <a:buNone/>
            </a:pPr>
            <a:endParaRPr>
              <a:latin typeface="Arial"/>
              <a:ea typeface="Arial"/>
              <a:cs typeface="Arial"/>
              <a:sym typeface="Arial"/>
            </a:endParaRPr>
          </a:p>
        </p:txBody>
      </p:sp>
      <p:sp>
        <p:nvSpPr>
          <p:cNvPr id="110" name="Google Shape;110;g351db73fe2e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21</a:t>
            </a:fld>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C5354DE2-4EEE-45DE-51A4-7396384C0EDA}"/>
            </a:ext>
          </a:extLst>
        </p:cNvPr>
        <p:cNvGrpSpPr/>
        <p:nvPr/>
      </p:nvGrpSpPr>
      <p:grpSpPr>
        <a:xfrm>
          <a:off x="0" y="0"/>
          <a:ext cx="0" cy="0"/>
          <a:chOff x="0" y="0"/>
          <a:chExt cx="0" cy="0"/>
        </a:xfrm>
      </p:grpSpPr>
      <p:sp>
        <p:nvSpPr>
          <p:cNvPr id="135" name="Google Shape;135;g33f40ad8d6f_0_122:notes">
            <a:extLst>
              <a:ext uri="{FF2B5EF4-FFF2-40B4-BE49-F238E27FC236}">
                <a16:creationId xmlns:a16="http://schemas.microsoft.com/office/drawing/2014/main" id="{7B43E71B-6AE0-393E-A182-3A2802338BB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3f40ad8d6f_0_122:notes">
            <a:extLst>
              <a:ext uri="{FF2B5EF4-FFF2-40B4-BE49-F238E27FC236}">
                <a16:creationId xmlns:a16="http://schemas.microsoft.com/office/drawing/2014/main" id="{5613C122-E1EC-7451-7127-A7C077C006A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5390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1db73fe2e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351db73fe2e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200"/>
              <a:buFont typeface="Arial"/>
              <a:buNone/>
            </a:pPr>
            <a:endParaRPr/>
          </a:p>
          <a:p>
            <a:pPr marL="0" marR="0" lvl="0" indent="0" algn="l" rtl="0">
              <a:lnSpc>
                <a:spcPct val="107000"/>
              </a:lnSpc>
              <a:spcBef>
                <a:spcPts val="800"/>
              </a:spcBef>
              <a:spcAft>
                <a:spcPts val="0"/>
              </a:spcAft>
              <a:buClr>
                <a:schemeClr val="dk1"/>
              </a:buClr>
              <a:buSzPts val="1200"/>
              <a:buFont typeface="Arial"/>
              <a:buNone/>
            </a:pPr>
            <a:endParaRPr sz="1200" b="0" i="0">
              <a:solidFill>
                <a:srgbClr val="000000"/>
              </a:solidFill>
              <a:latin typeface="Arial"/>
              <a:ea typeface="Arial"/>
              <a:cs typeface="Arial"/>
              <a:sym typeface="Arial"/>
            </a:endParaRPr>
          </a:p>
          <a:p>
            <a:pPr marL="0" lvl="0" indent="0" algn="l" rtl="0">
              <a:lnSpc>
                <a:spcPct val="107000"/>
              </a:lnSpc>
              <a:spcBef>
                <a:spcPts val="800"/>
              </a:spcBef>
              <a:spcAft>
                <a:spcPts val="0"/>
              </a:spcAft>
              <a:buNone/>
            </a:pPr>
            <a:endParaRPr>
              <a:latin typeface="Arial"/>
              <a:ea typeface="Arial"/>
              <a:cs typeface="Arial"/>
              <a:sym typeface="Arial"/>
            </a:endParaRPr>
          </a:p>
        </p:txBody>
      </p:sp>
      <p:sp>
        <p:nvSpPr>
          <p:cNvPr id="138" name="Google Shape;138;g351db73fe2e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23</a:t>
            </a:fld>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1FA69-C532-F631-19E7-5F5733BEDA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997DF-5BE5-85AB-58A7-6E59FD731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FDD031-2398-CECA-BEE1-A2EE31FE5F64}"/>
              </a:ext>
            </a:extLst>
          </p:cNvPr>
          <p:cNvSpPr>
            <a:spLocks noGrp="1"/>
          </p:cNvSpPr>
          <p:nvPr>
            <p:ph type="body" idx="1"/>
          </p:nvPr>
        </p:nvSpPr>
        <p:spPr/>
        <p:txBody>
          <a:bodyPr/>
          <a:lstStyle/>
          <a:p>
            <a:pPr marR="0" lvl="0" algn="l" defTabSz="457200" rtl="0" eaLnBrk="1" fontAlgn="auto" latinLnBrk="0" hangingPunct="1">
              <a:lnSpc>
                <a:spcPct val="100000"/>
              </a:lnSpc>
              <a:spcBef>
                <a:spcPts val="0"/>
              </a:spcBef>
              <a:spcAft>
                <a:spcPts val="1200"/>
              </a:spcAft>
              <a:buClrTx/>
              <a:buSzTx/>
              <a:tabLst/>
              <a:defRPr/>
            </a:pPr>
            <a:endParaRPr lang="en-GB" sz="1200" dirty="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E99ABF8C-D4C7-807E-B02E-AE1AD6A8106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1142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51db73fe2e_2_3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351db73fe2e_2_3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48214"/>
              </a:lnSpc>
              <a:spcBef>
                <a:spcPts val="1200"/>
              </a:spcBef>
              <a:spcAft>
                <a:spcPts val="0"/>
              </a:spcAft>
              <a:buClr>
                <a:schemeClr val="dk1"/>
              </a:buClr>
              <a:buSzPts val="2800"/>
              <a:buFont typeface="Arial"/>
              <a:buNone/>
            </a:pPr>
            <a:endParaRPr sz="2800" b="0" i="0">
              <a:solidFill>
                <a:srgbClr val="000000"/>
              </a:solidFill>
              <a:latin typeface="Arial"/>
              <a:ea typeface="Arial"/>
              <a:cs typeface="Arial"/>
              <a:sym typeface="Arial"/>
            </a:endParaRPr>
          </a:p>
        </p:txBody>
      </p:sp>
      <p:sp>
        <p:nvSpPr>
          <p:cNvPr id="157" name="Google Shape;157;g351db73fe2e_2_3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25</a:t>
            </a:fld>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51db73fe2e_2_3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351db73fe2e_2_3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a:latin typeface="Arial"/>
                <a:ea typeface="Arial"/>
                <a:cs typeface="Arial"/>
                <a:sym typeface="Arial"/>
              </a:rPr>
              <a:t>You can also look for inspiration from other places: for example, </a:t>
            </a:r>
            <a:r>
              <a:rPr lang="en-GB" sz="1800" b="0" i="0">
                <a:solidFill>
                  <a:srgbClr val="000000"/>
                </a:solidFill>
                <a:latin typeface="Arial"/>
                <a:ea typeface="Arial"/>
                <a:cs typeface="Arial"/>
                <a:sym typeface="Arial"/>
              </a:rPr>
              <a:t>Daniel Metcalfe’s Multi Species Design Cards or the crazy eights game where you </a:t>
            </a:r>
            <a:r>
              <a:rPr lang="en-GB" sz="1200" b="0" i="0">
                <a:solidFill>
                  <a:srgbClr val="000000"/>
                </a:solidFill>
                <a:latin typeface="Arial"/>
                <a:ea typeface="Arial"/>
                <a:cs typeface="Arial"/>
                <a:sym typeface="Arial"/>
              </a:rPr>
              <a:t>add prompts on how ideas (or their parts) can be subtracted, reversed, added, exaggerated, simplified, made impossible, or multiplied.  </a:t>
            </a:r>
            <a:endParaRPr b="0" i="0">
              <a:solidFill>
                <a:srgbClr val="000000"/>
              </a:solidFill>
              <a:latin typeface="Quattrocento Sans"/>
              <a:ea typeface="Quattrocento Sans"/>
              <a:cs typeface="Quattrocento Sans"/>
              <a:sym typeface="Quattrocento Sans"/>
            </a:endParaRPr>
          </a:p>
          <a:p>
            <a:pPr marL="0" marR="0" lvl="0" indent="0" algn="l" rtl="0">
              <a:lnSpc>
                <a:spcPct val="107000"/>
              </a:lnSpc>
              <a:spcBef>
                <a:spcPts val="800"/>
              </a:spcBef>
              <a:spcAft>
                <a:spcPts val="0"/>
              </a:spcAft>
              <a:buClr>
                <a:schemeClr val="dk1"/>
              </a:buClr>
              <a:buSzPts val="1200"/>
              <a:buFont typeface="Arial"/>
              <a:buNone/>
            </a:pPr>
            <a:endParaRPr sz="1200" b="0" i="0">
              <a:solidFill>
                <a:srgbClr val="000000"/>
              </a:solidFill>
              <a:latin typeface="Arial"/>
              <a:ea typeface="Arial"/>
              <a:cs typeface="Arial"/>
              <a:sym typeface="Arial"/>
            </a:endParaRPr>
          </a:p>
          <a:p>
            <a:pPr marL="0" lvl="0" indent="0" algn="l" rtl="0">
              <a:lnSpc>
                <a:spcPct val="107000"/>
              </a:lnSpc>
              <a:spcBef>
                <a:spcPts val="800"/>
              </a:spcBef>
              <a:spcAft>
                <a:spcPts val="0"/>
              </a:spcAft>
              <a:buNone/>
            </a:pPr>
            <a:endParaRPr>
              <a:latin typeface="Arial"/>
              <a:ea typeface="Arial"/>
              <a:cs typeface="Arial"/>
              <a:sym typeface="Arial"/>
            </a:endParaRPr>
          </a:p>
        </p:txBody>
      </p:sp>
      <p:sp>
        <p:nvSpPr>
          <p:cNvPr id="176" name="Google Shape;176;g351db73fe2e_2_3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26</a:t>
            </a:fld>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1db73fe2e_2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351db73fe2e_2_3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endParaRPr>
              <a:latin typeface="Arial"/>
              <a:ea typeface="Arial"/>
              <a:cs typeface="Arial"/>
              <a:sym typeface="Arial"/>
            </a:endParaRPr>
          </a:p>
        </p:txBody>
      </p:sp>
      <p:sp>
        <p:nvSpPr>
          <p:cNvPr id="195" name="Google Shape;195;g351db73fe2e_2_3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27</a:t>
            </a:fld>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a:extLst>
            <a:ext uri="{FF2B5EF4-FFF2-40B4-BE49-F238E27FC236}">
              <a16:creationId xmlns:a16="http://schemas.microsoft.com/office/drawing/2014/main" id="{845C3FEC-BBDD-19D4-5A71-35A830D58285}"/>
            </a:ext>
          </a:extLst>
        </p:cNvPr>
        <p:cNvGrpSpPr/>
        <p:nvPr/>
      </p:nvGrpSpPr>
      <p:grpSpPr>
        <a:xfrm>
          <a:off x="0" y="0"/>
          <a:ext cx="0" cy="0"/>
          <a:chOff x="0" y="0"/>
          <a:chExt cx="0" cy="0"/>
        </a:xfrm>
      </p:grpSpPr>
      <p:sp>
        <p:nvSpPr>
          <p:cNvPr id="76" name="Google Shape;76;g33f40ad8d6f_0_250:notes">
            <a:extLst>
              <a:ext uri="{FF2B5EF4-FFF2-40B4-BE49-F238E27FC236}">
                <a16:creationId xmlns:a16="http://schemas.microsoft.com/office/drawing/2014/main" id="{8D05D7DA-5A19-27E0-E5F8-E85F80B42F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3f40ad8d6f_0_250:notes">
            <a:extLst>
              <a:ext uri="{FF2B5EF4-FFF2-40B4-BE49-F238E27FC236}">
                <a16:creationId xmlns:a16="http://schemas.microsoft.com/office/drawing/2014/main" id="{5DF5824F-DFEF-C9D4-06AE-4547374E2DC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15295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4694cf2eb2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4694cf2eb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endParaRPr lang="en-GB" b="0" i="0" dirty="0">
              <a:solidFill>
                <a:srgbClr val="000000"/>
              </a:solidFill>
              <a:effectLst/>
              <a:latin typeface="Gill Sans" panose="020B0302020104020203"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5919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FF049A27-E985-B89F-F868-A4D1378FEDD5}"/>
            </a:ext>
          </a:extLst>
        </p:cNvPr>
        <p:cNvGrpSpPr/>
        <p:nvPr/>
      </p:nvGrpSpPr>
      <p:grpSpPr>
        <a:xfrm>
          <a:off x="0" y="0"/>
          <a:ext cx="0" cy="0"/>
          <a:chOff x="0" y="0"/>
          <a:chExt cx="0" cy="0"/>
        </a:xfrm>
      </p:grpSpPr>
      <p:sp>
        <p:nvSpPr>
          <p:cNvPr id="69" name="Google Shape;69;g34694cf2eb2_0_4:notes">
            <a:extLst>
              <a:ext uri="{FF2B5EF4-FFF2-40B4-BE49-F238E27FC236}">
                <a16:creationId xmlns:a16="http://schemas.microsoft.com/office/drawing/2014/main" id="{51273B71-140D-93B6-3EAC-2F53F820DF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4694cf2eb2_0_4:notes">
            <a:extLst>
              <a:ext uri="{FF2B5EF4-FFF2-40B4-BE49-F238E27FC236}">
                <a16:creationId xmlns:a16="http://schemas.microsoft.com/office/drawing/2014/main" id="{8959703F-C76E-6390-78E6-882665A729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5615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51db73fe2e_4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351db73fe2e_4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200"/>
              <a:buFont typeface="Arial"/>
              <a:buNone/>
            </a:pPr>
            <a:endParaRPr/>
          </a:p>
          <a:p>
            <a:pPr marL="0" marR="0" lvl="0" indent="0" algn="l" rtl="0">
              <a:lnSpc>
                <a:spcPct val="107000"/>
              </a:lnSpc>
              <a:spcBef>
                <a:spcPts val="800"/>
              </a:spcBef>
              <a:spcAft>
                <a:spcPts val="0"/>
              </a:spcAft>
              <a:buClr>
                <a:schemeClr val="dk1"/>
              </a:buClr>
              <a:buSzPts val="1200"/>
              <a:buFont typeface="Arial"/>
              <a:buNone/>
            </a:pPr>
            <a:endParaRPr sz="1200" b="0" i="0">
              <a:solidFill>
                <a:srgbClr val="000000"/>
              </a:solidFill>
              <a:latin typeface="Arial"/>
              <a:ea typeface="Arial"/>
              <a:cs typeface="Arial"/>
              <a:sym typeface="Arial"/>
            </a:endParaRPr>
          </a:p>
          <a:p>
            <a:pPr marL="0" lvl="0" indent="0" algn="l" rtl="0">
              <a:lnSpc>
                <a:spcPct val="107000"/>
              </a:lnSpc>
              <a:spcBef>
                <a:spcPts val="800"/>
              </a:spcBef>
              <a:spcAft>
                <a:spcPts val="0"/>
              </a:spcAft>
              <a:buNone/>
            </a:pPr>
            <a:endParaRPr>
              <a:latin typeface="Arial"/>
              <a:ea typeface="Arial"/>
              <a:cs typeface="Arial"/>
              <a:sym typeface="Arial"/>
            </a:endParaRPr>
          </a:p>
        </p:txBody>
      </p:sp>
      <p:sp>
        <p:nvSpPr>
          <p:cNvPr id="210" name="Google Shape;210;g351db73fe2e_4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31</a:t>
            </a:fld>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51db73fe2e_4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351db73fe2e_4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rgbClr val="000000"/>
              </a:buClr>
              <a:buSzPts val="1200"/>
              <a:buFont typeface="Arial"/>
              <a:buNone/>
            </a:pPr>
            <a:endParaRPr/>
          </a:p>
          <a:p>
            <a:pPr marL="0" marR="0" lvl="0" indent="0" algn="l" rtl="0">
              <a:lnSpc>
                <a:spcPct val="107000"/>
              </a:lnSpc>
              <a:spcBef>
                <a:spcPts val="800"/>
              </a:spcBef>
              <a:spcAft>
                <a:spcPts val="0"/>
              </a:spcAft>
              <a:buClr>
                <a:schemeClr val="dk1"/>
              </a:buClr>
              <a:buSzPts val="1200"/>
              <a:buFont typeface="Arial"/>
              <a:buNone/>
            </a:pPr>
            <a:endParaRPr sz="1200" b="0" i="0">
              <a:solidFill>
                <a:srgbClr val="000000"/>
              </a:solidFill>
              <a:latin typeface="Arial"/>
              <a:ea typeface="Arial"/>
              <a:cs typeface="Arial"/>
              <a:sym typeface="Arial"/>
            </a:endParaRPr>
          </a:p>
          <a:p>
            <a:pPr marL="0" lvl="0" indent="0" algn="l" rtl="0">
              <a:lnSpc>
                <a:spcPct val="107000"/>
              </a:lnSpc>
              <a:spcBef>
                <a:spcPts val="800"/>
              </a:spcBef>
              <a:spcAft>
                <a:spcPts val="0"/>
              </a:spcAft>
              <a:buNone/>
            </a:pPr>
            <a:endParaRPr>
              <a:latin typeface="Arial"/>
              <a:ea typeface="Arial"/>
              <a:cs typeface="Arial"/>
              <a:sym typeface="Arial"/>
            </a:endParaRPr>
          </a:p>
        </p:txBody>
      </p:sp>
      <p:sp>
        <p:nvSpPr>
          <p:cNvPr id="225" name="Google Shape;225;g351db73fe2e_4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32</a:t>
            </a:fld>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26F577E3-01B0-B900-F1AB-469B1E011F04}"/>
            </a:ext>
          </a:extLst>
        </p:cNvPr>
        <p:cNvGrpSpPr/>
        <p:nvPr/>
      </p:nvGrpSpPr>
      <p:grpSpPr>
        <a:xfrm>
          <a:off x="0" y="0"/>
          <a:ext cx="0" cy="0"/>
          <a:chOff x="0" y="0"/>
          <a:chExt cx="0" cy="0"/>
        </a:xfrm>
      </p:grpSpPr>
      <p:sp>
        <p:nvSpPr>
          <p:cNvPr id="135" name="Google Shape;135;g33f40ad8d6f_0_122:notes">
            <a:extLst>
              <a:ext uri="{FF2B5EF4-FFF2-40B4-BE49-F238E27FC236}">
                <a16:creationId xmlns:a16="http://schemas.microsoft.com/office/drawing/2014/main" id="{130F23CD-5E40-66B7-C25F-1FD085EBF3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3f40ad8d6f_0_122:notes">
            <a:extLst>
              <a:ext uri="{FF2B5EF4-FFF2-40B4-BE49-F238E27FC236}">
                <a16:creationId xmlns:a16="http://schemas.microsoft.com/office/drawing/2014/main" id="{2C9214B7-B542-53EA-B7EE-2E8A1A99AE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992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51db73fe2e_2_4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351db73fe2e_2_4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200"/>
              <a:buFont typeface="Arial"/>
              <a:buNone/>
            </a:pPr>
            <a:r>
              <a:rPr lang="en-GB">
                <a:latin typeface="Arial"/>
                <a:ea typeface="Arial"/>
                <a:cs typeface="Arial"/>
                <a:sym typeface="Arial"/>
              </a:rPr>
              <a:t>Let’s revisit the example we discussed in the last workshop to show how you could use this canvas and the prompts to generate ideas.. Remember the example was a team looking at the urban cool brief and asking how might they support communities to create cooler, greener and fairer cities in response to climate change.</a:t>
            </a:r>
            <a:endParaRPr/>
          </a:p>
          <a:p>
            <a:pPr marL="0" lvl="0" indent="0" algn="l" rtl="0">
              <a:lnSpc>
                <a:spcPct val="107000"/>
              </a:lnSpc>
              <a:spcBef>
                <a:spcPts val="800"/>
              </a:spcBef>
              <a:spcAft>
                <a:spcPts val="0"/>
              </a:spcAft>
              <a:buNone/>
            </a:pPr>
            <a:endParaRPr>
              <a:latin typeface="Arial"/>
              <a:ea typeface="Arial"/>
              <a:cs typeface="Arial"/>
              <a:sym typeface="Arial"/>
            </a:endParaRPr>
          </a:p>
        </p:txBody>
      </p:sp>
      <p:sp>
        <p:nvSpPr>
          <p:cNvPr id="260" name="Google Shape;260;g351db73fe2e_2_40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34</a:t>
            </a:fld>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51db73fe2e_2_4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351db73fe2e_2_4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200"/>
              <a:buFont typeface="Arial"/>
              <a:buNone/>
            </a:pPr>
            <a:r>
              <a:rPr lang="en-GB">
                <a:latin typeface="Arial"/>
                <a:ea typeface="Arial"/>
                <a:cs typeface="Arial"/>
                <a:sym typeface="Arial"/>
              </a:rPr>
              <a:t>We discussed a potential map showing how different elements of the brief could be interconnected and discussed how research could further develop their understanding of this system. We also discussed how insights from this research could be used to identify points of possibility, </a:t>
            </a:r>
            <a:r>
              <a:rPr lang="en-GB" sz="1200">
                <a:latin typeface="Arial"/>
                <a:ea typeface="Arial"/>
                <a:cs typeface="Arial"/>
                <a:sym typeface="Arial"/>
              </a:rPr>
              <a:t>where a small change can lead to significant positive impacts. </a:t>
            </a:r>
            <a:endParaRPr sz="1200">
              <a:highlight>
                <a:srgbClr val="00FF00"/>
              </a:highlight>
              <a:latin typeface="Gill Sans"/>
              <a:ea typeface="Gill Sans"/>
              <a:cs typeface="Gill Sans"/>
              <a:sym typeface="Gill Sans"/>
            </a:endParaRPr>
          </a:p>
          <a:p>
            <a:pPr marL="0" marR="0" lvl="0" indent="0" algn="l" rtl="0">
              <a:lnSpc>
                <a:spcPct val="107000"/>
              </a:lnSpc>
              <a:spcBef>
                <a:spcPts val="800"/>
              </a:spcBef>
              <a:spcAft>
                <a:spcPts val="0"/>
              </a:spcAft>
              <a:buClr>
                <a:schemeClr val="dk1"/>
              </a:buClr>
              <a:buSzPts val="1200"/>
              <a:buFont typeface="Arial"/>
              <a:buNone/>
            </a:pPr>
            <a:endParaRPr sz="1200" b="0" i="0">
              <a:solidFill>
                <a:srgbClr val="000000"/>
              </a:solidFill>
              <a:latin typeface="Arial"/>
              <a:ea typeface="Arial"/>
              <a:cs typeface="Arial"/>
              <a:sym typeface="Arial"/>
            </a:endParaRPr>
          </a:p>
          <a:p>
            <a:pPr marL="0" marR="0" lvl="0" indent="0" algn="l" rtl="0">
              <a:lnSpc>
                <a:spcPct val="107000"/>
              </a:lnSpc>
              <a:spcBef>
                <a:spcPts val="800"/>
              </a:spcBef>
              <a:spcAft>
                <a:spcPts val="0"/>
              </a:spcAft>
              <a:buClr>
                <a:schemeClr val="dk1"/>
              </a:buClr>
              <a:buSzPts val="1200"/>
              <a:buFont typeface="Arial"/>
              <a:buNone/>
            </a:pPr>
            <a:endParaRPr>
              <a:latin typeface="Arial"/>
              <a:ea typeface="Arial"/>
              <a:cs typeface="Arial"/>
              <a:sym typeface="Arial"/>
            </a:endParaRPr>
          </a:p>
          <a:p>
            <a:pPr marL="0" lvl="0" indent="0" algn="l" rtl="0">
              <a:lnSpc>
                <a:spcPct val="107000"/>
              </a:lnSpc>
              <a:spcBef>
                <a:spcPts val="800"/>
              </a:spcBef>
              <a:spcAft>
                <a:spcPts val="0"/>
              </a:spcAft>
              <a:buNone/>
            </a:pPr>
            <a:endParaRPr>
              <a:latin typeface="Arial"/>
              <a:ea typeface="Arial"/>
              <a:cs typeface="Arial"/>
              <a:sym typeface="Arial"/>
            </a:endParaRPr>
          </a:p>
        </p:txBody>
      </p:sp>
      <p:sp>
        <p:nvSpPr>
          <p:cNvPr id="268" name="Google Shape;268;g351db73fe2e_2_4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35</a:t>
            </a:fld>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51db73fe2e_2_4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351db73fe2e_2_4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66666"/>
              </a:lnSpc>
              <a:spcBef>
                <a:spcPts val="0"/>
              </a:spcBef>
              <a:spcAft>
                <a:spcPts val="0"/>
              </a:spcAft>
              <a:buNone/>
            </a:pPr>
            <a:r>
              <a:rPr lang="en-GB" sz="1800" b="0" i="0" dirty="0">
                <a:solidFill>
                  <a:srgbClr val="000000"/>
                </a:solidFill>
                <a:latin typeface="Arial"/>
                <a:ea typeface="Arial"/>
                <a:cs typeface="Arial"/>
                <a:sym typeface="Arial"/>
              </a:rPr>
              <a:t>We showed some examples of the types of insights that could have been gathered showed how these could be written as </a:t>
            </a:r>
            <a:r>
              <a:rPr lang="en-GB" sz="1800" b="0" i="0" dirty="0" err="1">
                <a:solidFill>
                  <a:srgbClr val="000000"/>
                </a:solidFill>
                <a:latin typeface="Arial"/>
                <a:ea typeface="Arial"/>
                <a:cs typeface="Arial"/>
                <a:sym typeface="Arial"/>
              </a:rPr>
              <a:t>PoP</a:t>
            </a:r>
            <a:r>
              <a:rPr lang="en-GB" sz="1800" b="0" i="0" dirty="0">
                <a:solidFill>
                  <a:srgbClr val="000000"/>
                </a:solidFill>
                <a:latin typeface="Arial"/>
                <a:ea typeface="Arial"/>
                <a:cs typeface="Arial"/>
                <a:sym typeface="Arial"/>
              </a:rPr>
              <a:t> statements.</a:t>
            </a:r>
            <a:endParaRPr dirty="0"/>
          </a:p>
          <a:p>
            <a:pPr marL="0" lvl="0" indent="0" algn="l" rtl="0">
              <a:lnSpc>
                <a:spcPct val="66666"/>
              </a:lnSpc>
              <a:spcBef>
                <a:spcPts val="1200"/>
              </a:spcBef>
              <a:spcAft>
                <a:spcPts val="0"/>
              </a:spcAft>
              <a:buNone/>
            </a:pPr>
            <a:endParaRPr sz="1800" b="0" i="0" dirty="0">
              <a:solidFill>
                <a:srgbClr val="000000"/>
              </a:solidFill>
              <a:latin typeface="Arial"/>
              <a:ea typeface="Arial"/>
              <a:cs typeface="Arial"/>
              <a:sym typeface="Arial"/>
            </a:endParaRPr>
          </a:p>
          <a:p>
            <a:pPr marL="0" lvl="0" indent="0" algn="l" rtl="0">
              <a:lnSpc>
                <a:spcPct val="66666"/>
              </a:lnSpc>
              <a:spcBef>
                <a:spcPts val="1200"/>
              </a:spcBef>
              <a:spcAft>
                <a:spcPts val="0"/>
              </a:spcAft>
              <a:buNone/>
            </a:pPr>
            <a:r>
              <a:rPr lang="en-GB" sz="1800" b="0" i="0" dirty="0">
                <a:solidFill>
                  <a:srgbClr val="000000"/>
                </a:solidFill>
                <a:latin typeface="Arial"/>
                <a:ea typeface="Arial"/>
                <a:cs typeface="Arial"/>
                <a:sym typeface="Arial"/>
              </a:rPr>
              <a:t>For this activity, let’s assume that the team has chosen to focus on the </a:t>
            </a:r>
            <a:r>
              <a:rPr lang="en-GB" sz="1800" b="0" i="0" dirty="0" err="1">
                <a:solidFill>
                  <a:srgbClr val="000000"/>
                </a:solidFill>
                <a:latin typeface="Arial"/>
                <a:ea typeface="Arial"/>
                <a:cs typeface="Arial"/>
                <a:sym typeface="Arial"/>
              </a:rPr>
              <a:t>PoP</a:t>
            </a:r>
            <a:r>
              <a:rPr lang="en-GB" sz="1800" b="0" i="0" dirty="0">
                <a:solidFill>
                  <a:srgbClr val="000000"/>
                </a:solidFill>
                <a:latin typeface="Arial"/>
                <a:ea typeface="Arial"/>
                <a:cs typeface="Arial"/>
                <a:sym typeface="Arial"/>
              </a:rPr>
              <a:t> statement related to children’s access to </a:t>
            </a:r>
            <a:r>
              <a:rPr lang="en-GB" sz="1800" dirty="0">
                <a:solidFill>
                  <a:schemeClr val="dk1"/>
                </a:solidFill>
                <a:latin typeface="Arial"/>
                <a:ea typeface="Arial"/>
                <a:cs typeface="Arial"/>
                <a:sym typeface="Arial"/>
              </a:rPr>
              <a:t>safe, cool and green spaces that improve their mental well-being and social interaction. </a:t>
            </a:r>
            <a:endParaRPr sz="1800" b="0" i="0" dirty="0">
              <a:solidFill>
                <a:srgbClr val="000000"/>
              </a:solidFill>
              <a:latin typeface="Arial"/>
              <a:ea typeface="Arial"/>
              <a:cs typeface="Arial"/>
              <a:sym typeface="Arial"/>
            </a:endParaRPr>
          </a:p>
          <a:p>
            <a:pPr marL="0" lvl="0" indent="0" algn="l" rtl="0">
              <a:lnSpc>
                <a:spcPct val="66666"/>
              </a:lnSpc>
              <a:spcBef>
                <a:spcPts val="1200"/>
              </a:spcBef>
              <a:spcAft>
                <a:spcPts val="0"/>
              </a:spcAft>
              <a:buNone/>
            </a:pPr>
            <a:endParaRPr sz="1800" b="0" i="0" dirty="0">
              <a:solidFill>
                <a:srgbClr val="000000"/>
              </a:solidFill>
              <a:latin typeface="Arial"/>
              <a:ea typeface="Arial"/>
              <a:cs typeface="Arial"/>
              <a:sym typeface="Arial"/>
            </a:endParaRPr>
          </a:p>
          <a:p>
            <a:pPr marL="0" lvl="0" indent="0" algn="l" rtl="0">
              <a:lnSpc>
                <a:spcPct val="66666"/>
              </a:lnSpc>
              <a:spcBef>
                <a:spcPts val="1200"/>
              </a:spcBef>
              <a:spcAft>
                <a:spcPts val="0"/>
              </a:spcAft>
              <a:buNone/>
            </a:pPr>
            <a:endParaRPr sz="1800" b="0" i="0" dirty="0">
              <a:solidFill>
                <a:srgbClr val="000000"/>
              </a:solidFill>
              <a:latin typeface="Arial"/>
              <a:ea typeface="Arial"/>
              <a:cs typeface="Arial"/>
              <a:sym typeface="Arial"/>
            </a:endParaRPr>
          </a:p>
          <a:p>
            <a:pPr marL="0" marR="0" lvl="0" indent="0" algn="l" rtl="0">
              <a:lnSpc>
                <a:spcPct val="107000"/>
              </a:lnSpc>
              <a:spcBef>
                <a:spcPts val="600"/>
              </a:spcBef>
              <a:spcAft>
                <a:spcPts val="0"/>
              </a:spcAft>
              <a:buClr>
                <a:schemeClr val="dk1"/>
              </a:buClr>
              <a:buSzPts val="1200"/>
              <a:buFont typeface="Arial"/>
              <a:buNone/>
            </a:pPr>
            <a:endParaRPr sz="1200" dirty="0">
              <a:latin typeface="Arial"/>
              <a:ea typeface="Arial"/>
              <a:cs typeface="Arial"/>
              <a:sym typeface="Arial"/>
            </a:endParaRPr>
          </a:p>
        </p:txBody>
      </p:sp>
      <p:sp>
        <p:nvSpPr>
          <p:cNvPr id="276" name="Google Shape;276;g351db73fe2e_2_4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36</a:t>
            </a:fld>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51db73fe2e_2_4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351db73fe2e_2_4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en-GB" dirty="0">
                <a:latin typeface="Arial"/>
                <a:ea typeface="Arial"/>
                <a:cs typeface="Arial"/>
                <a:sym typeface="Arial"/>
              </a:rPr>
              <a:t>Using the brainstorm canvas and this statement, they can then start to look at prompts to help generate ideas.</a:t>
            </a:r>
            <a:endParaRPr lang="en-GB" dirty="0"/>
          </a:p>
          <a:p>
            <a:pPr marL="0" lvl="0" indent="0" algn="l" rtl="0">
              <a:lnSpc>
                <a:spcPct val="107000"/>
              </a:lnSpc>
              <a:spcBef>
                <a:spcPts val="800"/>
              </a:spcBef>
              <a:spcAft>
                <a:spcPts val="0"/>
              </a:spcAft>
              <a:buNone/>
            </a:pPr>
            <a:endParaRPr lang="en-GB" dirty="0">
              <a:latin typeface="Arial"/>
              <a:ea typeface="Arial"/>
              <a:cs typeface="Arial"/>
              <a:sym typeface="Arial"/>
            </a:endParaRPr>
          </a:p>
          <a:p>
            <a:pPr marL="0" marR="0" lvl="0" indent="0" algn="l" rtl="0">
              <a:lnSpc>
                <a:spcPct val="107000"/>
              </a:lnSpc>
              <a:spcBef>
                <a:spcPts val="800"/>
              </a:spcBef>
              <a:spcAft>
                <a:spcPts val="0"/>
              </a:spcAft>
              <a:buClr>
                <a:schemeClr val="dk1"/>
              </a:buClr>
              <a:buSzPts val="1200"/>
              <a:buFont typeface="Arial"/>
              <a:buNone/>
            </a:pPr>
            <a:r>
              <a:rPr lang="en-GB" sz="1200" dirty="0">
                <a:latin typeface="Arial"/>
                <a:ea typeface="Arial"/>
                <a:cs typeface="Arial"/>
                <a:sym typeface="Arial"/>
              </a:rPr>
              <a:t>Again, please don’t worry about how possible the ideas are at this stage – just have fun with your ideas.</a:t>
            </a:r>
            <a:endParaRPr lang="en-GB" dirty="0"/>
          </a:p>
          <a:p>
            <a:pPr marL="0" marR="0" lvl="0" indent="0" algn="l" rtl="0">
              <a:lnSpc>
                <a:spcPct val="107000"/>
              </a:lnSpc>
              <a:spcBef>
                <a:spcPts val="800"/>
              </a:spcBef>
              <a:spcAft>
                <a:spcPts val="0"/>
              </a:spcAft>
              <a:buClr>
                <a:schemeClr val="dk1"/>
              </a:buClr>
              <a:buSzPts val="1200"/>
              <a:buFont typeface="Arial"/>
              <a:buNone/>
            </a:pPr>
            <a:endParaRPr lang="en-GB" sz="1200" dirty="0">
              <a:latin typeface="Arial"/>
              <a:ea typeface="Arial"/>
              <a:cs typeface="Arial"/>
              <a:sym typeface="Arial"/>
            </a:endParaRPr>
          </a:p>
          <a:p>
            <a:pPr marL="0" lvl="0" indent="0" algn="l" rtl="0">
              <a:lnSpc>
                <a:spcPct val="107000"/>
              </a:lnSpc>
              <a:spcBef>
                <a:spcPts val="800"/>
              </a:spcBef>
              <a:spcAft>
                <a:spcPts val="0"/>
              </a:spcAft>
              <a:buNone/>
            </a:pPr>
            <a:endParaRPr dirty="0">
              <a:latin typeface="Arial"/>
              <a:ea typeface="Arial"/>
              <a:cs typeface="Arial"/>
              <a:sym typeface="Arial"/>
            </a:endParaRPr>
          </a:p>
        </p:txBody>
      </p:sp>
      <p:sp>
        <p:nvSpPr>
          <p:cNvPr id="299" name="Google Shape;299;g351db73fe2e_2_4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37</a:t>
            </a:fld>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51db73fe2e_4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351db73fe2e_4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800"/>
              </a:spcBef>
              <a:spcAft>
                <a:spcPts val="0"/>
              </a:spcAft>
              <a:buNone/>
            </a:pPr>
            <a:r>
              <a:rPr lang="en-GB" dirty="0">
                <a:latin typeface="Arial"/>
                <a:ea typeface="Arial"/>
                <a:cs typeface="Arial"/>
                <a:sym typeface="Arial"/>
              </a:rPr>
              <a:t>You can change or add prompts for more ideas</a:t>
            </a:r>
            <a:endParaRPr dirty="0">
              <a:latin typeface="Arial"/>
              <a:ea typeface="Arial"/>
              <a:cs typeface="Arial"/>
              <a:sym typeface="Arial"/>
            </a:endParaRPr>
          </a:p>
        </p:txBody>
      </p:sp>
      <p:sp>
        <p:nvSpPr>
          <p:cNvPr id="316" name="Google Shape;316;g351db73fe2e_4_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en-GB" sz="18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t>38</a:t>
            </a:fld>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a:extLst>
            <a:ext uri="{FF2B5EF4-FFF2-40B4-BE49-F238E27FC236}">
              <a16:creationId xmlns:a16="http://schemas.microsoft.com/office/drawing/2014/main" id="{6517B9D8-D9FA-4C8E-DC79-BC3362946078}"/>
            </a:ext>
          </a:extLst>
        </p:cNvPr>
        <p:cNvGrpSpPr/>
        <p:nvPr/>
      </p:nvGrpSpPr>
      <p:grpSpPr>
        <a:xfrm>
          <a:off x="0" y="0"/>
          <a:ext cx="0" cy="0"/>
          <a:chOff x="0" y="0"/>
          <a:chExt cx="0" cy="0"/>
        </a:xfrm>
      </p:grpSpPr>
      <p:sp>
        <p:nvSpPr>
          <p:cNvPr id="76" name="Google Shape;76;g33f40ad8d6f_0_250:notes">
            <a:extLst>
              <a:ext uri="{FF2B5EF4-FFF2-40B4-BE49-F238E27FC236}">
                <a16:creationId xmlns:a16="http://schemas.microsoft.com/office/drawing/2014/main" id="{FA294534-44EE-16A8-4093-22172C6EC6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3f40ad8d6f_0_250:notes">
            <a:extLst>
              <a:ext uri="{FF2B5EF4-FFF2-40B4-BE49-F238E27FC236}">
                <a16:creationId xmlns:a16="http://schemas.microsoft.com/office/drawing/2014/main" id="{B2230FF9-91CF-2479-F33B-4E9E1E2092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44699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A851E-8703-9C39-3465-60CF0F2A16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F3013-C9F3-EA92-D3FC-0F8C060BB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FA0144-5901-1C99-AB3E-7A8A900E3DD8}"/>
              </a:ext>
            </a:extLst>
          </p:cNvPr>
          <p:cNvSpPr>
            <a:spLocks noGrp="1"/>
          </p:cNvSpPr>
          <p:nvPr>
            <p:ph type="body" idx="1"/>
          </p:nvPr>
        </p:nvSpPr>
        <p:spPr/>
        <p:txBody>
          <a:bodyPr/>
          <a:lstStyle/>
          <a:p>
            <a:pPr>
              <a:lnSpc>
                <a:spcPct val="107000"/>
              </a:lnSpc>
              <a:spcAft>
                <a:spcPts val="800"/>
              </a:spcAft>
            </a:pPr>
            <a:endParaRPr lang="en-GB" sz="1800"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65F390F9-4C43-C27A-B72B-F55828CCD1D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9801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02436-8149-A9E9-2E1E-EFDBDD3D8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2B7A0-8D06-75FB-0E37-C3E74E8D5A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491E9-3F5A-D6D0-6AD0-88FF778F0EF5}"/>
              </a:ext>
            </a:extLst>
          </p:cNvPr>
          <p:cNvSpPr>
            <a:spLocks noGrp="1"/>
          </p:cNvSpPr>
          <p:nvPr>
            <p:ph type="body" idx="1"/>
          </p:nvPr>
        </p:nvSpPr>
        <p:spPr/>
        <p:txBody>
          <a:bodyPr/>
          <a:lstStyle/>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Review your ideas</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When we use brainstorming, we want to produce </a:t>
            </a:r>
            <a:r>
              <a:rPr lang="en-GB" sz="1800" b="1" i="0" dirty="0">
                <a:solidFill>
                  <a:srgbClr val="000000"/>
                </a:solidFill>
                <a:effectLst/>
                <a:latin typeface="Arial" panose="020B0604020202020204" pitchFamily="34" charset="0"/>
              </a:rPr>
              <a:t>many different and original ideas</a:t>
            </a:r>
            <a:r>
              <a:rPr lang="en-GB" sz="1800" b="0" i="0" dirty="0">
                <a:solidFill>
                  <a:srgbClr val="000000"/>
                </a:solidFill>
                <a:effectLst/>
                <a:latin typeface="Arial" panose="020B0604020202020204" pitchFamily="34" charset="0"/>
              </a:rPr>
              <a:t> whose </a:t>
            </a:r>
            <a:r>
              <a:rPr lang="en-GB" sz="1800" b="1" i="0" dirty="0">
                <a:solidFill>
                  <a:srgbClr val="000000"/>
                </a:solidFill>
                <a:effectLst/>
                <a:latin typeface="Arial" panose="020B0604020202020204" pitchFamily="34" charset="0"/>
              </a:rPr>
              <a:t>potential value can be easily assessed</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In this way, we can get an indication of how creative we’ve been by looking at four measures:  </a:t>
            </a:r>
          </a:p>
          <a:p>
            <a:pPr algn="l" rtl="0" fontAlgn="base">
              <a:lnSpc>
                <a:spcPts val="1350"/>
              </a:lnSpc>
              <a:spcBef>
                <a:spcPts val="600"/>
              </a:spcBef>
              <a:spcAft>
                <a:spcPts val="600"/>
              </a:spcAft>
              <a:buNone/>
            </a:pPr>
            <a:endParaRPr lang="en-GB" sz="1800" b="0" i="0" dirty="0">
              <a:solidFill>
                <a:srgbClr val="000000"/>
              </a:solidFill>
              <a:effectLst/>
              <a:latin typeface="Arial" panose="020B0604020202020204" pitchFamily="34" charset="0"/>
            </a:endParaRPr>
          </a:p>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Fluency</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The amount of ideas produced.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Flexibility</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569"/>
              </a:lnSpc>
              <a:spcAft>
                <a:spcPts val="800"/>
              </a:spcAft>
              <a:buNone/>
            </a:pPr>
            <a:r>
              <a:rPr lang="en-GB" sz="1800" b="0" i="0" dirty="0">
                <a:solidFill>
                  <a:srgbClr val="000000"/>
                </a:solidFill>
                <a:effectLst/>
                <a:latin typeface="Arial" panose="020B0604020202020204" pitchFamily="34" charset="0"/>
              </a:rPr>
              <a:t>The variety and/or diversity of those ideas (i.e. can the ideas be divided into many different categories).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Originality</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569"/>
              </a:lnSpc>
              <a:spcAft>
                <a:spcPts val="800"/>
              </a:spcAft>
              <a:buNone/>
            </a:pPr>
            <a:r>
              <a:rPr lang="en-GB" sz="1800" b="0" i="0" dirty="0">
                <a:solidFill>
                  <a:srgbClr val="000000"/>
                </a:solidFill>
                <a:effectLst/>
                <a:latin typeface="Arial" panose="020B0604020202020204" pitchFamily="34" charset="0"/>
              </a:rPr>
              <a:t>The degree to which the ideas are unusual or unique.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Elaboration</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The extent to which the ideas are detailed and clear (they are not abstract ideas with no view to application).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pPr>
            <a:r>
              <a:rPr lang="en-GB" sz="1800" b="0" i="0" dirty="0">
                <a:solidFill>
                  <a:srgbClr val="000000"/>
                </a:solidFill>
                <a:effectLst/>
                <a:latin typeface="Arial" panose="020B0604020202020204" pitchFamily="34" charset="0"/>
              </a:rPr>
              <a:t>Note that there is no ‘right level’ of creativity to you need to reach. These measures are just provided as guidelines to help you (or your team) decide on whether you want to move onto the next step (where you will prioritise and select a few ideas for further development), or whether you want to try additional strategies to improve creativity. </a:t>
            </a:r>
            <a:endParaRPr lang="en-GB" b="0" i="0" dirty="0">
              <a:solidFill>
                <a:srgbClr val="000000"/>
              </a:solidFill>
              <a:effectLst/>
              <a:latin typeface="Segoe UI" panose="020B0502040204020203" pitchFamily="34" charset="0"/>
            </a:endParaRPr>
          </a:p>
          <a:p>
            <a:pPr>
              <a:lnSpc>
                <a:spcPct val="107000"/>
              </a:lnSpc>
              <a:spcAft>
                <a:spcPts val="800"/>
              </a:spcAft>
            </a:pPr>
            <a:endParaRPr lang="en-GB" dirty="0">
              <a:latin typeface="Visuelt Pro" panose="020B0503040202040104" pitchFamily="34" charset="0"/>
            </a:endParaRPr>
          </a:p>
        </p:txBody>
      </p:sp>
      <p:sp>
        <p:nvSpPr>
          <p:cNvPr id="4" name="Slide Number Placeholder 3">
            <a:extLst>
              <a:ext uri="{FF2B5EF4-FFF2-40B4-BE49-F238E27FC236}">
                <a16:creationId xmlns:a16="http://schemas.microsoft.com/office/drawing/2014/main" id="{CE05CA83-EFF3-8C72-DC57-E43A74B78EB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0440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0158E-C5E5-A06C-ECB8-D87AF3CA2A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65196-1F0E-89B1-DF1F-79FC6630E0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AC5EB8-A90C-135B-13C4-9ADCE8FB81D9}"/>
              </a:ext>
            </a:extLst>
          </p:cNvPr>
          <p:cNvSpPr>
            <a:spLocks noGrp="1"/>
          </p:cNvSpPr>
          <p:nvPr>
            <p:ph type="body" idx="1"/>
          </p:nvPr>
        </p:nvSpPr>
        <p:spPr/>
        <p:txBody>
          <a:bodyPr/>
          <a:lstStyle/>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Review your ideas</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When we use brainstorming, we want to produce </a:t>
            </a:r>
            <a:r>
              <a:rPr lang="en-GB" sz="1800" b="1" i="0" dirty="0">
                <a:solidFill>
                  <a:srgbClr val="000000"/>
                </a:solidFill>
                <a:effectLst/>
                <a:latin typeface="Arial" panose="020B0604020202020204" pitchFamily="34" charset="0"/>
              </a:rPr>
              <a:t>many different and original ideas</a:t>
            </a:r>
            <a:r>
              <a:rPr lang="en-GB" sz="1800" b="0" i="0" dirty="0">
                <a:solidFill>
                  <a:srgbClr val="000000"/>
                </a:solidFill>
                <a:effectLst/>
                <a:latin typeface="Arial" panose="020B0604020202020204" pitchFamily="34" charset="0"/>
              </a:rPr>
              <a:t> whose </a:t>
            </a:r>
            <a:r>
              <a:rPr lang="en-GB" sz="1800" b="1" i="0" dirty="0">
                <a:solidFill>
                  <a:srgbClr val="000000"/>
                </a:solidFill>
                <a:effectLst/>
                <a:latin typeface="Arial" panose="020B0604020202020204" pitchFamily="34" charset="0"/>
              </a:rPr>
              <a:t>potential value can be easily assessed</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In this way, we can get an indication of how creative we’ve been by looking at four measures:  </a:t>
            </a:r>
          </a:p>
          <a:p>
            <a:pPr algn="l" rtl="0" fontAlgn="base">
              <a:lnSpc>
                <a:spcPts val="1350"/>
              </a:lnSpc>
              <a:spcBef>
                <a:spcPts val="600"/>
              </a:spcBef>
              <a:spcAft>
                <a:spcPts val="600"/>
              </a:spcAft>
              <a:buNone/>
            </a:pPr>
            <a:endParaRPr lang="en-GB" sz="1800" b="0" i="0" dirty="0">
              <a:solidFill>
                <a:srgbClr val="000000"/>
              </a:solidFill>
              <a:effectLst/>
              <a:latin typeface="Arial" panose="020B0604020202020204" pitchFamily="34" charset="0"/>
            </a:endParaRPr>
          </a:p>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Fluency</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The amount of ideas produced.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Flexibility</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569"/>
              </a:lnSpc>
              <a:spcAft>
                <a:spcPts val="800"/>
              </a:spcAft>
              <a:buNone/>
            </a:pPr>
            <a:r>
              <a:rPr lang="en-GB" sz="1800" b="0" i="0" dirty="0">
                <a:solidFill>
                  <a:srgbClr val="000000"/>
                </a:solidFill>
                <a:effectLst/>
                <a:latin typeface="Arial" panose="020B0604020202020204" pitchFamily="34" charset="0"/>
              </a:rPr>
              <a:t>The variety and/or diversity of those ideas (i.e. can the ideas be divided into many different categories).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Originality</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569"/>
              </a:lnSpc>
              <a:spcAft>
                <a:spcPts val="800"/>
              </a:spcAft>
              <a:buNone/>
            </a:pPr>
            <a:r>
              <a:rPr lang="en-GB" sz="1800" b="0" i="0" dirty="0">
                <a:solidFill>
                  <a:srgbClr val="000000"/>
                </a:solidFill>
                <a:effectLst/>
                <a:latin typeface="Arial" panose="020B0604020202020204" pitchFamily="34" charset="0"/>
              </a:rPr>
              <a:t>The degree to which the ideas are unusual or unique.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Elaboration</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The extent to which the ideas are detailed and clear (they are not abstract ideas with no view to application).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pPr>
            <a:r>
              <a:rPr lang="en-GB" sz="1800" b="0" i="0" dirty="0">
                <a:solidFill>
                  <a:srgbClr val="000000"/>
                </a:solidFill>
                <a:effectLst/>
                <a:latin typeface="Arial" panose="020B0604020202020204" pitchFamily="34" charset="0"/>
              </a:rPr>
              <a:t>Note that there is no ‘right level’ of creativity to you need to reach. These measures are just provided as guidelines to help you (or your team) decide on whether you want to move onto the next step (where you will prioritise and select a few ideas for further development), or whether you want to try additional strategies to improve creativity. </a:t>
            </a:r>
            <a:endParaRPr lang="en-GB" b="0" i="0" dirty="0">
              <a:solidFill>
                <a:srgbClr val="000000"/>
              </a:solidFill>
              <a:effectLst/>
              <a:latin typeface="Segoe UI" panose="020B0502040204020203" pitchFamily="34" charset="0"/>
            </a:endParaRPr>
          </a:p>
          <a:p>
            <a:pPr>
              <a:lnSpc>
                <a:spcPct val="107000"/>
              </a:lnSpc>
              <a:spcAft>
                <a:spcPts val="800"/>
              </a:spcAft>
            </a:pPr>
            <a:endParaRPr lang="en-GB" dirty="0">
              <a:latin typeface="Visuelt Pro" panose="020B0503040202040104" pitchFamily="34" charset="0"/>
            </a:endParaRPr>
          </a:p>
        </p:txBody>
      </p:sp>
      <p:sp>
        <p:nvSpPr>
          <p:cNvPr id="4" name="Slide Number Placeholder 3">
            <a:extLst>
              <a:ext uri="{FF2B5EF4-FFF2-40B4-BE49-F238E27FC236}">
                <a16:creationId xmlns:a16="http://schemas.microsoft.com/office/drawing/2014/main" id="{193C4AE6-A3D1-D247-D235-41B1BE8D2B7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69682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6FB362A1-D436-DF80-14B5-8B9929246A17}"/>
            </a:ext>
          </a:extLst>
        </p:cNvPr>
        <p:cNvGrpSpPr/>
        <p:nvPr/>
      </p:nvGrpSpPr>
      <p:grpSpPr>
        <a:xfrm>
          <a:off x="0" y="0"/>
          <a:ext cx="0" cy="0"/>
          <a:chOff x="0" y="0"/>
          <a:chExt cx="0" cy="0"/>
        </a:xfrm>
      </p:grpSpPr>
      <p:sp>
        <p:nvSpPr>
          <p:cNvPr id="135" name="Google Shape;135;g33f40ad8d6f_0_122:notes">
            <a:extLst>
              <a:ext uri="{FF2B5EF4-FFF2-40B4-BE49-F238E27FC236}">
                <a16:creationId xmlns:a16="http://schemas.microsoft.com/office/drawing/2014/main" id="{D0FA9283-A8CB-1C9D-3ADF-683D88E6C2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3f40ad8d6f_0_122:notes">
            <a:extLst>
              <a:ext uri="{FF2B5EF4-FFF2-40B4-BE49-F238E27FC236}">
                <a16:creationId xmlns:a16="http://schemas.microsoft.com/office/drawing/2014/main" id="{895ECD45-CDFD-5559-096E-C2C47CB9FF9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74928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09B9A-F8FB-FCC4-856C-9850AA38C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03821-659C-DD65-9F98-650B72E1E0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B92EC8-8028-A624-8F28-EA303FB7DA7A}"/>
              </a:ext>
            </a:extLst>
          </p:cNvPr>
          <p:cNvSpPr>
            <a:spLocks noGrp="1"/>
          </p:cNvSpPr>
          <p:nvPr>
            <p:ph type="body" idx="1"/>
          </p:nvPr>
        </p:nvSpPr>
        <p:spPr/>
        <p:txBody>
          <a:bodyPr/>
          <a:lstStyle/>
          <a:p>
            <a:pPr>
              <a:lnSpc>
                <a:spcPct val="107000"/>
              </a:lnSpc>
              <a:spcAft>
                <a:spcPts val="800"/>
              </a:spcAft>
            </a:pPr>
            <a:r>
              <a:rPr lang="en-GB" dirty="0">
                <a:latin typeface="Visuelt Pro" panose="020B0503040202040104" pitchFamily="34" charset="0"/>
              </a:rPr>
              <a:t>The urban cool brief example showing three team members contributions and how their ideas demonstrate three different measures (elaboration has not been included here).</a:t>
            </a:r>
          </a:p>
          <a:p>
            <a:pPr>
              <a:lnSpc>
                <a:spcPct val="107000"/>
              </a:lnSpc>
              <a:spcAft>
                <a:spcPts val="800"/>
              </a:spcAft>
            </a:pPr>
            <a:endParaRPr lang="en-GB" dirty="0">
              <a:latin typeface="Visuelt Pro" panose="020B0503040202040104" pitchFamily="34" charset="0"/>
            </a:endParaRPr>
          </a:p>
          <a:p>
            <a:pPr algn="l" rtl="0" fontAlgn="base">
              <a:lnSpc>
                <a:spcPts val="1350"/>
              </a:lnSpc>
              <a:spcBef>
                <a:spcPts val="600"/>
              </a:spcBef>
              <a:spcAft>
                <a:spcPts val="600"/>
              </a:spcAft>
              <a:buNone/>
            </a:pP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nSpc>
                <a:spcPct val="107000"/>
              </a:lnSpc>
              <a:spcAft>
                <a:spcPts val="800"/>
              </a:spcAft>
            </a:pPr>
            <a:endParaRPr lang="en-GB" dirty="0">
              <a:latin typeface="Visuelt Pro" panose="020B0503040202040104" pitchFamily="34" charset="0"/>
            </a:endParaRPr>
          </a:p>
        </p:txBody>
      </p:sp>
      <p:sp>
        <p:nvSpPr>
          <p:cNvPr id="4" name="Slide Number Placeholder 3">
            <a:extLst>
              <a:ext uri="{FF2B5EF4-FFF2-40B4-BE49-F238E27FC236}">
                <a16:creationId xmlns:a16="http://schemas.microsoft.com/office/drawing/2014/main" id="{AFBB14A1-DEDE-3E6D-7D63-9B0FF4EC7FC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09667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18ABF-CFF9-5689-5E12-C67F85E3F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8DD4D-D3E4-380A-A060-1A837EB66B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F6FA31-5FFE-D49F-1667-E4C239C2F704}"/>
              </a:ext>
            </a:extLst>
          </p:cNvPr>
          <p:cNvSpPr>
            <a:spLocks noGrp="1"/>
          </p:cNvSpPr>
          <p:nvPr>
            <p:ph type="body" idx="1"/>
          </p:nvPr>
        </p:nvSpPr>
        <p:spPr/>
        <p:txBody>
          <a:bodyPr/>
          <a:lstStyle/>
          <a:p>
            <a:pPr algn="l" rtl="0" fontAlgn="base">
              <a:lnSpc>
                <a:spcPts val="1350"/>
              </a:lnSpc>
              <a:spcBef>
                <a:spcPts val="600"/>
              </a:spcBef>
              <a:spcAft>
                <a:spcPts val="600"/>
              </a:spcAft>
              <a:buNone/>
            </a:pPr>
            <a:r>
              <a:rPr lang="en-GB" sz="1200" b="0" i="0" dirty="0">
                <a:solidFill>
                  <a:srgbClr val="000000"/>
                </a:solidFill>
                <a:effectLst/>
                <a:latin typeface="Arial" panose="020B0604020202020204" pitchFamily="34" charset="0"/>
              </a:rPr>
              <a:t>If you’ve been working as a team or with others, there may be duplicated or similar ideas that can be grouped together.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buNone/>
            </a:pPr>
            <a:r>
              <a:rPr lang="en-GB" sz="1200" b="1" i="0" dirty="0">
                <a:solidFill>
                  <a:srgbClr val="000000"/>
                </a:solidFill>
                <a:effectLst/>
                <a:latin typeface="Arial" panose="020B0604020202020204" pitchFamily="34" charset="0"/>
              </a:rPr>
              <a:t>Fluency (number of ideas)</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200" b="0" i="0" dirty="0">
                <a:solidFill>
                  <a:srgbClr val="000000"/>
                </a:solidFill>
                <a:effectLst/>
                <a:latin typeface="Arial" panose="020B0604020202020204" pitchFamily="34" charset="0"/>
              </a:rPr>
              <a:t>Ask yourself, have you (or your team) come up with a large number of ideas? Preferably a minimum of 20 different ideas.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200" b="0" i="0" dirty="0">
                <a:solidFill>
                  <a:srgbClr val="000000"/>
                </a:solidFill>
                <a:effectLst/>
                <a:latin typeface="Arial" panose="020B0604020202020204" pitchFamily="34" charset="0"/>
              </a:rPr>
              <a:t>If not, think about your process. Have you (or your team) created a space that is free from criticism and judgement – a space that encourages all kinds of people to contribute ideas? And can you possibly invite others to join your brainstorming – preferably those with experiences and ways of thinking that differ from your own (or your team)?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buNone/>
            </a:pPr>
            <a:r>
              <a:rPr lang="en-GB" sz="1200" b="1" i="0" dirty="0">
                <a:solidFill>
                  <a:srgbClr val="000000"/>
                </a:solidFill>
                <a:effectLst/>
                <a:latin typeface="Arial" panose="020B0604020202020204" pitchFamily="34" charset="0"/>
              </a:rPr>
              <a:t>Flexibility (diversity of ideas)</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200" b="0" i="0" dirty="0">
                <a:solidFill>
                  <a:srgbClr val="000000"/>
                </a:solidFill>
                <a:effectLst/>
                <a:latin typeface="Arial" panose="020B0604020202020204" pitchFamily="34" charset="0"/>
              </a:rPr>
              <a:t>Ask yourself, how diverse are the ideas? In other words, can the ideas be divided into many different categories?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200" b="0" i="0" dirty="0">
                <a:solidFill>
                  <a:srgbClr val="000000"/>
                </a:solidFill>
                <a:effectLst/>
                <a:latin typeface="Arial" panose="020B0604020202020204" pitchFamily="34" charset="0"/>
              </a:rPr>
              <a:t>If not, have we looked at the point of possibility in different ways? And can we look at some of our existing ideas in different ways?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buNone/>
            </a:pPr>
            <a:r>
              <a:rPr lang="en-GB" sz="1200" b="1" i="0" dirty="0">
                <a:solidFill>
                  <a:srgbClr val="000000"/>
                </a:solidFill>
                <a:effectLst/>
                <a:latin typeface="Arial" panose="020B0604020202020204" pitchFamily="34" charset="0"/>
              </a:rPr>
              <a:t>Originality (uniqueness of ideas)</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200" b="0" i="0" dirty="0">
                <a:solidFill>
                  <a:srgbClr val="000000"/>
                </a:solidFill>
                <a:effectLst/>
                <a:latin typeface="Arial" panose="020B0604020202020204" pitchFamily="34" charset="0"/>
              </a:rPr>
              <a:t>Ask yourself, are the ideas unusual or unique? Both within your brainstorming group and in the world more widely?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200" b="0" i="0" dirty="0">
                <a:solidFill>
                  <a:srgbClr val="000000"/>
                </a:solidFill>
                <a:effectLst/>
                <a:latin typeface="Arial" panose="020B0604020202020204" pitchFamily="34" charset="0"/>
              </a:rPr>
              <a:t>If not, have we looked at the point of possibility in new ways? And can we look at some of our existing ideas in new ways? </a:t>
            </a:r>
            <a:endParaRPr lang="en-GB" sz="1200"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endParaRPr lang="en-GB" sz="1200"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200" b="1" i="0" dirty="0">
                <a:solidFill>
                  <a:srgbClr val="000000"/>
                </a:solidFill>
                <a:effectLst/>
                <a:latin typeface="Arial" panose="020B0604020202020204" pitchFamily="34" charset="0"/>
              </a:rPr>
              <a:t>Elaboration (clarity of ideas)</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200" b="0" i="0" dirty="0">
                <a:solidFill>
                  <a:srgbClr val="000000"/>
                </a:solidFill>
                <a:effectLst/>
                <a:latin typeface="Arial" panose="020B0604020202020204" pitchFamily="34" charset="0"/>
              </a:rPr>
              <a:t>Ask yourself if the immediate potential of all the ideas are clear, or whether any of them need more detail or development?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200" b="1" i="0" dirty="0">
                <a:solidFill>
                  <a:srgbClr val="000000"/>
                </a:solidFill>
                <a:effectLst/>
                <a:latin typeface="Arial" panose="020B0604020202020204" pitchFamily="34" charset="0"/>
              </a:rPr>
              <a:t>Note, do not spend a large amount of time adding detail and developing each idea – just make sure the idea is not too abstract and its application is clear enough so it’s potential can be immediately considered.</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nSpc>
                <a:spcPct val="107000"/>
              </a:lnSpc>
              <a:spcAft>
                <a:spcPts val="800"/>
              </a:spcAft>
            </a:pPr>
            <a:endParaRPr lang="en-GB" dirty="0">
              <a:latin typeface="Visuelt Pro" panose="020B0503040202040104" pitchFamily="34" charset="0"/>
            </a:endParaRPr>
          </a:p>
        </p:txBody>
      </p:sp>
      <p:sp>
        <p:nvSpPr>
          <p:cNvPr id="4" name="Slide Number Placeholder 3">
            <a:extLst>
              <a:ext uri="{FF2B5EF4-FFF2-40B4-BE49-F238E27FC236}">
                <a16:creationId xmlns:a16="http://schemas.microsoft.com/office/drawing/2014/main" id="{2C3B24D2-A1EF-4765-B50E-33F193DF1E4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67556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a:extLst>
            <a:ext uri="{FF2B5EF4-FFF2-40B4-BE49-F238E27FC236}">
              <a16:creationId xmlns:a16="http://schemas.microsoft.com/office/drawing/2014/main" id="{AE47A238-577C-67E7-4EFB-35F4B1FA65C4}"/>
            </a:ext>
          </a:extLst>
        </p:cNvPr>
        <p:cNvGrpSpPr/>
        <p:nvPr/>
      </p:nvGrpSpPr>
      <p:grpSpPr>
        <a:xfrm>
          <a:off x="0" y="0"/>
          <a:ext cx="0" cy="0"/>
          <a:chOff x="0" y="0"/>
          <a:chExt cx="0" cy="0"/>
        </a:xfrm>
      </p:grpSpPr>
      <p:sp>
        <p:nvSpPr>
          <p:cNvPr id="76" name="Google Shape;76;g33f40ad8d6f_0_250:notes">
            <a:extLst>
              <a:ext uri="{FF2B5EF4-FFF2-40B4-BE49-F238E27FC236}">
                <a16:creationId xmlns:a16="http://schemas.microsoft.com/office/drawing/2014/main" id="{B1989A02-E814-D627-2A53-9A647E744B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3f40ad8d6f_0_250:notes">
            <a:extLst>
              <a:ext uri="{FF2B5EF4-FFF2-40B4-BE49-F238E27FC236}">
                <a16:creationId xmlns:a16="http://schemas.microsoft.com/office/drawing/2014/main" id="{A9936ABE-9C91-51EE-48E3-AF8C3C3765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613655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51db73fe2e_4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51db73fe2e_4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FA7AD9A-F6C9-4441-90E8-77C9C3CFADA7}" type="slidenum">
              <a:rPr lang="en-GB" smtClean="0"/>
              <a:t>47</a:t>
            </a:fld>
            <a:endParaRPr lang="en-GB"/>
          </a:p>
        </p:txBody>
      </p:sp>
    </p:spTree>
    <p:extLst>
      <p:ext uri="{BB962C8B-B14F-4D97-AF65-F5344CB8AC3E}">
        <p14:creationId xmlns:p14="http://schemas.microsoft.com/office/powerpoint/2010/main" val="3875472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a:extLst>
            <a:ext uri="{FF2B5EF4-FFF2-40B4-BE49-F238E27FC236}">
              <a16:creationId xmlns:a16="http://schemas.microsoft.com/office/drawing/2014/main" id="{87ECDFA2-95F2-E2C7-DEC3-591CF6DD4F81}"/>
            </a:ext>
          </a:extLst>
        </p:cNvPr>
        <p:cNvGrpSpPr/>
        <p:nvPr/>
      </p:nvGrpSpPr>
      <p:grpSpPr>
        <a:xfrm>
          <a:off x="0" y="0"/>
          <a:ext cx="0" cy="0"/>
          <a:chOff x="0" y="0"/>
          <a:chExt cx="0" cy="0"/>
        </a:xfrm>
      </p:grpSpPr>
      <p:sp>
        <p:nvSpPr>
          <p:cNvPr id="135" name="Google Shape;135;g33f40ad8d6f_0_122:notes">
            <a:extLst>
              <a:ext uri="{FF2B5EF4-FFF2-40B4-BE49-F238E27FC236}">
                <a16:creationId xmlns:a16="http://schemas.microsoft.com/office/drawing/2014/main" id="{9FE96E1E-474E-8D67-9D35-3EC3AC7EBC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3f40ad8d6f_0_122:notes">
            <a:extLst>
              <a:ext uri="{FF2B5EF4-FFF2-40B4-BE49-F238E27FC236}">
                <a16:creationId xmlns:a16="http://schemas.microsoft.com/office/drawing/2014/main" id="{2B20527F-CB4C-E653-75C2-A9F88D5DC9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8904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7C71C-095A-2E08-EC7F-499470820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76B59-BF2A-5D1D-FC49-57276F5689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BD5DD1-A0D8-E05B-042E-D17764AFA40A}"/>
              </a:ext>
            </a:extLst>
          </p:cNvPr>
          <p:cNvSpPr>
            <a:spLocks noGrp="1"/>
          </p:cNvSpPr>
          <p:nvPr>
            <p:ph type="body" idx="1"/>
          </p:nvPr>
        </p:nvSpPr>
        <p:spPr/>
        <p:txBody>
          <a:bodyPr/>
          <a:lstStyle/>
          <a:p>
            <a:pPr>
              <a:lnSpc>
                <a:spcPct val="107000"/>
              </a:lnSpc>
              <a:spcAft>
                <a:spcPts val="800"/>
              </a:spcAft>
            </a:pPr>
            <a:endParaRPr lang="en-GB" dirty="0">
              <a:latin typeface="Visuelt Pro" panose="020B0503040202040104" pitchFamily="34" charset="0"/>
            </a:endParaRPr>
          </a:p>
        </p:txBody>
      </p:sp>
      <p:sp>
        <p:nvSpPr>
          <p:cNvPr id="4" name="Slide Number Placeholder 3">
            <a:extLst>
              <a:ext uri="{FF2B5EF4-FFF2-40B4-BE49-F238E27FC236}">
                <a16:creationId xmlns:a16="http://schemas.microsoft.com/office/drawing/2014/main" id="{CA4910EE-CDD6-5446-ED44-139CF7561C7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5782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BBB9B-54B5-E927-676F-21FECDFA5B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E92F54-C247-E715-317B-F97BEEDC3D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0A4AB3-262C-8411-964E-B60CC10715B3}"/>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CDA887AD-4DFB-B937-1857-17E996E4AC2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2733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a:extLst>
            <a:ext uri="{FF2B5EF4-FFF2-40B4-BE49-F238E27FC236}">
              <a16:creationId xmlns:a16="http://schemas.microsoft.com/office/drawing/2014/main" id="{E046F949-AA55-D845-0B99-CDD84D7A07C9}"/>
            </a:ext>
          </a:extLst>
        </p:cNvPr>
        <p:cNvGrpSpPr/>
        <p:nvPr/>
      </p:nvGrpSpPr>
      <p:grpSpPr>
        <a:xfrm>
          <a:off x="0" y="0"/>
          <a:ext cx="0" cy="0"/>
          <a:chOff x="0" y="0"/>
          <a:chExt cx="0" cy="0"/>
        </a:xfrm>
      </p:grpSpPr>
      <p:sp>
        <p:nvSpPr>
          <p:cNvPr id="76" name="Google Shape;76;g33f40ad8d6f_0_250:notes">
            <a:extLst>
              <a:ext uri="{FF2B5EF4-FFF2-40B4-BE49-F238E27FC236}">
                <a16:creationId xmlns:a16="http://schemas.microsoft.com/office/drawing/2014/main" id="{98F7B35D-8DAD-95C1-3D7D-E63B758EB9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3f40ad8d6f_0_250:notes">
            <a:extLst>
              <a:ext uri="{FF2B5EF4-FFF2-40B4-BE49-F238E27FC236}">
                <a16:creationId xmlns:a16="http://schemas.microsoft.com/office/drawing/2014/main" id="{4A91AC1E-9E7A-EFF7-1D16-CB522536CC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88671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51db73fe2e_4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351db73fe2e_4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E77C9-8E08-FA70-CF64-5BB4C2C9B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D75CE-2B03-52C8-C9A1-8EF4CAF508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ACE2E5-4C02-C97B-B7B3-3EF00FAB17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0D225F-063D-F072-9087-C833A511A90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8527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6FF51-B817-8124-3AAD-0DC541A48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F16BC-44F4-7EC9-2E51-8BAD32792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00B672-CB75-DFA6-7007-21E442C817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Visuelt Pro" panose="020B0503040202040104" pitchFamily="34" charset="0"/>
            </a:endParaRPr>
          </a:p>
        </p:txBody>
      </p:sp>
      <p:sp>
        <p:nvSpPr>
          <p:cNvPr id="4" name="Slide Number Placeholder 3">
            <a:extLst>
              <a:ext uri="{FF2B5EF4-FFF2-40B4-BE49-F238E27FC236}">
                <a16:creationId xmlns:a16="http://schemas.microsoft.com/office/drawing/2014/main" id="{CE6D8567-8AAB-B86C-D62F-C223477A60C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10684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847DE-284A-AC2C-3BB4-807401530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A0150-D057-5607-EF9F-71D71033D3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2EDC5B-7DD5-3210-9A0E-972CE9D637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Visuelt Pro" panose="020B0503040202040104" pitchFamily="34" charset="0"/>
            </a:endParaRPr>
          </a:p>
        </p:txBody>
      </p:sp>
      <p:sp>
        <p:nvSpPr>
          <p:cNvPr id="4" name="Slide Number Placeholder 3">
            <a:extLst>
              <a:ext uri="{FF2B5EF4-FFF2-40B4-BE49-F238E27FC236}">
                <a16:creationId xmlns:a16="http://schemas.microsoft.com/office/drawing/2014/main" id="{04941775-688B-A199-D985-33DCE162986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02671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9E77A-3698-6634-7A38-BC9E07704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4D015-93AC-0C7F-4D0D-6E5EE1DD5C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FFC34-116F-11AD-B3F1-2151FB2796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16F5E5-F9BB-AA2F-169C-7DBE4EE8937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80267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9509F-4BC8-9047-8680-B85DE422A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D142CF-5CFE-8A66-3D21-45ACC0F958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8B2CC4-B66F-1B48-7F2B-2D603840CEFA}"/>
              </a:ext>
            </a:extLst>
          </p:cNvPr>
          <p:cNvSpPr>
            <a:spLocks noGrp="1"/>
          </p:cNvSpPr>
          <p:nvPr>
            <p:ph type="body" idx="1"/>
          </p:nvPr>
        </p:nvSpPr>
        <p:spPr/>
        <p:txBody>
          <a:bodyPr/>
          <a:lstStyle/>
          <a:p>
            <a:pPr algn="l" rtl="0" fontAlgn="base">
              <a:lnSpc>
                <a:spcPts val="1350"/>
              </a:lnSpc>
              <a:spcBef>
                <a:spcPts val="600"/>
              </a:spcBef>
              <a:spcAft>
                <a:spcPts val="600"/>
              </a:spcAft>
              <a:buNone/>
            </a:pPr>
            <a:r>
              <a:rPr lang="en-GB" sz="2800" b="0" i="0" dirty="0">
                <a:solidFill>
                  <a:srgbClr val="474747"/>
                </a:solidFill>
                <a:effectLst/>
                <a:latin typeface="Arial" panose="020B0604020202020204" pitchFamily="34" charset="0"/>
              </a:rPr>
              <a:t>Weird, impossible, and impractical </a:t>
            </a:r>
            <a:r>
              <a:rPr lang="en-GB" sz="2800" b="0" i="0" dirty="0">
                <a:solidFill>
                  <a:srgbClr val="767676"/>
                </a:solidFill>
                <a:effectLst/>
                <a:latin typeface="Arial" panose="020B0604020202020204" pitchFamily="34" charset="0"/>
              </a:rPr>
              <a:t>ideas</a:t>
            </a:r>
            <a:r>
              <a:rPr lang="en-GB" sz="2800" b="0" i="0" dirty="0">
                <a:solidFill>
                  <a:srgbClr val="474747"/>
                </a:solidFill>
                <a:effectLst/>
                <a:latin typeface="Arial" panose="020B0604020202020204" pitchFamily="34" charset="0"/>
              </a:rPr>
              <a:t> often give way to truly inspired ones. </a:t>
            </a:r>
            <a:r>
              <a:rPr lang="en-GB" sz="1800" b="0" i="0" dirty="0">
                <a:solidFill>
                  <a:srgbClr val="000000"/>
                </a:solidFill>
                <a:effectLst/>
                <a:latin typeface="Arial" panose="020B0604020202020204" pitchFamily="34" charset="0"/>
              </a:rPr>
              <a:t>You will need 15 minutes for this fun and optional activity. Ensure you’re comfortable and have materials like pens, paper, sticky notes, and anything you can write and draw with. You can do this activity on your own or, if relevant, with your Spark team.</a:t>
            </a:r>
          </a:p>
          <a:p>
            <a:pPr algn="l" rtl="0" fontAlgn="base">
              <a:lnSpc>
                <a:spcPts val="1350"/>
              </a:lnSpc>
              <a:spcBef>
                <a:spcPts val="600"/>
              </a:spcBef>
              <a:spcAft>
                <a:spcPts val="600"/>
              </a:spcAft>
              <a:buNone/>
            </a:pP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Step 1: Prepare</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marL="0" marR="0" lvl="0" indent="0" algn="l" defTabSz="914400" rtl="0" eaLnBrk="1" fontAlgn="base" latinLnBrk="0" hangingPunct="1">
              <a:lnSpc>
                <a:spcPts val="1350"/>
              </a:lnSpc>
              <a:spcBef>
                <a:spcPts val="600"/>
              </a:spcBef>
              <a:spcAft>
                <a:spcPts val="600"/>
              </a:spcAft>
              <a:buClrTx/>
              <a:buSzTx/>
              <a:buFontTx/>
              <a:buNone/>
              <a:tabLst/>
              <a:defRPr/>
            </a:pPr>
            <a:r>
              <a:rPr lang="en-GB" sz="1800" b="0" i="0" dirty="0">
                <a:solidFill>
                  <a:srgbClr val="000000"/>
                </a:solidFill>
                <a:effectLst/>
                <a:latin typeface="Arial" panose="020B0604020202020204" pitchFamily="34" charset="0"/>
              </a:rPr>
              <a:t>Select an idea. We recommend developing an idea that </a:t>
            </a:r>
            <a:r>
              <a:rPr lang="en-GB" sz="1800" b="1" i="0" dirty="0">
                <a:solidFill>
                  <a:srgbClr val="000000"/>
                </a:solidFill>
                <a:effectLst/>
                <a:latin typeface="Arial" panose="020B0604020202020204" pitchFamily="34" charset="0"/>
              </a:rPr>
              <a:t>someone else has selected as intriguing or promising</a:t>
            </a:r>
            <a:r>
              <a:rPr lang="en-GB" sz="1800" b="0" i="0" dirty="0">
                <a:solidFill>
                  <a:srgbClr val="000000"/>
                </a:solidFill>
                <a:effectLst/>
                <a:latin typeface="Arial" panose="020B0604020202020204" pitchFamily="34" charset="0"/>
              </a:rPr>
              <a:t> – ideally a stakeholder or teammate. If you are doing the first activity, rephrase the idea as a question or POV. </a:t>
            </a:r>
          </a:p>
          <a:p>
            <a:pPr marL="0" marR="0" lvl="0" indent="0" algn="l" defTabSz="914400" rtl="0" eaLnBrk="1" fontAlgn="base" latinLnBrk="0" hangingPunct="1">
              <a:lnSpc>
                <a:spcPts val="1350"/>
              </a:lnSpc>
              <a:spcBef>
                <a:spcPts val="600"/>
              </a:spcBef>
              <a:spcAft>
                <a:spcPts val="600"/>
              </a:spcAft>
              <a:buClrTx/>
              <a:buSzTx/>
              <a:buFontTx/>
              <a:buNone/>
              <a:tabLst/>
              <a:defRPr/>
            </a:pPr>
            <a:r>
              <a:rPr lang="en-GB" sz="1800" b="0" i="0" dirty="0">
                <a:solidFill>
                  <a:srgbClr val="000000"/>
                </a:solidFill>
                <a:effectLst/>
                <a:latin typeface="Arial" panose="020B0604020202020204" pitchFamily="34" charset="0"/>
              </a:rPr>
              <a:t>For example, if the idea is ‘</a:t>
            </a:r>
            <a:r>
              <a:rPr lang="en-GB" sz="1800" dirty="0">
                <a:latin typeface="Visuelt Pro Light" panose="020B0303040202040104" pitchFamily="34" charset="0"/>
              </a:rPr>
              <a:t>Biodiversity corridors as school pedestrian routes’ this can simply be changed to ‘HMW create biodiversity corridors as school pedestrian routes? Or you can make it broader - ‘HMW create ecologically thriving school pedestrian routes?’</a:t>
            </a:r>
          </a:p>
          <a:p>
            <a:pPr algn="l" rtl="0" fontAlgn="base">
              <a:lnSpc>
                <a:spcPts val="1350"/>
              </a:lnSpc>
              <a:spcBef>
                <a:spcPts val="600"/>
              </a:spcBef>
              <a:spcAft>
                <a:spcPts val="600"/>
              </a:spcAft>
              <a:buNone/>
            </a:pPr>
            <a:endParaRPr lang="en-GB" sz="1800" b="0" i="0" dirty="0">
              <a:solidFill>
                <a:srgbClr val="000000"/>
              </a:solidFill>
              <a:effectLst/>
              <a:latin typeface="Arial" panose="020B0604020202020204"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Next, set a timer for </a:t>
            </a:r>
            <a:r>
              <a:rPr lang="en-GB" sz="1800" b="1" i="0" dirty="0">
                <a:solidFill>
                  <a:srgbClr val="000000"/>
                </a:solidFill>
                <a:effectLst/>
                <a:latin typeface="Arial" panose="020B0604020202020204" pitchFamily="34" charset="0"/>
              </a:rPr>
              <a:t>10 minutes</a:t>
            </a:r>
            <a:r>
              <a:rPr lang="en-GB" sz="1800" b="0" i="0" dirty="0">
                <a:solidFill>
                  <a:srgbClr val="000000"/>
                </a:solidFill>
                <a:effectLst/>
                <a:latin typeface="Arial" panose="020B0604020202020204" pitchFamily="34" charset="0"/>
              </a:rPr>
              <a:t> </a:t>
            </a:r>
          </a:p>
          <a:p>
            <a:pPr algn="l" rtl="0" fontAlgn="base">
              <a:lnSpc>
                <a:spcPts val="1350"/>
              </a:lnSpc>
              <a:spcBef>
                <a:spcPts val="600"/>
              </a:spcBef>
              <a:spcAft>
                <a:spcPts val="600"/>
              </a:spcAft>
              <a:buNone/>
            </a:pPr>
            <a:endParaRPr lang="en-GB" sz="1800" b="0" i="0" dirty="0">
              <a:solidFill>
                <a:srgbClr val="000000"/>
              </a:solidFill>
              <a:effectLst/>
              <a:latin typeface="Arial" panose="020B0604020202020204" pitchFamily="34" charset="0"/>
            </a:endParaRPr>
          </a:p>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Step 2: Brainstorm</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Use the SCAMPER prompts to come up with additional ideas. When you are ready, start the timer. Try come up with one idea per prompt, but if you get stuck, move on.</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Guidance</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1" i="0" dirty="0">
                <a:solidFill>
                  <a:srgbClr val="000000"/>
                </a:solidFill>
                <a:effectLst/>
                <a:latin typeface="Arial" panose="020B0604020202020204" pitchFamily="34" charset="0"/>
              </a:rPr>
              <a:t> Embrace the flow:</a:t>
            </a:r>
            <a:r>
              <a:rPr lang="en-GB" sz="1800" b="0" i="0" dirty="0">
                <a:solidFill>
                  <a:srgbClr val="000000"/>
                </a:solidFill>
                <a:effectLst/>
                <a:latin typeface="Arial" panose="020B0604020202020204" pitchFamily="34" charset="0"/>
              </a:rPr>
              <a:t> Don’t judge your ideas while brainstorming and don’t overthink it. When a minute ends, move on to the next idea and try to make each idea as different as possible based on the prompts. The goal at this stage is to stretch your imagination. Even wild and seemingly impractical ideas are welcome! </a:t>
            </a:r>
          </a:p>
          <a:p>
            <a:pPr algn="l" rtl="0" fontAlgn="base">
              <a:lnSpc>
                <a:spcPts val="1350"/>
              </a:lnSpc>
              <a:buFont typeface="Arial" panose="020B0604020202020204" pitchFamily="34" charset="0"/>
              <a:buChar char="•"/>
            </a:pPr>
            <a:r>
              <a:rPr lang="en-GB" sz="1800" b="1" i="0" dirty="0">
                <a:solidFill>
                  <a:srgbClr val="000000"/>
                </a:solidFill>
                <a:effectLst/>
                <a:latin typeface="Arial" panose="020B0604020202020204" pitchFamily="34" charset="0"/>
              </a:rPr>
              <a:t> Think visually:</a:t>
            </a:r>
            <a:r>
              <a:rPr lang="en-GB" sz="1800" b="0" i="0" dirty="0">
                <a:solidFill>
                  <a:srgbClr val="000000"/>
                </a:solidFill>
                <a:effectLst/>
                <a:latin typeface="Arial" panose="020B0604020202020204" pitchFamily="34" charset="0"/>
              </a:rPr>
              <a:t> Use sketches or diagrams to quickly convey concepts. </a:t>
            </a:r>
          </a:p>
          <a:p>
            <a:pPr algn="l" rtl="0" fontAlgn="base">
              <a:lnSpc>
                <a:spcPts val="1350"/>
              </a:lnSpc>
              <a:buFont typeface="Arial" panose="020B0604020202020204" pitchFamily="34" charset="0"/>
              <a:buChar char="•"/>
            </a:pPr>
            <a:r>
              <a:rPr lang="en-GB" sz="1800" b="1" i="0" dirty="0">
                <a:solidFill>
                  <a:srgbClr val="000000"/>
                </a:solidFill>
                <a:effectLst/>
                <a:latin typeface="Arial" panose="020B0604020202020204" pitchFamily="34" charset="0"/>
              </a:rPr>
              <a:t> Stay focused:</a:t>
            </a:r>
            <a:r>
              <a:rPr lang="en-GB" sz="1800" b="0" i="0" dirty="0">
                <a:solidFill>
                  <a:srgbClr val="000000"/>
                </a:solidFill>
                <a:effectLst/>
                <a:latin typeface="Arial" panose="020B0604020202020204" pitchFamily="34" charset="0"/>
              </a:rPr>
              <a:t> Keep your mind on the challenge at hand and avoid distractions. </a:t>
            </a:r>
          </a:p>
          <a:p>
            <a:pPr algn="l" rtl="0" fontAlgn="base">
              <a:lnSpc>
                <a:spcPts val="1350"/>
              </a:lnSpc>
              <a:buFont typeface="Arial" panose="020B0604020202020204" pitchFamily="34" charset="0"/>
              <a:buChar char="•"/>
            </a:pPr>
            <a:r>
              <a:rPr lang="en-GB" sz="1800" b="1" i="0" dirty="0">
                <a:solidFill>
                  <a:srgbClr val="000000"/>
                </a:solidFill>
                <a:effectLst/>
                <a:latin typeface="Arial" panose="020B0604020202020204" pitchFamily="34" charset="0"/>
              </a:rPr>
              <a:t> Have fun:</a:t>
            </a:r>
            <a:r>
              <a:rPr lang="en-GB" sz="1800" b="0" i="0" dirty="0">
                <a:solidFill>
                  <a:srgbClr val="000000"/>
                </a:solidFill>
                <a:effectLst/>
                <a:latin typeface="Arial" panose="020B0604020202020204" pitchFamily="34" charset="0"/>
              </a:rPr>
              <a:t> Enjoy the process and let your imagination run wild. </a:t>
            </a: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Step 3: Review</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Once the timer stops, take a few minutes to review your ideas.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Which one do you find most intriguing or promising to develop further?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Add a star to the grid to indicate your selected idea or ideas. </a:t>
            </a:r>
          </a:p>
          <a:p>
            <a:pPr algn="l" rtl="0" fontAlgn="base">
              <a:lnSpc>
                <a:spcPts val="1350"/>
              </a:lnSpc>
              <a:spcBef>
                <a:spcPts val="600"/>
              </a:spcBef>
              <a:spcAft>
                <a:spcPts val="600"/>
              </a:spcAft>
              <a:buNone/>
            </a:pPr>
            <a:endParaRPr lang="en-GB" sz="1800" b="0" i="0" dirty="0">
              <a:solidFill>
                <a:srgbClr val="000000"/>
              </a:solidFill>
              <a:effectLst/>
              <a:latin typeface="Arial" panose="020B0604020202020204" pitchFamily="34" charset="0"/>
            </a:endParaRPr>
          </a:p>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Step 4: Pause and reflect</a:t>
            </a: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Finally, reflect on this process. What did you learn from building on others’ ideas? Did you find it easier or harder than you expected? What are some of the benefits that could come from using an approach?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pPr>
            <a:r>
              <a:rPr lang="en-GB" sz="1800" b="0" i="0" dirty="0">
                <a:solidFill>
                  <a:srgbClr val="000000"/>
                </a:solidFill>
                <a:effectLst/>
                <a:latin typeface="Arial" panose="020B0604020202020204" pitchFamily="34" charset="0"/>
              </a:rPr>
              <a:t> </a:t>
            </a:r>
          </a:p>
          <a:p>
            <a:pPr algn="l" rtl="0" fontAlgn="base">
              <a:lnSpc>
                <a:spcPts val="1350"/>
              </a:lnSpc>
              <a:spcBef>
                <a:spcPts val="600"/>
              </a:spcBef>
              <a:spcAft>
                <a:spcPts val="600"/>
              </a:spcAft>
            </a:pP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pPr>
            <a:endParaRPr lang="en-GB" b="0" i="0" dirty="0">
              <a:solidFill>
                <a:srgbClr val="000000"/>
              </a:solidFill>
              <a:effectLst/>
              <a:latin typeface="Segoe UI" panose="020B0502040204020203" pitchFamily="34" charset="0"/>
            </a:endParaRPr>
          </a:p>
          <a:p>
            <a:pPr>
              <a:lnSpc>
                <a:spcPct val="107000"/>
              </a:lnSpc>
              <a:spcAft>
                <a:spcPts val="800"/>
              </a:spcAft>
            </a:pPr>
            <a:endParaRPr lang="en-GB" dirty="0">
              <a:latin typeface="Visuelt Pro" panose="020B0503040202040104" pitchFamily="34" charset="0"/>
            </a:endParaRPr>
          </a:p>
        </p:txBody>
      </p:sp>
      <p:sp>
        <p:nvSpPr>
          <p:cNvPr id="4" name="Slide Number Placeholder 3">
            <a:extLst>
              <a:ext uri="{FF2B5EF4-FFF2-40B4-BE49-F238E27FC236}">
                <a16:creationId xmlns:a16="http://schemas.microsoft.com/office/drawing/2014/main" id="{E510C1CA-E82D-88B1-36E1-C1063C11BD3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06851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A59A8-2254-D668-73C0-BACD392E61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2B8CC6-A84A-F488-0D34-7416FDC20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222F22-C4CB-A44D-C050-309EFB8C564D}"/>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b="0" i="0" dirty="0">
                <a:solidFill>
                  <a:srgbClr val="1F1C06"/>
                </a:solidFill>
                <a:effectLst/>
                <a:latin typeface="GT America"/>
              </a:rPr>
              <a:t>"How Might We" questions are a way to frame your ideation. They are often used for launching brainstorm sessions because they help you look at your idea in new ways. </a:t>
            </a:r>
          </a:p>
          <a:p>
            <a:pPr>
              <a:lnSpc>
                <a:spcPct val="107000"/>
              </a:lnSpc>
              <a:spcAft>
                <a:spcPts val="800"/>
              </a:spcAft>
            </a:pPr>
            <a:endParaRPr lang="en-GB" dirty="0">
              <a:latin typeface="Visuelt Pro" panose="020B0503040202040104" pitchFamily="34" charset="0"/>
            </a:endParaRPr>
          </a:p>
        </p:txBody>
      </p:sp>
      <p:sp>
        <p:nvSpPr>
          <p:cNvPr id="4" name="Slide Number Placeholder 3">
            <a:extLst>
              <a:ext uri="{FF2B5EF4-FFF2-40B4-BE49-F238E27FC236}">
                <a16:creationId xmlns:a16="http://schemas.microsoft.com/office/drawing/2014/main" id="{911F0AF3-87DB-518C-57B7-262818937CE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74374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B89C6-1D75-7D55-0CC9-D02ACA55CC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561BA2-9D24-8520-49D6-4D2528DE2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E58E9-BA33-F72B-D6A0-B3A0DAF9F03E}"/>
              </a:ext>
            </a:extLst>
          </p:cNvPr>
          <p:cNvSpPr>
            <a:spLocks noGrp="1"/>
          </p:cNvSpPr>
          <p:nvPr>
            <p:ph type="body" idx="1"/>
          </p:nvPr>
        </p:nvSpPr>
        <p:spPr/>
        <p:txBody>
          <a:bodyPr/>
          <a:lstStyle/>
          <a:p>
            <a:pPr algn="l" rtl="0" fontAlgn="base">
              <a:lnSpc>
                <a:spcPts val="1350"/>
              </a:lnSpc>
              <a:spcBef>
                <a:spcPts val="600"/>
              </a:spcBef>
              <a:spcAft>
                <a:spcPts val="600"/>
              </a:spcAft>
              <a:buNone/>
            </a:pPr>
            <a:r>
              <a:rPr lang="en-GB" sz="2800" b="0" i="0" dirty="0">
                <a:solidFill>
                  <a:srgbClr val="474747"/>
                </a:solidFill>
                <a:effectLst/>
                <a:latin typeface="Arial" panose="020B0604020202020204" pitchFamily="34" charset="0"/>
              </a:rPr>
              <a:t>Weird, impossible, and impractical </a:t>
            </a:r>
            <a:r>
              <a:rPr lang="en-GB" sz="2800" b="0" i="0" dirty="0">
                <a:solidFill>
                  <a:srgbClr val="767676"/>
                </a:solidFill>
                <a:effectLst/>
                <a:latin typeface="Arial" panose="020B0604020202020204" pitchFamily="34" charset="0"/>
              </a:rPr>
              <a:t>ideas</a:t>
            </a:r>
            <a:r>
              <a:rPr lang="en-GB" sz="2800" b="0" i="0" dirty="0">
                <a:solidFill>
                  <a:srgbClr val="474747"/>
                </a:solidFill>
                <a:effectLst/>
                <a:latin typeface="Arial" panose="020B0604020202020204" pitchFamily="34" charset="0"/>
              </a:rPr>
              <a:t> often give way to truly inspired ones. </a:t>
            </a:r>
            <a:r>
              <a:rPr lang="en-GB" sz="1800" b="0" i="0" dirty="0">
                <a:solidFill>
                  <a:srgbClr val="000000"/>
                </a:solidFill>
                <a:effectLst/>
                <a:latin typeface="Arial" panose="020B0604020202020204" pitchFamily="34" charset="0"/>
              </a:rPr>
              <a:t>You will need 15 minutes for this fun and optional ‘crazy 8s’ activity. Ensure you’re comfortable and have materials like pens, paper, sticky notes, and anything you can write and draw with. You can do this activity on your own or, if relevant, with your Spark team.</a:t>
            </a:r>
          </a:p>
          <a:p>
            <a:pPr algn="l" rtl="0" fontAlgn="base">
              <a:lnSpc>
                <a:spcPts val="1350"/>
              </a:lnSpc>
              <a:spcBef>
                <a:spcPts val="600"/>
              </a:spcBef>
              <a:spcAft>
                <a:spcPts val="600"/>
              </a:spcAft>
              <a:buNone/>
            </a:pP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Step 1: Prepare</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Take a sheet of paper and fold it to create eight rectangular sections. If you’re using a digital tool, create a template with eight equal sections.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pPr>
            <a:r>
              <a:rPr lang="en-GB" sz="1800" b="0" i="0" dirty="0">
                <a:solidFill>
                  <a:srgbClr val="000000"/>
                </a:solidFill>
                <a:effectLst/>
                <a:latin typeface="Arial" panose="020B0604020202020204" pitchFamily="34" charset="0"/>
              </a:rPr>
              <a:t>Next, add the following titles to each of the sections, as shown in the image below: initial idea, subtract, reverse, add, exaggerate, simplify, make impossible, and multiply. </a:t>
            </a: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Under the first section, we recommend developing an idea that </a:t>
            </a:r>
            <a:r>
              <a:rPr lang="en-GB" sz="1800" b="1" i="0" dirty="0">
                <a:solidFill>
                  <a:srgbClr val="000000"/>
                </a:solidFill>
                <a:effectLst/>
                <a:latin typeface="Arial" panose="020B0604020202020204" pitchFamily="34" charset="0"/>
              </a:rPr>
              <a:t>someone else has selected as intriguing or promising</a:t>
            </a:r>
            <a:r>
              <a:rPr lang="en-GB" sz="1800" b="0" i="0" dirty="0">
                <a:solidFill>
                  <a:srgbClr val="000000"/>
                </a:solidFill>
                <a:effectLst/>
                <a:latin typeface="Arial" panose="020B0604020202020204" pitchFamily="34" charset="0"/>
              </a:rPr>
              <a:t> – ideally a stakeholder or teammate. </a:t>
            </a: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Next, set a timer for </a:t>
            </a:r>
            <a:r>
              <a:rPr lang="en-GB" sz="1800" b="1" i="0" dirty="0">
                <a:solidFill>
                  <a:srgbClr val="000000"/>
                </a:solidFill>
                <a:effectLst/>
                <a:latin typeface="Arial" panose="020B0604020202020204" pitchFamily="34" charset="0"/>
              </a:rPr>
              <a:t>8 minutes</a:t>
            </a:r>
            <a:r>
              <a:rPr lang="en-GB" sz="1800" b="0" i="0" dirty="0">
                <a:solidFill>
                  <a:srgbClr val="000000"/>
                </a:solidFill>
                <a:effectLst/>
                <a:latin typeface="Arial" panose="020B0604020202020204" pitchFamily="34" charset="0"/>
              </a:rPr>
              <a:t> </a:t>
            </a:r>
          </a:p>
          <a:p>
            <a:pPr algn="l" rtl="0" fontAlgn="base">
              <a:lnSpc>
                <a:spcPts val="1350"/>
              </a:lnSpc>
              <a:spcBef>
                <a:spcPts val="600"/>
              </a:spcBef>
              <a:spcAft>
                <a:spcPts val="600"/>
              </a:spcAft>
              <a:buNone/>
            </a:pPr>
            <a:endParaRPr lang="en-GB" sz="1800" b="0" i="0" dirty="0">
              <a:solidFill>
                <a:srgbClr val="000000"/>
              </a:solidFill>
              <a:effectLst/>
              <a:latin typeface="Arial" panose="020B0604020202020204" pitchFamily="34" charset="0"/>
            </a:endParaRPr>
          </a:p>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Step 2: Brainstorm</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In this activity, you will focus on one section of your paper for 1 minute. First you will sketch or describe an idea related to your chosen challenge. This should be done in the first section of your paper (the section titled initial idea).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After you’ve spent 1 minute coming up with your initial idea, move to the next section, and so on.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Each of the following sections will ask you to do something different with your idea. First you will be asked to subtract or remove something from the idea. Then you are asked to reverse the idea (to create the opposite idea), add something to any of the ideas you’ve generated so far, exaggerate any of the ideas, simplify the idea (make the idea as simple as it can be), and then make the idea impossible. Finally, you are asked to try multiplying the different ideas together.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When you are ready, start the timer.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Guidance</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buFont typeface="Arial" panose="020B0604020202020204" pitchFamily="34" charset="0"/>
              <a:buChar char="•"/>
            </a:pPr>
            <a:r>
              <a:rPr lang="en-GB" sz="1800" b="1" i="0" dirty="0">
                <a:solidFill>
                  <a:srgbClr val="000000"/>
                </a:solidFill>
                <a:effectLst/>
                <a:latin typeface="Arial" panose="020B0604020202020204" pitchFamily="34" charset="0"/>
              </a:rPr>
              <a:t> Embrace the flow:</a:t>
            </a:r>
            <a:r>
              <a:rPr lang="en-GB" sz="1800" b="0" i="0" dirty="0">
                <a:solidFill>
                  <a:srgbClr val="000000"/>
                </a:solidFill>
                <a:effectLst/>
                <a:latin typeface="Arial" panose="020B0604020202020204" pitchFamily="34" charset="0"/>
              </a:rPr>
              <a:t> Don’t judge your ideas while brainstorming and don’t overthink it. When a minute ends, move on to the next idea and try to make each idea as different as possible based on the prompts. The goal at this stage is to stretch your imagination. Even wild and seemingly impractical ideas are welcome! </a:t>
            </a:r>
          </a:p>
          <a:p>
            <a:pPr algn="l" rtl="0" fontAlgn="base">
              <a:lnSpc>
                <a:spcPts val="1350"/>
              </a:lnSpc>
              <a:buFont typeface="Arial" panose="020B0604020202020204" pitchFamily="34" charset="0"/>
              <a:buChar char="•"/>
            </a:pPr>
            <a:r>
              <a:rPr lang="en-GB" sz="1800" b="1" i="0" dirty="0">
                <a:solidFill>
                  <a:srgbClr val="000000"/>
                </a:solidFill>
                <a:effectLst/>
                <a:latin typeface="Arial" panose="020B0604020202020204" pitchFamily="34" charset="0"/>
              </a:rPr>
              <a:t> Think visually:</a:t>
            </a:r>
            <a:r>
              <a:rPr lang="en-GB" sz="1800" b="0" i="0" dirty="0">
                <a:solidFill>
                  <a:srgbClr val="000000"/>
                </a:solidFill>
                <a:effectLst/>
                <a:latin typeface="Arial" panose="020B0604020202020204" pitchFamily="34" charset="0"/>
              </a:rPr>
              <a:t> Use sketches or diagrams to quickly convey concepts. </a:t>
            </a:r>
          </a:p>
          <a:p>
            <a:pPr algn="l" rtl="0" fontAlgn="base">
              <a:lnSpc>
                <a:spcPts val="1350"/>
              </a:lnSpc>
              <a:buFont typeface="Arial" panose="020B0604020202020204" pitchFamily="34" charset="0"/>
              <a:buChar char="•"/>
            </a:pPr>
            <a:r>
              <a:rPr lang="en-GB" sz="1800" b="1" i="0" dirty="0">
                <a:solidFill>
                  <a:srgbClr val="000000"/>
                </a:solidFill>
                <a:effectLst/>
                <a:latin typeface="Arial" panose="020B0604020202020204" pitchFamily="34" charset="0"/>
              </a:rPr>
              <a:t> Stay focused:</a:t>
            </a:r>
            <a:r>
              <a:rPr lang="en-GB" sz="1800" b="0" i="0" dirty="0">
                <a:solidFill>
                  <a:srgbClr val="000000"/>
                </a:solidFill>
                <a:effectLst/>
                <a:latin typeface="Arial" panose="020B0604020202020204" pitchFamily="34" charset="0"/>
              </a:rPr>
              <a:t> Keep your mind on the challenge at hand and avoid distractions. </a:t>
            </a:r>
          </a:p>
          <a:p>
            <a:pPr algn="l" rtl="0" fontAlgn="base">
              <a:lnSpc>
                <a:spcPts val="1350"/>
              </a:lnSpc>
              <a:buFont typeface="Arial" panose="020B0604020202020204" pitchFamily="34" charset="0"/>
              <a:buChar char="•"/>
            </a:pPr>
            <a:r>
              <a:rPr lang="en-GB" sz="1800" b="1" i="0" dirty="0">
                <a:solidFill>
                  <a:srgbClr val="000000"/>
                </a:solidFill>
                <a:effectLst/>
                <a:latin typeface="Arial" panose="020B0604020202020204" pitchFamily="34" charset="0"/>
              </a:rPr>
              <a:t> Have fun:</a:t>
            </a:r>
            <a:r>
              <a:rPr lang="en-GB" sz="1800" b="0" i="0" dirty="0">
                <a:solidFill>
                  <a:srgbClr val="000000"/>
                </a:solidFill>
                <a:effectLst/>
                <a:latin typeface="Arial" panose="020B0604020202020204" pitchFamily="34" charset="0"/>
              </a:rPr>
              <a:t> Enjoy the process and let your imagination run wild. </a:t>
            </a: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Step 3: Review</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Once the timer stops, take a few minutes to review your eight ideas.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Which one do you find most intriguing or promising to develop further?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Add a star to the grid to indicate your selected idea or ideas. </a:t>
            </a:r>
          </a:p>
          <a:p>
            <a:pPr algn="l" rtl="0" fontAlgn="base">
              <a:lnSpc>
                <a:spcPts val="1350"/>
              </a:lnSpc>
              <a:spcBef>
                <a:spcPts val="600"/>
              </a:spcBef>
              <a:spcAft>
                <a:spcPts val="600"/>
              </a:spcAft>
              <a:buNone/>
            </a:pPr>
            <a:endParaRPr lang="en-GB" sz="1800" b="0" i="0" dirty="0">
              <a:solidFill>
                <a:srgbClr val="000000"/>
              </a:solidFill>
              <a:effectLst/>
              <a:latin typeface="Arial" panose="020B0604020202020204" pitchFamily="34" charset="0"/>
            </a:endParaRPr>
          </a:p>
          <a:p>
            <a:pPr algn="l" rtl="0" fontAlgn="base">
              <a:lnSpc>
                <a:spcPts val="1350"/>
              </a:lnSpc>
              <a:spcBef>
                <a:spcPts val="600"/>
              </a:spcBef>
              <a:spcAft>
                <a:spcPts val="600"/>
              </a:spcAft>
              <a:buNone/>
            </a:pPr>
            <a:r>
              <a:rPr lang="en-GB" sz="1800" b="1" i="0" dirty="0">
                <a:solidFill>
                  <a:srgbClr val="000000"/>
                </a:solidFill>
                <a:effectLst/>
                <a:latin typeface="Arial" panose="020B0604020202020204" pitchFamily="34" charset="0"/>
              </a:rPr>
              <a:t>Step 4: Pause and reflect</a:t>
            </a:r>
          </a:p>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Finally, reflect on this process. What did you learn from building on others’ ideas? Did you find it easier or harder than you expected? What are some of the benefits that could come from using an approach?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buNone/>
            </a:pP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pPr>
            <a:r>
              <a:rPr lang="en-GB" sz="1800" b="0" i="0" dirty="0">
                <a:solidFill>
                  <a:srgbClr val="000000"/>
                </a:solidFill>
                <a:effectLst/>
                <a:latin typeface="Arial" panose="020B0604020202020204" pitchFamily="34" charset="0"/>
              </a:rPr>
              <a:t> </a:t>
            </a:r>
          </a:p>
          <a:p>
            <a:pPr algn="l" rtl="0" fontAlgn="base">
              <a:lnSpc>
                <a:spcPts val="1350"/>
              </a:lnSpc>
              <a:spcBef>
                <a:spcPts val="600"/>
              </a:spcBef>
              <a:spcAft>
                <a:spcPts val="600"/>
              </a:spcAft>
            </a:pP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pPr>
            <a:endParaRPr lang="en-GB" b="0" i="0" dirty="0">
              <a:solidFill>
                <a:srgbClr val="000000"/>
              </a:solidFill>
              <a:effectLst/>
              <a:latin typeface="Segoe UI" panose="020B0502040204020203" pitchFamily="34" charset="0"/>
            </a:endParaRPr>
          </a:p>
          <a:p>
            <a:pPr>
              <a:lnSpc>
                <a:spcPct val="107000"/>
              </a:lnSpc>
              <a:spcAft>
                <a:spcPts val="800"/>
              </a:spcAft>
            </a:pPr>
            <a:endParaRPr lang="en-GB" dirty="0">
              <a:latin typeface="Visuelt Pro" panose="020B0503040202040104" pitchFamily="34" charset="0"/>
            </a:endParaRPr>
          </a:p>
        </p:txBody>
      </p:sp>
      <p:sp>
        <p:nvSpPr>
          <p:cNvPr id="4" name="Slide Number Placeholder 3">
            <a:extLst>
              <a:ext uri="{FF2B5EF4-FFF2-40B4-BE49-F238E27FC236}">
                <a16:creationId xmlns:a16="http://schemas.microsoft.com/office/drawing/2014/main" id="{65BF6772-6FB4-B57E-9BAB-D5EFB12B4F2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13258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E2DA5-1264-229F-A96A-FDFCD2A70E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87CD0-1544-8D71-C180-12840E7347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1F57BC-045B-A2A9-2503-E89F7441EEE8}"/>
              </a:ext>
            </a:extLst>
          </p:cNvPr>
          <p:cNvSpPr>
            <a:spLocks noGrp="1"/>
          </p:cNvSpPr>
          <p:nvPr>
            <p:ph type="body" idx="1"/>
          </p:nvPr>
        </p:nvSpPr>
        <p:spPr/>
        <p:txBody>
          <a:bodyPr/>
          <a:lstStyle/>
          <a:p>
            <a:pPr algn="l" rtl="0" fontAlgn="base">
              <a:lnSpc>
                <a:spcPts val="1200"/>
              </a:lnSpc>
              <a:spcBef>
                <a:spcPts val="600"/>
              </a:spcBef>
              <a:spcAft>
                <a:spcPts val="600"/>
              </a:spcAft>
              <a:buNone/>
            </a:pPr>
            <a:r>
              <a:rPr lang="en-GB" sz="1800" b="0" i="0" dirty="0">
                <a:solidFill>
                  <a:srgbClr val="000000"/>
                </a:solidFill>
                <a:effectLst/>
                <a:latin typeface="Arial" panose="020B0604020202020204" pitchFamily="34" charset="0"/>
              </a:rPr>
              <a:t> </a:t>
            </a:r>
            <a:r>
              <a:rPr lang="en-GB" sz="1800" b="1" i="0" dirty="0">
                <a:solidFill>
                  <a:srgbClr val="000000"/>
                </a:solidFill>
                <a:effectLst/>
                <a:latin typeface="Arial" panose="020B0604020202020204" pitchFamily="34" charset="0"/>
              </a:rPr>
              <a:t>SCAMPER (or SSCAAMMMMPEEERR)</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spcBef>
                <a:spcPts val="600"/>
              </a:spcBef>
              <a:spcAft>
                <a:spcPts val="600"/>
              </a:spcAft>
              <a:buNone/>
            </a:pPr>
            <a:r>
              <a:rPr lang="en-GB" sz="1800" b="0" i="0" dirty="0">
                <a:solidFill>
                  <a:srgbClr val="000000"/>
                </a:solidFill>
                <a:effectLst/>
                <a:latin typeface="Arial" panose="020B0604020202020204" pitchFamily="34" charset="0"/>
              </a:rPr>
              <a:t>SCAMPER is a checklist that can be used as question prompts to manipulate or develop ideas. The process is similar to the ‘crazy 8s’ activity. The approach starts with a particular idea being considered for elaboration, such as an existing or proposed product, process or intervention. Then each letter of the SCAMPER list is used to </a:t>
            </a:r>
            <a:r>
              <a:rPr lang="en-GB" sz="1800" b="1" i="0" dirty="0">
                <a:solidFill>
                  <a:srgbClr val="000000"/>
                </a:solidFill>
                <a:effectLst/>
                <a:latin typeface="Arial" panose="020B0604020202020204" pitchFamily="34" charset="0"/>
              </a:rPr>
              <a:t>sequentially consider different ways to alter the idea</a:t>
            </a:r>
            <a:r>
              <a:rPr lang="en-GB" sz="1800" b="0" i="0" dirty="0">
                <a:solidFill>
                  <a:srgbClr val="000000"/>
                </a:solidFill>
                <a:effectLst/>
                <a:latin typeface="Arial" panose="020B0604020202020204" pitchFamily="34" charset="0"/>
              </a:rPr>
              <a:t>.  The 16-dimentions in an expanded SSCAAMMMMMPEEERR list are shown in the image. </a:t>
            </a:r>
          </a:p>
          <a:p>
            <a:pPr algn="l" rtl="0" fontAlgn="base">
              <a:lnSpc>
                <a:spcPts val="1200"/>
              </a:lnSpc>
              <a:spcBef>
                <a:spcPts val="600"/>
              </a:spcBef>
              <a:spcAft>
                <a:spcPts val="600"/>
              </a:spcAft>
              <a:buNone/>
            </a:pPr>
            <a:endParaRPr lang="en-GB" sz="1800" b="0" i="0" dirty="0">
              <a:solidFill>
                <a:srgbClr val="000000"/>
              </a:solidFill>
              <a:effectLst/>
              <a:latin typeface="Arial" panose="020B0604020202020204" pitchFamily="34" charset="0"/>
            </a:endParaRPr>
          </a:p>
          <a:p>
            <a:pPr algn="l" rtl="0" fontAlgn="base">
              <a:lnSpc>
                <a:spcPts val="1200"/>
              </a:lnSpc>
              <a:spcBef>
                <a:spcPts val="600"/>
              </a:spcBef>
              <a:spcAft>
                <a:spcPts val="600"/>
              </a:spcAft>
              <a:buNone/>
            </a:pPr>
            <a:r>
              <a:rPr lang="en-GB" sz="1800" b="0" i="0" dirty="0">
                <a:solidFill>
                  <a:srgbClr val="000000"/>
                </a:solidFill>
                <a:effectLst/>
                <a:latin typeface="Arial" panose="020B0604020202020204" pitchFamily="34" charset="0"/>
              </a:rPr>
              <a:t>For more information, read the 10-minute article ‘</a:t>
            </a:r>
            <a:r>
              <a:rPr lang="en-GB" sz="1800" b="0" i="0" u="sng" strike="noStrike" dirty="0">
                <a:solidFill>
                  <a:srgbClr val="000000"/>
                </a:solidFill>
                <a:effectLst/>
                <a:latin typeface="Arial" panose="020B0604020202020204" pitchFamily="34" charset="0"/>
                <a:hlinkClick r:id="rId3"/>
              </a:rPr>
              <a:t>A Guide to the SCAMPER Technique for Design Thinking</a:t>
            </a:r>
            <a:r>
              <a:rPr lang="en-GB" sz="1800" b="0" i="0" dirty="0">
                <a:solidFill>
                  <a:srgbClr val="000000"/>
                </a:solidFill>
                <a:effectLst/>
                <a:latin typeface="Arial" panose="020B0604020202020204" pitchFamily="34" charset="0"/>
              </a:rPr>
              <a:t>’ (</a:t>
            </a:r>
            <a:r>
              <a:rPr lang="en-GB" sz="1800" b="0" i="0" dirty="0" err="1">
                <a:solidFill>
                  <a:srgbClr val="000000"/>
                </a:solidFill>
                <a:effectLst/>
                <a:latin typeface="Arial" panose="020B0604020202020204" pitchFamily="34" charset="0"/>
              </a:rPr>
              <a:t>Elmansy</a:t>
            </a:r>
            <a:r>
              <a:rPr lang="en-GB" sz="1800" b="0" i="0" dirty="0">
                <a:solidFill>
                  <a:srgbClr val="000000"/>
                </a:solidFill>
                <a:effectLst/>
                <a:latin typeface="Arial" panose="020B0604020202020204" pitchFamily="34" charset="0"/>
              </a:rPr>
              <a:t>, 2015).  </a:t>
            </a:r>
            <a:endParaRPr lang="en-GB" b="0" i="0" dirty="0">
              <a:solidFill>
                <a:srgbClr val="000000"/>
              </a:solidFill>
              <a:effectLst/>
              <a:latin typeface="Segoe UI" panose="020B0502040204020203" pitchFamily="34" charset="0"/>
            </a:endParaRPr>
          </a:p>
          <a:p>
            <a:pPr>
              <a:lnSpc>
                <a:spcPct val="107000"/>
              </a:lnSpc>
              <a:spcAft>
                <a:spcPts val="800"/>
              </a:spcAft>
            </a:pPr>
            <a:endParaRPr lang="en-GB" dirty="0">
              <a:latin typeface="Visuelt Pro" panose="020B0503040202040104" pitchFamily="34" charset="0"/>
            </a:endParaRPr>
          </a:p>
          <a:p>
            <a:pPr>
              <a:lnSpc>
                <a:spcPct val="107000"/>
              </a:lnSpc>
              <a:spcAft>
                <a:spcPts val="800"/>
              </a:spcAft>
            </a:pPr>
            <a:endParaRPr lang="en-GB" dirty="0">
              <a:latin typeface="Visuelt Pro" panose="020B0503040202040104" pitchFamily="34" charset="0"/>
            </a:endParaRPr>
          </a:p>
        </p:txBody>
      </p:sp>
      <p:sp>
        <p:nvSpPr>
          <p:cNvPr id="4" name="Slide Number Placeholder 3">
            <a:extLst>
              <a:ext uri="{FF2B5EF4-FFF2-40B4-BE49-F238E27FC236}">
                <a16:creationId xmlns:a16="http://schemas.microsoft.com/office/drawing/2014/main" id="{42EB5A88-3C28-AE02-5106-F630389D179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3072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D5EEC-37B6-0E0A-424D-1304F64AD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A4236A-9BA0-BF57-801B-072AEBA450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9E2F09-C49A-7601-50CC-5859CAE7E974}"/>
              </a:ext>
            </a:extLst>
          </p:cNvPr>
          <p:cNvSpPr>
            <a:spLocks noGrp="1"/>
          </p:cNvSpPr>
          <p:nvPr>
            <p:ph type="body" idx="1"/>
          </p:nvPr>
        </p:nvSpPr>
        <p:spPr/>
        <p:txBody>
          <a:bodyPr/>
          <a:lstStyle/>
          <a:p>
            <a:pPr algn="l" rtl="0" fontAlgn="base">
              <a:lnSpc>
                <a:spcPts val="1350"/>
              </a:lnSpc>
              <a:spcBef>
                <a:spcPts val="600"/>
              </a:spcBef>
              <a:spcAft>
                <a:spcPts val="600"/>
              </a:spcAft>
            </a:pPr>
            <a:endParaRPr lang="en-GB" sz="1200" dirty="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C47CC1F8-0431-F533-1566-068A5511566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53154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779BF-69A7-D088-27B4-E3949EB1F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B66B18-1991-2636-333A-498B295571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75CA15-D3F7-DFFE-00A4-972DEF89F685}"/>
              </a:ext>
            </a:extLst>
          </p:cNvPr>
          <p:cNvSpPr>
            <a:spLocks noGrp="1"/>
          </p:cNvSpPr>
          <p:nvPr>
            <p:ph type="body" idx="1"/>
          </p:nvPr>
        </p:nvSpPr>
        <p:spPr/>
        <p:txBody>
          <a:bodyPr/>
          <a:lstStyle/>
          <a:p>
            <a:pPr algn="l" rtl="0" fontAlgn="base">
              <a:lnSpc>
                <a:spcPts val="1200"/>
              </a:lnSpc>
              <a:spcBef>
                <a:spcPts val="600"/>
              </a:spcBef>
              <a:spcAft>
                <a:spcPts val="600"/>
              </a:spcAft>
              <a:buNone/>
            </a:pPr>
            <a:r>
              <a:rPr lang="en-GB" sz="1800" b="1" i="0" dirty="0">
                <a:solidFill>
                  <a:srgbClr val="000000"/>
                </a:solidFill>
                <a:effectLst/>
                <a:latin typeface="Arial" panose="020B0604020202020204" pitchFamily="34" charset="0"/>
              </a:rPr>
              <a:t>Analogy mapping</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spcBef>
                <a:spcPts val="600"/>
              </a:spcBef>
              <a:spcAft>
                <a:spcPts val="600"/>
              </a:spcAft>
              <a:buNone/>
            </a:pPr>
            <a:r>
              <a:rPr lang="en-GB" sz="1800" b="0" i="0" dirty="0">
                <a:solidFill>
                  <a:srgbClr val="000000"/>
                </a:solidFill>
                <a:effectLst/>
                <a:latin typeface="Arial" panose="020B0604020202020204" pitchFamily="34" charset="0"/>
              </a:rPr>
              <a:t>An analogy compares two things to make a point. Analogies can be useful for creativity in that they can help us to identify problems and solutions in one industry or area and apply them to another. This works by recognising the similarities between these industries or areas. For example, retail stores can be mapped to airports by looking at their parts: customers are to stores, as airplanes are to airports. With this in mind, strategies used by airports to control how airplanes move through the airport area can possibly be applied to stores controlling customer flow, and vice versa. </a:t>
            </a:r>
            <a:endParaRPr lang="en-GB" b="0" i="0" dirty="0">
              <a:solidFill>
                <a:srgbClr val="000000"/>
              </a:solidFill>
              <a:effectLst/>
              <a:latin typeface="Segoe UI" panose="020B0502040204020203" pitchFamily="34" charset="0"/>
            </a:endParaRPr>
          </a:p>
          <a:p>
            <a:pPr algn="l" rtl="0" fontAlgn="base">
              <a:lnSpc>
                <a:spcPts val="1200"/>
              </a:lnSpc>
              <a:spcBef>
                <a:spcPts val="600"/>
              </a:spcBef>
              <a:spcAft>
                <a:spcPts val="600"/>
              </a:spcAft>
              <a:buNone/>
            </a:pP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00"/>
              </a:lnSpc>
              <a:spcBef>
                <a:spcPts val="600"/>
              </a:spcBef>
              <a:spcAft>
                <a:spcPts val="600"/>
              </a:spcAft>
              <a:buNone/>
            </a:pPr>
            <a:r>
              <a:rPr lang="en-GB" sz="1800" b="0" i="0" dirty="0">
                <a:solidFill>
                  <a:srgbClr val="000000"/>
                </a:solidFill>
                <a:effectLst/>
                <a:latin typeface="Arial" panose="020B0604020202020204" pitchFamily="34" charset="0"/>
              </a:rPr>
              <a:t>For a step-by-step guide, examine ‘</a:t>
            </a:r>
            <a:r>
              <a:rPr lang="en-GB" sz="1800" b="0" i="0" u="sng" strike="noStrike" dirty="0">
                <a:solidFill>
                  <a:srgbClr val="000000"/>
                </a:solidFill>
                <a:effectLst/>
                <a:latin typeface="Arial" panose="020B0604020202020204" pitchFamily="34" charset="0"/>
                <a:hlinkClick r:id="rId3"/>
              </a:rPr>
              <a:t>Ideation based on analogies and association</a:t>
            </a:r>
            <a:r>
              <a:rPr lang="en-GB" sz="1800" b="0" i="0" dirty="0">
                <a:solidFill>
                  <a:srgbClr val="000000"/>
                </a:solidFill>
                <a:effectLst/>
                <a:latin typeface="Arial" panose="020B0604020202020204" pitchFamily="34" charset="0"/>
              </a:rPr>
              <a:t>’ provided by </a:t>
            </a:r>
            <a:r>
              <a:rPr lang="en-GB" sz="1800" b="0" i="1" dirty="0">
                <a:solidFill>
                  <a:srgbClr val="000000"/>
                </a:solidFill>
                <a:effectLst/>
                <a:latin typeface="Arial" panose="020B0604020202020204" pitchFamily="34" charset="0"/>
              </a:rPr>
              <a:t>This is Service Design Doing </a:t>
            </a:r>
            <a:r>
              <a:rPr lang="en-GB" sz="1800" b="0" i="0" dirty="0">
                <a:solidFill>
                  <a:srgbClr val="000000"/>
                </a:solidFill>
                <a:effectLst/>
                <a:latin typeface="Arial" panose="020B0604020202020204" pitchFamily="34" charset="0"/>
              </a:rPr>
              <a:t>(Stickdorn et al., 2018). This is one of the 54 methods described in their </a:t>
            </a:r>
            <a:r>
              <a:rPr lang="en-GB" sz="1800" b="0" i="0" u="sng" strike="noStrike" dirty="0">
                <a:solidFill>
                  <a:srgbClr val="467886"/>
                </a:solidFill>
                <a:effectLst/>
                <a:latin typeface="Arial" panose="020B0604020202020204" pitchFamily="34" charset="0"/>
                <a:hlinkClick r:id="rId4"/>
              </a:rPr>
              <a:t>free online library</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nSpc>
                <a:spcPct val="107000"/>
              </a:lnSpc>
              <a:spcAft>
                <a:spcPts val="800"/>
              </a:spcAft>
            </a:pPr>
            <a:endParaRPr lang="en-GB" dirty="0">
              <a:latin typeface="Visuelt Pro" panose="020B0503040202040104" pitchFamily="34" charset="0"/>
            </a:endParaRPr>
          </a:p>
        </p:txBody>
      </p:sp>
      <p:sp>
        <p:nvSpPr>
          <p:cNvPr id="4" name="Slide Number Placeholder 3">
            <a:extLst>
              <a:ext uri="{FF2B5EF4-FFF2-40B4-BE49-F238E27FC236}">
                <a16:creationId xmlns:a16="http://schemas.microsoft.com/office/drawing/2014/main" id="{81AC759E-1091-E784-F542-AC9BDFD3763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3414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41D2E-BBD9-7F6B-37B0-0EACEE6BF9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21A74-FA15-E580-550B-0A87123F5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C5B47F-64ED-0AD8-B026-8444050E7FAC}"/>
              </a:ext>
            </a:extLst>
          </p:cNvPr>
          <p:cNvSpPr>
            <a:spLocks noGrp="1"/>
          </p:cNvSpPr>
          <p:nvPr>
            <p:ph type="body" idx="1"/>
          </p:nvPr>
        </p:nvSpPr>
        <p:spPr/>
        <p:txBody>
          <a:bodyPr/>
          <a:lstStyle/>
          <a:p>
            <a:pPr algn="l" rtl="0" fontAlgn="base">
              <a:lnSpc>
                <a:spcPts val="1350"/>
              </a:lnSpc>
              <a:spcBef>
                <a:spcPts val="600"/>
              </a:spcBef>
              <a:spcAft>
                <a:spcPts val="600"/>
              </a:spcAft>
              <a:buNone/>
            </a:pPr>
            <a:r>
              <a:rPr lang="en-GB" sz="1800" b="0" i="0" dirty="0">
                <a:solidFill>
                  <a:srgbClr val="000000"/>
                </a:solidFill>
                <a:effectLst/>
                <a:latin typeface="Arial" panose="020B0604020202020204" pitchFamily="34" charset="0"/>
              </a:rPr>
              <a:t>Six thinking hats is an approach that assigns six specific thinking functions and roles to different individuals or groups. Each of these thinking roles is identified with a </a:t>
            </a:r>
            <a:r>
              <a:rPr lang="en-GB" sz="1800" b="0" i="0" dirty="0" err="1">
                <a:solidFill>
                  <a:srgbClr val="000000"/>
                </a:solidFill>
                <a:effectLst/>
                <a:latin typeface="Arial" panose="020B0604020202020204" pitchFamily="34" charset="0"/>
              </a:rPr>
              <a:t>colored</a:t>
            </a:r>
            <a:r>
              <a:rPr lang="en-GB" sz="1800" b="0" i="0" dirty="0">
                <a:solidFill>
                  <a:srgbClr val="000000"/>
                </a:solidFill>
                <a:effectLst/>
                <a:latin typeface="Arial" panose="020B0604020202020204" pitchFamily="34" charset="0"/>
              </a:rPr>
              <a:t> symbolic “thinking hat” that people are asked to wear’ during a conversation, meeting or workshop. </a:t>
            </a:r>
            <a:endParaRPr lang="en-GB" b="0" i="0" dirty="0">
              <a:solidFill>
                <a:srgbClr val="000000"/>
              </a:solidFill>
              <a:effectLst/>
              <a:latin typeface="Segoe UI" panose="020B0502040204020203" pitchFamily="34" charset="0"/>
            </a:endParaRPr>
          </a:p>
          <a:p>
            <a:pPr algn="l" rtl="0" fontAlgn="base">
              <a:lnSpc>
                <a:spcPts val="1350"/>
              </a:lnSpc>
              <a:spcBef>
                <a:spcPts val="600"/>
              </a:spcBef>
              <a:spcAft>
                <a:spcPts val="600"/>
              </a:spcAft>
            </a:pPr>
            <a:r>
              <a:rPr lang="en-GB" sz="1800" b="0" i="0" dirty="0">
                <a:solidFill>
                  <a:srgbClr val="000000"/>
                </a:solidFill>
                <a:effectLst/>
                <a:latin typeface="Arial" panose="020B0604020202020204" pitchFamily="34" charset="0"/>
              </a:rPr>
              <a:t>The hats and their roles are as follows: </a:t>
            </a:r>
            <a:endParaRPr lang="en-GB" b="0" i="0" dirty="0">
              <a:solidFill>
                <a:srgbClr val="000000"/>
              </a:solidFill>
              <a:effectLst/>
              <a:latin typeface="Segoe UI" panose="020B0502040204020203" pitchFamily="34" charset="0"/>
            </a:endParaRPr>
          </a:p>
          <a:p>
            <a:pPr>
              <a:lnSpc>
                <a:spcPct val="107000"/>
              </a:lnSpc>
              <a:spcAft>
                <a:spcPts val="800"/>
              </a:spcAft>
            </a:pPr>
            <a:endParaRPr lang="en-GB" dirty="0">
              <a:latin typeface="Visuelt Pro" panose="020B0503040202040104" pitchFamily="34" charset="0"/>
            </a:endParaRPr>
          </a:p>
          <a:p>
            <a:pPr algn="l" rtl="0" fontAlgn="base">
              <a:lnSpc>
                <a:spcPts val="1350"/>
              </a:lnSpc>
              <a:spcBef>
                <a:spcPts val="600"/>
              </a:spcBef>
              <a:spcAft>
                <a:spcPts val="600"/>
              </a:spcAft>
              <a:buNone/>
            </a:pPr>
            <a:r>
              <a:rPr lang="en-GB" sz="1800" b="1" i="0" dirty="0">
                <a:effectLst/>
                <a:latin typeface="Arial" panose="020B0604020202020204" pitchFamily="34" charset="0"/>
              </a:rPr>
              <a:t>White hat (the facts hat):</a:t>
            </a:r>
            <a:r>
              <a:rPr lang="en-GB" sz="1800" b="0" i="0" dirty="0">
                <a:effectLst/>
                <a:latin typeface="Arial" panose="020B0604020202020204" pitchFamily="34" charset="0"/>
              </a:rPr>
              <a:t> This role focuses on just the facts, on those that are available or are required.  </a:t>
            </a:r>
            <a:endParaRPr lang="en-GB" b="0" i="0" dirty="0">
              <a:effectLst/>
            </a:endParaRPr>
          </a:p>
          <a:p>
            <a:pPr algn="l" rtl="0" fontAlgn="base">
              <a:lnSpc>
                <a:spcPts val="1350"/>
              </a:lnSpc>
              <a:spcBef>
                <a:spcPts val="600"/>
              </a:spcBef>
              <a:spcAft>
                <a:spcPts val="600"/>
              </a:spcAft>
              <a:buNone/>
            </a:pPr>
            <a:r>
              <a:rPr lang="en-GB" sz="1800" b="1" i="0" dirty="0">
                <a:effectLst/>
                <a:latin typeface="Arial" panose="020B0604020202020204" pitchFamily="34" charset="0"/>
              </a:rPr>
              <a:t>Yellow hat (the optimism hat):</a:t>
            </a:r>
            <a:r>
              <a:rPr lang="en-GB" sz="1800" b="0" i="0" dirty="0">
                <a:effectLst/>
                <a:latin typeface="Arial" panose="020B0604020202020204" pitchFamily="34" charset="0"/>
              </a:rPr>
              <a:t> This role focuses on the positives, on the strengths, the value and the benefits.  </a:t>
            </a:r>
            <a:endParaRPr lang="en-GB" b="0" i="0" dirty="0">
              <a:effectLst/>
            </a:endParaRPr>
          </a:p>
          <a:p>
            <a:pPr algn="l" rtl="0" fontAlgn="base">
              <a:lnSpc>
                <a:spcPts val="1350"/>
              </a:lnSpc>
              <a:spcBef>
                <a:spcPts val="600"/>
              </a:spcBef>
              <a:spcAft>
                <a:spcPts val="600"/>
              </a:spcAft>
              <a:buNone/>
            </a:pPr>
            <a:r>
              <a:rPr lang="en-GB" sz="1800" b="1" i="0" dirty="0">
                <a:effectLst/>
                <a:latin typeface="Arial" panose="020B0604020202020204" pitchFamily="34" charset="0"/>
              </a:rPr>
              <a:t>Black hat (the pessimism hat):</a:t>
            </a:r>
            <a:r>
              <a:rPr lang="en-GB" sz="1800" b="0" i="0" dirty="0">
                <a:effectLst/>
                <a:latin typeface="Arial" panose="020B0604020202020204" pitchFamily="34" charset="0"/>
              </a:rPr>
              <a:t> This role focuses on the negatives, on the weaknesses, difficulties, problems and risks. This is essentially an ‘action’ hat. Although it points out the problems, its intent is to be cautious and work toward solutions. </a:t>
            </a:r>
            <a:endParaRPr lang="en-GB" b="0" i="0" dirty="0">
              <a:effectLst/>
            </a:endParaRPr>
          </a:p>
          <a:p>
            <a:pPr algn="l" rtl="0" fontAlgn="base">
              <a:lnSpc>
                <a:spcPts val="1350"/>
              </a:lnSpc>
              <a:spcBef>
                <a:spcPts val="600"/>
              </a:spcBef>
              <a:spcAft>
                <a:spcPts val="600"/>
              </a:spcAft>
              <a:buNone/>
            </a:pPr>
            <a:r>
              <a:rPr lang="en-GB" sz="1800" b="1" i="0" dirty="0">
                <a:effectLst/>
                <a:latin typeface="Arial" panose="020B0604020202020204" pitchFamily="34" charset="0"/>
              </a:rPr>
              <a:t>Red hat (the feelings hat): </a:t>
            </a:r>
            <a:r>
              <a:rPr lang="en-GB" sz="1800" b="0" i="0" dirty="0">
                <a:effectLst/>
                <a:latin typeface="Arial" panose="020B0604020202020204" pitchFamily="34" charset="0"/>
              </a:rPr>
              <a:t>This role focuses on feelings, hunches, first impressions and later views. The person ‘wearing’ this hat can express their emotions and feelings. </a:t>
            </a:r>
            <a:endParaRPr lang="en-GB" b="0" i="0" dirty="0">
              <a:effectLst/>
            </a:endParaRPr>
          </a:p>
          <a:p>
            <a:pPr algn="l" rtl="0" fontAlgn="base">
              <a:lnSpc>
                <a:spcPts val="1350"/>
              </a:lnSpc>
              <a:spcBef>
                <a:spcPts val="600"/>
              </a:spcBef>
              <a:spcAft>
                <a:spcPts val="600"/>
              </a:spcAft>
              <a:buNone/>
            </a:pPr>
            <a:r>
              <a:rPr lang="en-GB" sz="1800" b="1" i="0" dirty="0">
                <a:effectLst/>
                <a:latin typeface="Arial" panose="020B0604020202020204" pitchFamily="34" charset="0"/>
              </a:rPr>
              <a:t>Green hat (the creativity hat):</a:t>
            </a:r>
            <a:r>
              <a:rPr lang="en-GB" sz="1800" b="0" i="0" dirty="0">
                <a:effectLst/>
                <a:latin typeface="Arial" panose="020B0604020202020204" pitchFamily="34" charset="0"/>
              </a:rPr>
              <a:t> This role focuses on new concepts, perspectives, possibilities, alternatives and ideas.  </a:t>
            </a:r>
            <a:endParaRPr lang="en-GB" b="0" i="0" dirty="0">
              <a:effectLst/>
            </a:endParaRPr>
          </a:p>
          <a:p>
            <a:pPr algn="l" rtl="0" fontAlgn="base">
              <a:lnSpc>
                <a:spcPts val="1350"/>
              </a:lnSpc>
              <a:spcBef>
                <a:spcPts val="600"/>
              </a:spcBef>
              <a:spcAft>
                <a:spcPts val="600"/>
              </a:spcAft>
            </a:pPr>
            <a:r>
              <a:rPr lang="en-GB" sz="1800" b="1" i="0" dirty="0">
                <a:effectLst/>
                <a:latin typeface="Arial" panose="020B0604020202020204" pitchFamily="34" charset="0"/>
              </a:rPr>
              <a:t>Blue hat (the process hat): </a:t>
            </a:r>
            <a:r>
              <a:rPr lang="en-GB" sz="1800" b="0" i="0" dirty="0">
                <a:effectLst/>
                <a:latin typeface="Arial" panose="020B0604020202020204" pitchFamily="34" charset="0"/>
              </a:rPr>
              <a:t>This role manages the process. It focuses on which hat is being worn, and which is required next. </a:t>
            </a:r>
            <a:endParaRPr lang="en-GB" b="0" i="0" dirty="0">
              <a:effectLst/>
            </a:endParaRPr>
          </a:p>
          <a:p>
            <a:pPr>
              <a:lnSpc>
                <a:spcPct val="107000"/>
              </a:lnSpc>
              <a:spcAft>
                <a:spcPts val="800"/>
              </a:spcAft>
            </a:pPr>
            <a:endParaRPr lang="en-GB" dirty="0">
              <a:latin typeface="Visuelt Pro" panose="020B05030402020401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b="0" i="0" dirty="0">
                <a:solidFill>
                  <a:srgbClr val="333333"/>
                </a:solidFill>
                <a:effectLst/>
                <a:latin typeface="Segoe UI" panose="020B0502040204020203" pitchFamily="34" charset="0"/>
              </a:rPr>
              <a:t>Each of the hats act as a critical friend to further develop and improve on ideas.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b="0" i="0" dirty="0">
              <a:solidFill>
                <a:srgbClr val="333333"/>
              </a:solidFill>
              <a:effectLst/>
              <a:latin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dirty="0">
                <a:latin typeface="Visuelt Pro Light"/>
              </a:rPr>
              <a:t>Find a full explanation and resources at: </a:t>
            </a:r>
            <a:r>
              <a:rPr lang="en-GB" u="sng" dirty="0">
                <a:solidFill>
                  <a:srgbClr val="0563C1"/>
                </a:solidFill>
                <a:latin typeface="Visuelt Pro Light"/>
                <a:cs typeface="Segoe UI"/>
                <a:hlinkClick r:id="rId3"/>
              </a:rPr>
              <a:t>https://www.debonogroup.com/services/core-programs/six-thinking-hats/</a:t>
            </a:r>
            <a:r>
              <a:rPr lang="en-GB" dirty="0">
                <a:latin typeface="Visuelt Pro Light"/>
              </a:rPr>
              <a:t> </a:t>
            </a:r>
            <a:endParaRPr lang="en-GB" sz="1100" dirty="0"/>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dirty="0">
              <a:latin typeface="Visuelt Pro" panose="020B0503040202040104" pitchFamily="34" charset="0"/>
            </a:endParaRPr>
          </a:p>
        </p:txBody>
      </p:sp>
      <p:sp>
        <p:nvSpPr>
          <p:cNvPr id="4" name="Slide Number Placeholder 3">
            <a:extLst>
              <a:ext uri="{FF2B5EF4-FFF2-40B4-BE49-F238E27FC236}">
                <a16:creationId xmlns:a16="http://schemas.microsoft.com/office/drawing/2014/main" id="{5D6DCD32-35E7-1494-4DC6-7CD2DBE9481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48272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B60FD-BC53-5B0B-9053-A0F369F41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C8493-99B7-4620-271E-7FDCB14E7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0875D-80FC-DB70-45E3-9846373C99A1}"/>
              </a:ext>
            </a:extLst>
          </p:cNvPr>
          <p:cNvSpPr>
            <a:spLocks noGrp="1"/>
          </p:cNvSpPr>
          <p:nvPr>
            <p:ph type="body" idx="1"/>
          </p:nvPr>
        </p:nvSpPr>
        <p:spPr/>
        <p:txBody>
          <a:bodyPr/>
          <a:lstStyle/>
          <a:p>
            <a:pPr>
              <a:lnSpc>
                <a:spcPct val="107000"/>
              </a:lnSpc>
              <a:spcAft>
                <a:spcPts val="800"/>
              </a:spcAft>
            </a:pPr>
            <a:r>
              <a:rPr lang="en-US" sz="1800" dirty="0">
                <a:effectLst/>
                <a:latin typeface="Gill Sans MT" panose="020B0502020104020203" pitchFamily="34" charset="0"/>
                <a:ea typeface="Gill Sans MT" panose="020B0502020104020203" pitchFamily="34" charset="0"/>
                <a:cs typeface="Gill Sans MT" panose="020B0502020104020203"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07000"/>
              </a:lnSpc>
              <a:buSzPts val="1000"/>
              <a:buFont typeface="Symbol" panose="05050102010706020507" pitchFamily="18" charset="2"/>
              <a:buNone/>
              <a:tabLst>
                <a:tab pos="457200" algn="l"/>
              </a:tabLst>
            </a:pPr>
            <a:endParaRPr lang="en-GB" sz="1200" b="1"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Visuelt Pro" panose="020B0503040202040104" pitchFamily="34" charset="0"/>
            </a:endParaRPr>
          </a:p>
        </p:txBody>
      </p:sp>
      <p:sp>
        <p:nvSpPr>
          <p:cNvPr id="4" name="Slide Number Placeholder 3">
            <a:extLst>
              <a:ext uri="{FF2B5EF4-FFF2-40B4-BE49-F238E27FC236}">
                <a16:creationId xmlns:a16="http://schemas.microsoft.com/office/drawing/2014/main" id="{58FF3D9C-9896-37C1-F74B-14706EB5054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2599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9EC95-DC52-D9CE-08E0-2A89543176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D4468-93D0-E83A-0618-1164F31FFD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3ED183-451A-6F57-D7E8-7F898E24B76E}"/>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ED602792-BD05-41A3-FE54-55ABD4DAF08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2006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78142-F3B9-C7EF-2CB5-605992224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306DB2-601B-4A69-E0B7-558D12DA00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2A06A-824B-8EDB-C819-8B0A40EE1849}"/>
              </a:ext>
            </a:extLst>
          </p:cNvPr>
          <p:cNvSpPr>
            <a:spLocks noGrp="1"/>
          </p:cNvSpPr>
          <p:nvPr>
            <p:ph type="body" idx="1"/>
          </p:nvPr>
        </p:nvSpPr>
        <p:spPr/>
        <p:txBody>
          <a:bodyPr/>
          <a:lstStyle/>
          <a:p>
            <a:pPr algn="l" rtl="0" fontAlgn="base">
              <a:lnSpc>
                <a:spcPts val="1350"/>
              </a:lnSpc>
              <a:spcBef>
                <a:spcPts val="600"/>
              </a:spcBef>
              <a:spcAft>
                <a:spcPts val="600"/>
              </a:spcAft>
            </a:pPr>
            <a:endParaRPr lang="en-GB" b="0" i="0" dirty="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5D08F16A-4618-2046-74D2-56687A1F768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5338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610C8-88A5-9E6B-D6E9-715EDA70FF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9CF9E-56DE-08FA-FA66-C2AB6B9447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739281-9D17-8438-9F2E-22B7E5A3616F}"/>
              </a:ext>
            </a:extLst>
          </p:cNvPr>
          <p:cNvSpPr>
            <a:spLocks noGrp="1"/>
          </p:cNvSpPr>
          <p:nvPr>
            <p:ph type="body" idx="1"/>
          </p:nvPr>
        </p:nvSpPr>
        <p:spPr/>
        <p:txBody>
          <a:bodyPr/>
          <a:lstStyle/>
          <a:p>
            <a:pPr marR="0" lvl="0" algn="l" defTabSz="457200" rtl="0" eaLnBrk="1" fontAlgn="auto" latinLnBrk="0" hangingPunct="1">
              <a:lnSpc>
                <a:spcPct val="100000"/>
              </a:lnSpc>
              <a:spcBef>
                <a:spcPts val="0"/>
              </a:spcBef>
              <a:spcAft>
                <a:spcPts val="1200"/>
              </a:spcAft>
              <a:buClrTx/>
              <a:buSzTx/>
              <a:tabLst/>
              <a:defRPr/>
            </a:pPr>
            <a:endParaRPr lang="en-GB" sz="1200" dirty="0">
              <a:solidFill>
                <a:prstClr val="black"/>
              </a:solidFill>
              <a:latin typeface="Visuelt Pro Light" panose="020B0303040202040104" pitchFamily="34" charset="0"/>
              <a:ea typeface="Visuelt Pro ExtraLight"/>
            </a:endParaRPr>
          </a:p>
        </p:txBody>
      </p:sp>
      <p:sp>
        <p:nvSpPr>
          <p:cNvPr id="4" name="Slide Number Placeholder 3">
            <a:extLst>
              <a:ext uri="{FF2B5EF4-FFF2-40B4-BE49-F238E27FC236}">
                <a16:creationId xmlns:a16="http://schemas.microsoft.com/office/drawing/2014/main" id="{C8BC5B1E-DC2C-D905-62D1-AD6B7703B06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7742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1719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266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16467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71359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C965A-72F4-4066-897A-C27B66888694}"/>
              </a:ext>
            </a:extLst>
          </p:cNvPr>
          <p:cNvSpPr>
            <a:spLocks noGrp="1"/>
          </p:cNvSpPr>
          <p:nvPr>
            <p:ph type="title" hasCustomPrompt="1"/>
          </p:nvPr>
        </p:nvSpPr>
        <p:spPr>
          <a:xfrm>
            <a:off x="377382" y="522512"/>
            <a:ext cx="11437236" cy="874800"/>
          </a:xfrm>
          <a:prstGeom prst="rect">
            <a:avLst/>
          </a:prstGeom>
        </p:spPr>
        <p:txBody>
          <a:bodyPr/>
          <a:lstStyle>
            <a:lvl1pPr>
              <a:lnSpc>
                <a:spcPct val="100000"/>
              </a:lnSpc>
              <a:defRPr sz="7000" b="0" i="0">
                <a:solidFill>
                  <a:schemeClr val="bg1"/>
                </a:solidFill>
                <a:latin typeface="Visuelt Pro Medium" panose="020B0503040202040104" pitchFamily="34" charset="0"/>
              </a:defRPr>
            </a:lvl1pPr>
          </a:lstStyle>
          <a:p>
            <a:r>
              <a:rPr lang="en-US"/>
              <a:t>Click to edit </a:t>
            </a:r>
            <a:br>
              <a:rPr lang="en-US"/>
            </a:br>
            <a:r>
              <a:rPr lang="en-US"/>
              <a:t>title page</a:t>
            </a:r>
            <a:endParaRPr lang="en-GB"/>
          </a:p>
        </p:txBody>
      </p:sp>
      <p:sp>
        <p:nvSpPr>
          <p:cNvPr id="9" name="Content Placeholder 2">
            <a:extLst>
              <a:ext uri="{FF2B5EF4-FFF2-40B4-BE49-F238E27FC236}">
                <a16:creationId xmlns:a16="http://schemas.microsoft.com/office/drawing/2014/main" id="{B48371D5-F7CE-6456-6877-F3B333EF390A}"/>
              </a:ext>
            </a:extLst>
          </p:cNvPr>
          <p:cNvSpPr>
            <a:spLocks noGrp="1"/>
          </p:cNvSpPr>
          <p:nvPr>
            <p:ph idx="1"/>
          </p:nvPr>
        </p:nvSpPr>
        <p:spPr>
          <a:xfrm>
            <a:off x="375352" y="3257549"/>
            <a:ext cx="11430988" cy="2028213"/>
          </a:xfrm>
        </p:spPr>
        <p:txBody>
          <a:bodyPr/>
          <a:lstStyle>
            <a:lvl1pPr>
              <a:lnSpc>
                <a:spcPct val="100000"/>
              </a:lnSpc>
              <a:defRPr sz="2400" b="0" i="0">
                <a:solidFill>
                  <a:schemeClr val="bg1"/>
                </a:solidFill>
                <a:latin typeface="Visuelt Pro" panose="020B0503040202040104" pitchFamily="34" charset="0"/>
              </a:defRPr>
            </a:lvl1pPr>
            <a:lvl2pPr>
              <a:lnSpc>
                <a:spcPct val="100000"/>
              </a:lnSpc>
              <a:defRPr sz="2400" b="0" i="0">
                <a:solidFill>
                  <a:schemeClr val="bg1"/>
                </a:solidFill>
                <a:latin typeface="Visuelt Pro" panose="020B0503040202040104" pitchFamily="34" charset="0"/>
              </a:defRPr>
            </a:lvl2pPr>
            <a:lvl3pPr>
              <a:lnSpc>
                <a:spcPct val="100000"/>
              </a:lnSpc>
              <a:defRPr sz="2400" b="0" i="0">
                <a:solidFill>
                  <a:schemeClr val="bg1"/>
                </a:solidFill>
                <a:latin typeface="Visuelt Pro" panose="020B0503040202040104" pitchFamily="34" charset="0"/>
              </a:defRPr>
            </a:lvl3pPr>
            <a:lvl4pPr>
              <a:lnSpc>
                <a:spcPct val="100000"/>
              </a:lnSpc>
              <a:defRPr sz="2400" b="0" i="0">
                <a:solidFill>
                  <a:schemeClr val="bg1"/>
                </a:solidFill>
                <a:latin typeface="Visuelt Pro" panose="020B0503040202040104" pitchFamily="34" charset="0"/>
              </a:defRPr>
            </a:lvl4pPr>
            <a:lvl5pPr>
              <a:lnSpc>
                <a:spcPct val="100000"/>
              </a:lnSpc>
              <a:defRPr sz="2400" b="0" i="0">
                <a:solidFill>
                  <a:schemeClr val="bg1"/>
                </a:solidFill>
                <a:latin typeface="Visuelt Pro" panose="020B0503040202040104" pitchFamily="34" charset="0"/>
              </a:defRPr>
            </a:lvl5pPr>
          </a:lstStyle>
          <a:p>
            <a:pPr lvl="0"/>
            <a:r>
              <a:rPr lang="en-US"/>
              <a:t>Click to edit Master text styles</a:t>
            </a:r>
          </a:p>
        </p:txBody>
      </p:sp>
    </p:spTree>
    <p:extLst>
      <p:ext uri="{BB962C8B-B14F-4D97-AF65-F5344CB8AC3E}">
        <p14:creationId xmlns:p14="http://schemas.microsoft.com/office/powerpoint/2010/main" val="2820128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9FB867C-7A07-3380-655A-13A451FB7C87}"/>
              </a:ext>
            </a:extLst>
          </p:cNvPr>
          <p:cNvSpPr>
            <a:spLocks noGrp="1"/>
          </p:cNvSpPr>
          <p:nvPr>
            <p:ph type="title" hasCustomPrompt="1"/>
          </p:nvPr>
        </p:nvSpPr>
        <p:spPr>
          <a:xfrm>
            <a:off x="377382" y="522512"/>
            <a:ext cx="11437236" cy="874800"/>
          </a:xfrm>
          <a:prstGeom prst="rect">
            <a:avLst/>
          </a:prstGeom>
        </p:spPr>
        <p:txBody>
          <a:bodyPr/>
          <a:lstStyle>
            <a:lvl1pPr>
              <a:lnSpc>
                <a:spcPct val="100000"/>
              </a:lnSpc>
              <a:defRPr sz="7000" b="0" i="0">
                <a:solidFill>
                  <a:schemeClr val="bg1"/>
                </a:solidFill>
                <a:latin typeface="Visuelt Pro Medium" panose="020B0503040202040104" pitchFamily="34" charset="0"/>
              </a:defRPr>
            </a:lvl1pPr>
          </a:lstStyle>
          <a:p>
            <a:r>
              <a:rPr lang="en-US"/>
              <a:t>Click to edit </a:t>
            </a:r>
            <a:br>
              <a:rPr lang="en-US"/>
            </a:br>
            <a:r>
              <a:rPr lang="en-US"/>
              <a:t>title page</a:t>
            </a:r>
            <a:endParaRPr lang="en-GB"/>
          </a:p>
        </p:txBody>
      </p:sp>
    </p:spTree>
    <p:extLst>
      <p:ext uri="{BB962C8B-B14F-4D97-AF65-F5344CB8AC3E}">
        <p14:creationId xmlns:p14="http://schemas.microsoft.com/office/powerpoint/2010/main" val="3886207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F7EDC0-62C8-44D4-9BF9-B6A751D29B3E}"/>
              </a:ext>
            </a:extLst>
          </p:cNvPr>
          <p:cNvSpPr>
            <a:spLocks noGrp="1"/>
          </p:cNvSpPr>
          <p:nvPr>
            <p:ph idx="1"/>
          </p:nvPr>
        </p:nvSpPr>
        <p:spPr>
          <a:xfrm>
            <a:off x="375352" y="1178827"/>
            <a:ext cx="11430988" cy="4154400"/>
          </a:xfrm>
        </p:spPr>
        <p:txBody>
          <a:bodyPr/>
          <a:lstStyle>
            <a:lvl1pPr>
              <a:lnSpc>
                <a:spcPct val="100000"/>
              </a:lnSpc>
              <a:defRPr sz="2400" b="0" i="0">
                <a:solidFill>
                  <a:schemeClr val="tx2"/>
                </a:solidFill>
                <a:latin typeface="Visuelt Pro" panose="020B0503040202040104" pitchFamily="34" charset="0"/>
              </a:defRPr>
            </a:lvl1pPr>
            <a:lvl2pPr>
              <a:lnSpc>
                <a:spcPct val="100000"/>
              </a:lnSpc>
              <a:defRPr sz="2400" b="0" i="0">
                <a:solidFill>
                  <a:schemeClr val="tx2"/>
                </a:solidFill>
                <a:latin typeface="Visuelt Pro" panose="020B0503040202040104" pitchFamily="34" charset="0"/>
              </a:defRPr>
            </a:lvl2pPr>
            <a:lvl3pPr>
              <a:lnSpc>
                <a:spcPct val="100000"/>
              </a:lnSpc>
              <a:defRPr sz="2400" b="0" i="0">
                <a:solidFill>
                  <a:schemeClr val="tx2"/>
                </a:solidFill>
                <a:latin typeface="Visuelt Pro" panose="020B0503040202040104" pitchFamily="34" charset="0"/>
              </a:defRPr>
            </a:lvl3pPr>
            <a:lvl4pPr>
              <a:lnSpc>
                <a:spcPct val="100000"/>
              </a:lnSpc>
              <a:defRPr sz="2400" b="0" i="0">
                <a:solidFill>
                  <a:schemeClr val="tx2"/>
                </a:solidFill>
                <a:latin typeface="Visuelt Pro" panose="020B0503040202040104" pitchFamily="34" charset="0"/>
              </a:defRPr>
            </a:lvl4pPr>
            <a:lvl5pPr>
              <a:lnSpc>
                <a:spcPct val="100000"/>
              </a:lnSpc>
              <a:defRPr sz="2400" b="0" i="0">
                <a:solidFill>
                  <a:schemeClr val="tx2"/>
                </a:solidFill>
                <a:latin typeface="Visuelt Pro" panose="020B05030402020401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A79342F-76A1-4083-8FA4-518BD3B7AC8F}"/>
              </a:ext>
            </a:extLst>
          </p:cNvPr>
          <p:cNvSpPr>
            <a:spLocks noGrp="1"/>
          </p:cNvSpPr>
          <p:nvPr>
            <p:ph type="ftr" sz="quarter" idx="11"/>
          </p:nvPr>
        </p:nvSpPr>
        <p:spPr/>
        <p:txBody>
          <a:bodyPr/>
          <a:lstStyle/>
          <a:p>
            <a:endParaRPr lang="en-GB"/>
          </a:p>
        </p:txBody>
      </p:sp>
      <p:sp>
        <p:nvSpPr>
          <p:cNvPr id="15" name="Content Placeholder 2">
            <a:extLst>
              <a:ext uri="{FF2B5EF4-FFF2-40B4-BE49-F238E27FC236}">
                <a16:creationId xmlns:a16="http://schemas.microsoft.com/office/drawing/2014/main" id="{1403373B-15F9-5C4D-E406-A32C9D2A588E}"/>
              </a:ext>
            </a:extLst>
          </p:cNvPr>
          <p:cNvSpPr>
            <a:spLocks noGrp="1"/>
          </p:cNvSpPr>
          <p:nvPr>
            <p:ph idx="12" hasCustomPrompt="1"/>
          </p:nvPr>
        </p:nvSpPr>
        <p:spPr>
          <a:xfrm>
            <a:off x="375352" y="386356"/>
            <a:ext cx="11430988" cy="699631"/>
          </a:xfrm>
        </p:spPr>
        <p:txBody>
          <a:bodyPr/>
          <a:lstStyle>
            <a:lvl1pPr>
              <a:lnSpc>
                <a:spcPct val="100000"/>
              </a:lnSpc>
              <a:defRPr sz="4000" b="0" i="0">
                <a:solidFill>
                  <a:schemeClr val="tx2"/>
                </a:solidFill>
                <a:latin typeface="Visuelt Pro Medium" panose="020B0503040202040104" pitchFamily="34" charset="0"/>
              </a:defRPr>
            </a:lvl1pPr>
            <a:lvl2pPr>
              <a:lnSpc>
                <a:spcPct val="100000"/>
              </a:lnSpc>
              <a:defRPr sz="2400" b="0" i="0">
                <a:solidFill>
                  <a:schemeClr val="tx2"/>
                </a:solidFill>
                <a:latin typeface="Visuelt Pro" panose="020B0503040202040104" pitchFamily="34" charset="0"/>
              </a:defRPr>
            </a:lvl2pPr>
            <a:lvl3pPr>
              <a:lnSpc>
                <a:spcPct val="100000"/>
              </a:lnSpc>
              <a:defRPr sz="2400" b="0" i="0">
                <a:solidFill>
                  <a:schemeClr val="tx2"/>
                </a:solidFill>
                <a:latin typeface="Visuelt Pro" panose="020B0503040202040104" pitchFamily="34" charset="0"/>
              </a:defRPr>
            </a:lvl3pPr>
            <a:lvl4pPr>
              <a:lnSpc>
                <a:spcPct val="100000"/>
              </a:lnSpc>
              <a:defRPr sz="2400" b="0" i="0">
                <a:solidFill>
                  <a:schemeClr val="tx2"/>
                </a:solidFill>
                <a:latin typeface="Visuelt Pro" panose="020B0503040202040104" pitchFamily="34" charset="0"/>
              </a:defRPr>
            </a:lvl4pPr>
            <a:lvl5pPr>
              <a:lnSpc>
                <a:spcPct val="100000"/>
              </a:lnSpc>
              <a:defRPr sz="2400" b="0" i="0">
                <a:solidFill>
                  <a:schemeClr val="tx2"/>
                </a:solidFill>
                <a:latin typeface="Visuelt Pro" panose="020B0503040202040104" pitchFamily="34" charset="0"/>
              </a:defRPr>
            </a:lvl5pPr>
          </a:lstStyle>
          <a:p>
            <a:pPr lvl="0"/>
            <a:r>
              <a:rPr lang="en-US"/>
              <a:t>Click to edit title</a:t>
            </a:r>
            <a:endParaRPr lang="en-GB"/>
          </a:p>
        </p:txBody>
      </p:sp>
    </p:spTree>
    <p:extLst>
      <p:ext uri="{BB962C8B-B14F-4D97-AF65-F5344CB8AC3E}">
        <p14:creationId xmlns:p14="http://schemas.microsoft.com/office/powerpoint/2010/main" val="391023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F7EDC0-62C8-44D4-9BF9-B6A751D29B3E}"/>
              </a:ext>
            </a:extLst>
          </p:cNvPr>
          <p:cNvSpPr>
            <a:spLocks noGrp="1"/>
          </p:cNvSpPr>
          <p:nvPr>
            <p:ph idx="1"/>
          </p:nvPr>
        </p:nvSpPr>
        <p:spPr>
          <a:xfrm>
            <a:off x="375352" y="1747262"/>
            <a:ext cx="11430988" cy="3628347"/>
          </a:xfrm>
        </p:spPr>
        <p:txBody>
          <a:bodyPr/>
          <a:lstStyle>
            <a:lvl1pPr>
              <a:lnSpc>
                <a:spcPct val="100000"/>
              </a:lnSpc>
              <a:defRPr sz="2400" b="0" i="0">
                <a:latin typeface="Visuelt Pro" panose="020B0503040202040104" pitchFamily="34" charset="0"/>
              </a:defRPr>
            </a:lvl1pPr>
            <a:lvl2pPr>
              <a:lnSpc>
                <a:spcPct val="100000"/>
              </a:lnSpc>
              <a:defRPr sz="2400" b="0" i="0">
                <a:latin typeface="Visuelt Pro" panose="020B0503040202040104" pitchFamily="34" charset="0"/>
              </a:defRPr>
            </a:lvl2pPr>
            <a:lvl3pPr>
              <a:lnSpc>
                <a:spcPct val="100000"/>
              </a:lnSpc>
              <a:defRPr sz="2400" b="0" i="0">
                <a:latin typeface="Visuelt Pro" panose="020B0503040202040104" pitchFamily="34" charset="0"/>
              </a:defRPr>
            </a:lvl3pPr>
            <a:lvl4pPr>
              <a:lnSpc>
                <a:spcPct val="100000"/>
              </a:lnSpc>
              <a:defRPr sz="2400" b="0" i="0">
                <a:latin typeface="Visuelt Pro" panose="020B0503040202040104" pitchFamily="34" charset="0"/>
              </a:defRPr>
            </a:lvl4pPr>
            <a:lvl5pPr>
              <a:lnSpc>
                <a:spcPct val="100000"/>
              </a:lnSpc>
              <a:defRPr sz="2400" b="0" i="0">
                <a:latin typeface="Visuelt Pro" panose="020B05030402020401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3A79342F-76A1-4083-8FA4-518BD3B7AC8F}"/>
              </a:ext>
            </a:extLst>
          </p:cNvPr>
          <p:cNvSpPr>
            <a:spLocks noGrp="1"/>
          </p:cNvSpPr>
          <p:nvPr>
            <p:ph type="ftr" sz="quarter" idx="11"/>
          </p:nvPr>
        </p:nvSpPr>
        <p:spPr/>
        <p:txBody>
          <a:bodyPr/>
          <a:lstStyle/>
          <a:p>
            <a:endParaRPr lang="en-GB"/>
          </a:p>
        </p:txBody>
      </p:sp>
      <p:sp>
        <p:nvSpPr>
          <p:cNvPr id="6" name="Content Placeholder 2">
            <a:extLst>
              <a:ext uri="{FF2B5EF4-FFF2-40B4-BE49-F238E27FC236}">
                <a16:creationId xmlns:a16="http://schemas.microsoft.com/office/drawing/2014/main" id="{7EAA2F52-959E-60FC-C44D-B1A48F2D47AA}"/>
              </a:ext>
            </a:extLst>
          </p:cNvPr>
          <p:cNvSpPr>
            <a:spLocks noGrp="1"/>
          </p:cNvSpPr>
          <p:nvPr>
            <p:ph idx="12" hasCustomPrompt="1"/>
          </p:nvPr>
        </p:nvSpPr>
        <p:spPr>
          <a:xfrm>
            <a:off x="375352" y="386356"/>
            <a:ext cx="11430988" cy="1360906"/>
          </a:xfrm>
        </p:spPr>
        <p:txBody>
          <a:bodyPr/>
          <a:lstStyle>
            <a:lvl1pPr>
              <a:lnSpc>
                <a:spcPct val="100000"/>
              </a:lnSpc>
              <a:defRPr sz="4000" b="0" i="0">
                <a:solidFill>
                  <a:schemeClr val="tx2"/>
                </a:solidFill>
                <a:latin typeface="Visuelt Pro Medium" panose="020B0503040202040104" pitchFamily="34" charset="0"/>
              </a:defRPr>
            </a:lvl1pPr>
            <a:lvl2pPr>
              <a:lnSpc>
                <a:spcPct val="100000"/>
              </a:lnSpc>
              <a:defRPr sz="2400" b="0" i="0">
                <a:solidFill>
                  <a:schemeClr val="tx2"/>
                </a:solidFill>
                <a:latin typeface="Visuelt Pro" panose="020B0503040202040104" pitchFamily="34" charset="0"/>
              </a:defRPr>
            </a:lvl2pPr>
            <a:lvl3pPr>
              <a:lnSpc>
                <a:spcPct val="100000"/>
              </a:lnSpc>
              <a:defRPr sz="2400" b="0" i="0">
                <a:solidFill>
                  <a:schemeClr val="tx2"/>
                </a:solidFill>
                <a:latin typeface="Visuelt Pro" panose="020B0503040202040104" pitchFamily="34" charset="0"/>
              </a:defRPr>
            </a:lvl3pPr>
            <a:lvl4pPr>
              <a:lnSpc>
                <a:spcPct val="100000"/>
              </a:lnSpc>
              <a:defRPr sz="2400" b="0" i="0">
                <a:solidFill>
                  <a:schemeClr val="tx2"/>
                </a:solidFill>
                <a:latin typeface="Visuelt Pro" panose="020B0503040202040104" pitchFamily="34" charset="0"/>
              </a:defRPr>
            </a:lvl4pPr>
            <a:lvl5pPr>
              <a:lnSpc>
                <a:spcPct val="100000"/>
              </a:lnSpc>
              <a:defRPr sz="2400" b="0" i="0">
                <a:solidFill>
                  <a:schemeClr val="tx2"/>
                </a:solidFill>
                <a:latin typeface="Visuelt Pro" panose="020B0503040202040104" pitchFamily="34" charset="0"/>
              </a:defRPr>
            </a:lvl5pPr>
          </a:lstStyle>
          <a:p>
            <a:pPr lvl="0"/>
            <a:r>
              <a:rPr lang="en-US"/>
              <a:t>Click to edit title</a:t>
            </a:r>
          </a:p>
          <a:p>
            <a:pPr lvl="0"/>
            <a:r>
              <a:rPr lang="en-US"/>
              <a:t>(double liner)</a:t>
            </a:r>
            <a:endParaRPr lang="en-GB"/>
          </a:p>
        </p:txBody>
      </p:sp>
    </p:spTree>
    <p:extLst>
      <p:ext uri="{BB962C8B-B14F-4D97-AF65-F5344CB8AC3E}">
        <p14:creationId xmlns:p14="http://schemas.microsoft.com/office/powerpoint/2010/main" val="2132710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A79342F-76A1-4083-8FA4-518BD3B7AC8F}"/>
              </a:ext>
            </a:extLst>
          </p:cNvPr>
          <p:cNvSpPr>
            <a:spLocks noGrp="1"/>
          </p:cNvSpPr>
          <p:nvPr>
            <p:ph type="ftr" sz="quarter" idx="11"/>
          </p:nvPr>
        </p:nvSpPr>
        <p:spPr/>
        <p:txBody>
          <a:bodyPr/>
          <a:lstStyle/>
          <a:p>
            <a:endParaRPr lang="en-GB"/>
          </a:p>
        </p:txBody>
      </p:sp>
      <p:sp>
        <p:nvSpPr>
          <p:cNvPr id="2" name="Picture Placeholder 8">
            <a:extLst>
              <a:ext uri="{FF2B5EF4-FFF2-40B4-BE49-F238E27FC236}">
                <a16:creationId xmlns:a16="http://schemas.microsoft.com/office/drawing/2014/main" id="{C64F3EF2-73B6-5A69-7EDE-2DB1A406823E}"/>
              </a:ext>
            </a:extLst>
          </p:cNvPr>
          <p:cNvSpPr>
            <a:spLocks noGrp="1"/>
          </p:cNvSpPr>
          <p:nvPr>
            <p:ph type="pic" sz="quarter" idx="13"/>
          </p:nvPr>
        </p:nvSpPr>
        <p:spPr>
          <a:xfrm>
            <a:off x="375352" y="1302813"/>
            <a:ext cx="5637600" cy="4154400"/>
          </a:xfrm>
        </p:spPr>
        <p:txBody>
          <a:bodyPr/>
          <a:lstStyle/>
          <a:p>
            <a:r>
              <a:rPr lang="en-US"/>
              <a:t>Click icon to add picture</a:t>
            </a:r>
            <a:endParaRPr lang="en-GB"/>
          </a:p>
        </p:txBody>
      </p:sp>
      <p:sp>
        <p:nvSpPr>
          <p:cNvPr id="4" name="Content Placeholder 2">
            <a:extLst>
              <a:ext uri="{FF2B5EF4-FFF2-40B4-BE49-F238E27FC236}">
                <a16:creationId xmlns:a16="http://schemas.microsoft.com/office/drawing/2014/main" id="{88085184-BF52-EC1C-78E8-F6610AE77C01}"/>
              </a:ext>
            </a:extLst>
          </p:cNvPr>
          <p:cNvSpPr>
            <a:spLocks noGrp="1"/>
          </p:cNvSpPr>
          <p:nvPr>
            <p:ph idx="14"/>
          </p:nvPr>
        </p:nvSpPr>
        <p:spPr>
          <a:xfrm>
            <a:off x="6091940" y="1302813"/>
            <a:ext cx="5720648" cy="4154400"/>
          </a:xfrm>
        </p:spPr>
        <p:txBody>
          <a:bodyPr/>
          <a:lstStyle>
            <a:lvl1pPr>
              <a:lnSpc>
                <a:spcPct val="100000"/>
              </a:lnSpc>
              <a:defRPr sz="2400" b="0" i="0">
                <a:latin typeface="Visuelt Pro" panose="020B0503040202040104" pitchFamily="34" charset="0"/>
              </a:defRPr>
            </a:lvl1pPr>
            <a:lvl2pPr>
              <a:lnSpc>
                <a:spcPct val="100000"/>
              </a:lnSpc>
              <a:defRPr sz="2400" b="0" i="0">
                <a:latin typeface="Visuelt Pro" panose="020B0503040202040104" pitchFamily="34" charset="0"/>
              </a:defRPr>
            </a:lvl2pPr>
            <a:lvl3pPr>
              <a:lnSpc>
                <a:spcPct val="100000"/>
              </a:lnSpc>
              <a:defRPr sz="2400" b="0" i="0">
                <a:latin typeface="Visuelt Pro" panose="020B0503040202040104" pitchFamily="34" charset="0"/>
              </a:defRPr>
            </a:lvl3pPr>
            <a:lvl4pPr>
              <a:lnSpc>
                <a:spcPct val="100000"/>
              </a:lnSpc>
              <a:defRPr sz="2400" b="0" i="0">
                <a:latin typeface="Visuelt Pro" panose="020B0503040202040104" pitchFamily="34" charset="0"/>
              </a:defRPr>
            </a:lvl4pPr>
            <a:lvl5pPr>
              <a:lnSpc>
                <a:spcPct val="100000"/>
              </a:lnSpc>
              <a:defRPr sz="2400" b="0" i="0">
                <a:latin typeface="Visuelt Pro" panose="020B05030402020401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E02FB526-4605-EE6A-D85A-672B4A73259E}"/>
              </a:ext>
            </a:extLst>
          </p:cNvPr>
          <p:cNvSpPr>
            <a:spLocks noGrp="1"/>
          </p:cNvSpPr>
          <p:nvPr>
            <p:ph idx="12" hasCustomPrompt="1"/>
          </p:nvPr>
        </p:nvSpPr>
        <p:spPr>
          <a:xfrm>
            <a:off x="375352" y="386356"/>
            <a:ext cx="11430988" cy="699631"/>
          </a:xfrm>
        </p:spPr>
        <p:txBody>
          <a:bodyPr/>
          <a:lstStyle>
            <a:lvl1pPr>
              <a:lnSpc>
                <a:spcPct val="100000"/>
              </a:lnSpc>
              <a:defRPr sz="4000" b="0" i="0">
                <a:solidFill>
                  <a:schemeClr val="tx2"/>
                </a:solidFill>
                <a:latin typeface="Visuelt Pro Medium" panose="020B0503040202040104" pitchFamily="34" charset="0"/>
              </a:defRPr>
            </a:lvl1pPr>
            <a:lvl2pPr>
              <a:lnSpc>
                <a:spcPct val="100000"/>
              </a:lnSpc>
              <a:defRPr sz="2400" b="0" i="0">
                <a:solidFill>
                  <a:schemeClr val="tx2"/>
                </a:solidFill>
                <a:latin typeface="Visuelt Pro" panose="020B0503040202040104" pitchFamily="34" charset="0"/>
              </a:defRPr>
            </a:lvl2pPr>
            <a:lvl3pPr>
              <a:lnSpc>
                <a:spcPct val="100000"/>
              </a:lnSpc>
              <a:defRPr sz="2400" b="0" i="0">
                <a:solidFill>
                  <a:schemeClr val="tx2"/>
                </a:solidFill>
                <a:latin typeface="Visuelt Pro" panose="020B0503040202040104" pitchFamily="34" charset="0"/>
              </a:defRPr>
            </a:lvl3pPr>
            <a:lvl4pPr>
              <a:lnSpc>
                <a:spcPct val="100000"/>
              </a:lnSpc>
              <a:defRPr sz="2400" b="0" i="0">
                <a:solidFill>
                  <a:schemeClr val="tx2"/>
                </a:solidFill>
                <a:latin typeface="Visuelt Pro" panose="020B0503040202040104" pitchFamily="34" charset="0"/>
              </a:defRPr>
            </a:lvl4pPr>
            <a:lvl5pPr>
              <a:lnSpc>
                <a:spcPct val="100000"/>
              </a:lnSpc>
              <a:defRPr sz="2400" b="0" i="0">
                <a:solidFill>
                  <a:schemeClr val="tx2"/>
                </a:solidFill>
                <a:latin typeface="Visuelt Pro" panose="020B0503040202040104" pitchFamily="34" charset="0"/>
              </a:defRPr>
            </a:lvl5pPr>
          </a:lstStyle>
          <a:p>
            <a:pPr lvl="0"/>
            <a:r>
              <a:rPr lang="en-US"/>
              <a:t>Click to edit title</a:t>
            </a:r>
            <a:endParaRPr lang="en-GB"/>
          </a:p>
        </p:txBody>
      </p:sp>
    </p:spTree>
    <p:extLst>
      <p:ext uri="{BB962C8B-B14F-4D97-AF65-F5344CB8AC3E}">
        <p14:creationId xmlns:p14="http://schemas.microsoft.com/office/powerpoint/2010/main" val="2882989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62DF08A-543B-467E-AE1B-7D7C5E68B763}"/>
              </a:ext>
            </a:extLst>
          </p:cNvPr>
          <p:cNvSpPr>
            <a:spLocks noGrp="1"/>
          </p:cNvSpPr>
          <p:nvPr>
            <p:ph type="ftr" sz="quarter" idx="11"/>
          </p:nvPr>
        </p:nvSpPr>
        <p:spPr/>
        <p:txBody>
          <a:bodyPr/>
          <a:lstStyle/>
          <a:p>
            <a:endParaRPr lang="en-GB"/>
          </a:p>
        </p:txBody>
      </p:sp>
      <p:sp>
        <p:nvSpPr>
          <p:cNvPr id="8" name="Content Placeholder 2">
            <a:extLst>
              <a:ext uri="{FF2B5EF4-FFF2-40B4-BE49-F238E27FC236}">
                <a16:creationId xmlns:a16="http://schemas.microsoft.com/office/drawing/2014/main" id="{C93CD3AB-10CD-D072-8EA3-D4C6EB54F87E}"/>
              </a:ext>
            </a:extLst>
          </p:cNvPr>
          <p:cNvSpPr>
            <a:spLocks noGrp="1"/>
          </p:cNvSpPr>
          <p:nvPr>
            <p:ph idx="12"/>
          </p:nvPr>
        </p:nvSpPr>
        <p:spPr>
          <a:xfrm>
            <a:off x="375352" y="1302813"/>
            <a:ext cx="5720648" cy="4154400"/>
          </a:xfrm>
        </p:spPr>
        <p:txBody>
          <a:bodyPr/>
          <a:lstStyle>
            <a:lvl1pPr>
              <a:lnSpc>
                <a:spcPct val="100000"/>
              </a:lnSpc>
              <a:defRPr sz="2400" b="0" i="0">
                <a:latin typeface="Visuelt Pro" panose="020B0503040202040104" pitchFamily="34" charset="0"/>
              </a:defRPr>
            </a:lvl1pPr>
            <a:lvl2pPr>
              <a:lnSpc>
                <a:spcPct val="100000"/>
              </a:lnSpc>
              <a:defRPr sz="2400" b="0" i="0">
                <a:latin typeface="Visuelt Pro" panose="020B0503040202040104" pitchFamily="34" charset="0"/>
              </a:defRPr>
            </a:lvl2pPr>
            <a:lvl3pPr>
              <a:lnSpc>
                <a:spcPct val="100000"/>
              </a:lnSpc>
              <a:defRPr sz="2400" b="0" i="0">
                <a:latin typeface="Visuelt Pro" panose="020B0503040202040104" pitchFamily="34" charset="0"/>
              </a:defRPr>
            </a:lvl3pPr>
            <a:lvl4pPr>
              <a:lnSpc>
                <a:spcPct val="100000"/>
              </a:lnSpc>
              <a:defRPr sz="2400" b="0" i="0">
                <a:latin typeface="Visuelt Pro" panose="020B0503040202040104" pitchFamily="34" charset="0"/>
              </a:defRPr>
            </a:lvl4pPr>
            <a:lvl5pPr>
              <a:lnSpc>
                <a:spcPct val="100000"/>
              </a:lnSpc>
              <a:defRPr sz="2400" b="0" i="0">
                <a:latin typeface="Visuelt Pro" panose="020B05030402020401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BF501F43-D63A-65CA-45FB-5EDA85FDB04B}"/>
              </a:ext>
            </a:extLst>
          </p:cNvPr>
          <p:cNvSpPr>
            <a:spLocks noGrp="1"/>
          </p:cNvSpPr>
          <p:nvPr>
            <p:ph idx="13"/>
          </p:nvPr>
        </p:nvSpPr>
        <p:spPr>
          <a:xfrm>
            <a:off x="6093970" y="1302813"/>
            <a:ext cx="5720648" cy="4154400"/>
          </a:xfrm>
        </p:spPr>
        <p:txBody>
          <a:bodyPr/>
          <a:lstStyle>
            <a:lvl1pPr>
              <a:lnSpc>
                <a:spcPct val="100000"/>
              </a:lnSpc>
              <a:defRPr sz="2400" b="0" i="0">
                <a:latin typeface="Visuelt Pro" panose="020B0503040202040104" pitchFamily="34" charset="0"/>
              </a:defRPr>
            </a:lvl1pPr>
            <a:lvl2pPr>
              <a:lnSpc>
                <a:spcPct val="100000"/>
              </a:lnSpc>
              <a:defRPr sz="2400" b="0" i="0">
                <a:latin typeface="Visuelt Pro" panose="020B0503040202040104" pitchFamily="34" charset="0"/>
              </a:defRPr>
            </a:lvl2pPr>
            <a:lvl3pPr>
              <a:lnSpc>
                <a:spcPct val="100000"/>
              </a:lnSpc>
              <a:defRPr sz="2400" b="0" i="0">
                <a:latin typeface="Visuelt Pro" panose="020B0503040202040104" pitchFamily="34" charset="0"/>
              </a:defRPr>
            </a:lvl3pPr>
            <a:lvl4pPr>
              <a:lnSpc>
                <a:spcPct val="100000"/>
              </a:lnSpc>
              <a:defRPr sz="2400" b="0" i="0">
                <a:latin typeface="Visuelt Pro" panose="020B0503040202040104" pitchFamily="34" charset="0"/>
              </a:defRPr>
            </a:lvl4pPr>
            <a:lvl5pPr>
              <a:lnSpc>
                <a:spcPct val="100000"/>
              </a:lnSpc>
              <a:defRPr sz="2400" b="0" i="0">
                <a:latin typeface="Visuelt Pro" panose="020B05030402020401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a:extLst>
              <a:ext uri="{FF2B5EF4-FFF2-40B4-BE49-F238E27FC236}">
                <a16:creationId xmlns:a16="http://schemas.microsoft.com/office/drawing/2014/main" id="{5429E9DF-92F8-AA79-52A3-01E383A3D319}"/>
              </a:ext>
            </a:extLst>
          </p:cNvPr>
          <p:cNvSpPr>
            <a:spLocks noGrp="1"/>
          </p:cNvSpPr>
          <p:nvPr>
            <p:ph idx="14" hasCustomPrompt="1"/>
          </p:nvPr>
        </p:nvSpPr>
        <p:spPr>
          <a:xfrm>
            <a:off x="375352" y="386356"/>
            <a:ext cx="11430988" cy="699631"/>
          </a:xfrm>
        </p:spPr>
        <p:txBody>
          <a:bodyPr/>
          <a:lstStyle>
            <a:lvl1pPr>
              <a:lnSpc>
                <a:spcPct val="100000"/>
              </a:lnSpc>
              <a:defRPr sz="4000" b="0" i="0">
                <a:solidFill>
                  <a:schemeClr val="tx2"/>
                </a:solidFill>
                <a:latin typeface="Visuelt Pro Medium" panose="020B0503040202040104" pitchFamily="34" charset="0"/>
              </a:defRPr>
            </a:lvl1pPr>
            <a:lvl2pPr>
              <a:lnSpc>
                <a:spcPct val="100000"/>
              </a:lnSpc>
              <a:defRPr sz="2400" b="0" i="0">
                <a:solidFill>
                  <a:schemeClr val="tx2"/>
                </a:solidFill>
                <a:latin typeface="Visuelt Pro" panose="020B0503040202040104" pitchFamily="34" charset="0"/>
              </a:defRPr>
            </a:lvl2pPr>
            <a:lvl3pPr>
              <a:lnSpc>
                <a:spcPct val="100000"/>
              </a:lnSpc>
              <a:defRPr sz="2400" b="0" i="0">
                <a:solidFill>
                  <a:schemeClr val="tx2"/>
                </a:solidFill>
                <a:latin typeface="Visuelt Pro" panose="020B0503040202040104" pitchFamily="34" charset="0"/>
              </a:defRPr>
            </a:lvl3pPr>
            <a:lvl4pPr>
              <a:lnSpc>
                <a:spcPct val="100000"/>
              </a:lnSpc>
              <a:defRPr sz="2400" b="0" i="0">
                <a:solidFill>
                  <a:schemeClr val="tx2"/>
                </a:solidFill>
                <a:latin typeface="Visuelt Pro" panose="020B0503040202040104" pitchFamily="34" charset="0"/>
              </a:defRPr>
            </a:lvl4pPr>
            <a:lvl5pPr>
              <a:lnSpc>
                <a:spcPct val="100000"/>
              </a:lnSpc>
              <a:defRPr sz="2400" b="0" i="0">
                <a:solidFill>
                  <a:schemeClr val="tx2"/>
                </a:solidFill>
                <a:latin typeface="Visuelt Pro" panose="020B0503040202040104" pitchFamily="34" charset="0"/>
              </a:defRPr>
            </a:lvl5pPr>
          </a:lstStyle>
          <a:p>
            <a:pPr lvl="0"/>
            <a:r>
              <a:rPr lang="en-US"/>
              <a:t>Click to edit title</a:t>
            </a:r>
            <a:endParaRPr lang="en-GB"/>
          </a:p>
        </p:txBody>
      </p:sp>
    </p:spTree>
    <p:extLst>
      <p:ext uri="{BB962C8B-B14F-4D97-AF65-F5344CB8AC3E}">
        <p14:creationId xmlns:p14="http://schemas.microsoft.com/office/powerpoint/2010/main" val="156549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A12BF3E-7685-3BEF-5987-548031228B5A}"/>
              </a:ext>
            </a:extLst>
          </p:cNvPr>
          <p:cNvSpPr>
            <a:spLocks noGrp="1"/>
          </p:cNvSpPr>
          <p:nvPr>
            <p:ph type="dt" sz="half" idx="10"/>
          </p:nvPr>
        </p:nvSpPr>
        <p:spPr/>
        <p:txBody>
          <a:bodyPr/>
          <a:lstStyle/>
          <a:p>
            <a:fld id="{35A687DA-B4E0-4F0C-8C64-AFC423D1E011}" type="datetime4">
              <a:rPr lang="en-GB" smtClean="0"/>
              <a:t>01 May 2025</a:t>
            </a:fld>
            <a:endParaRPr lang="en-GB"/>
          </a:p>
        </p:txBody>
      </p:sp>
      <p:sp>
        <p:nvSpPr>
          <p:cNvPr id="4" name="Footer Placeholder 3">
            <a:extLst>
              <a:ext uri="{FF2B5EF4-FFF2-40B4-BE49-F238E27FC236}">
                <a16:creationId xmlns:a16="http://schemas.microsoft.com/office/drawing/2014/main" id="{D1A0C3AC-CD14-1F88-0E19-EBBF1FC38334}"/>
              </a:ext>
            </a:extLst>
          </p:cNvPr>
          <p:cNvSpPr>
            <a:spLocks noGrp="1"/>
          </p:cNvSpPr>
          <p:nvPr>
            <p:ph type="ftr" sz="quarter" idx="11"/>
          </p:nvPr>
        </p:nvSpPr>
        <p:spPr/>
        <p:txBody>
          <a:bodyPr/>
          <a:lstStyle/>
          <a:p>
            <a:pPr>
              <a:lnSpc>
                <a:spcPts val="4002"/>
              </a:lnSpc>
            </a:pPr>
            <a:endParaRPr lang="en-GB"/>
          </a:p>
        </p:txBody>
      </p:sp>
      <p:sp>
        <p:nvSpPr>
          <p:cNvPr id="9" name="Content Placeholder 2">
            <a:extLst>
              <a:ext uri="{FF2B5EF4-FFF2-40B4-BE49-F238E27FC236}">
                <a16:creationId xmlns:a16="http://schemas.microsoft.com/office/drawing/2014/main" id="{5624CD30-628F-A6AC-9139-B4B44FC47BA0}"/>
              </a:ext>
            </a:extLst>
          </p:cNvPr>
          <p:cNvSpPr>
            <a:spLocks noGrp="1"/>
          </p:cNvSpPr>
          <p:nvPr>
            <p:ph idx="12" hasCustomPrompt="1"/>
          </p:nvPr>
        </p:nvSpPr>
        <p:spPr>
          <a:xfrm>
            <a:off x="375352" y="386356"/>
            <a:ext cx="11430988" cy="699631"/>
          </a:xfrm>
        </p:spPr>
        <p:txBody>
          <a:bodyPr/>
          <a:lstStyle>
            <a:lvl1pPr>
              <a:lnSpc>
                <a:spcPct val="100000"/>
              </a:lnSpc>
              <a:defRPr sz="4000" b="0" i="0">
                <a:solidFill>
                  <a:schemeClr val="tx2"/>
                </a:solidFill>
                <a:latin typeface="Visuelt Pro Medium" panose="020B0503040202040104" pitchFamily="34" charset="0"/>
              </a:defRPr>
            </a:lvl1pPr>
            <a:lvl2pPr>
              <a:lnSpc>
                <a:spcPct val="100000"/>
              </a:lnSpc>
              <a:defRPr sz="2400" b="0" i="0">
                <a:solidFill>
                  <a:schemeClr val="tx2"/>
                </a:solidFill>
                <a:latin typeface="Visuelt Pro" panose="020B0503040202040104" pitchFamily="34" charset="0"/>
              </a:defRPr>
            </a:lvl2pPr>
            <a:lvl3pPr>
              <a:lnSpc>
                <a:spcPct val="100000"/>
              </a:lnSpc>
              <a:defRPr sz="2400" b="0" i="0">
                <a:solidFill>
                  <a:schemeClr val="tx2"/>
                </a:solidFill>
                <a:latin typeface="Visuelt Pro" panose="020B0503040202040104" pitchFamily="34" charset="0"/>
              </a:defRPr>
            </a:lvl3pPr>
            <a:lvl4pPr>
              <a:lnSpc>
                <a:spcPct val="100000"/>
              </a:lnSpc>
              <a:defRPr sz="2400" b="0" i="0">
                <a:solidFill>
                  <a:schemeClr val="tx2"/>
                </a:solidFill>
                <a:latin typeface="Visuelt Pro" panose="020B0503040202040104" pitchFamily="34" charset="0"/>
              </a:defRPr>
            </a:lvl4pPr>
            <a:lvl5pPr>
              <a:lnSpc>
                <a:spcPct val="100000"/>
              </a:lnSpc>
              <a:defRPr sz="2400" b="0" i="0">
                <a:solidFill>
                  <a:schemeClr val="tx2"/>
                </a:solidFill>
                <a:latin typeface="Visuelt Pro" panose="020B0503040202040104" pitchFamily="34" charset="0"/>
              </a:defRPr>
            </a:lvl5pPr>
          </a:lstStyle>
          <a:p>
            <a:pPr lvl="0"/>
            <a:r>
              <a:rPr lang="en-US"/>
              <a:t>Click to edit title</a:t>
            </a:r>
            <a:endParaRPr lang="en-GB"/>
          </a:p>
        </p:txBody>
      </p:sp>
    </p:spTree>
    <p:extLst>
      <p:ext uri="{BB962C8B-B14F-4D97-AF65-F5344CB8AC3E}">
        <p14:creationId xmlns:p14="http://schemas.microsoft.com/office/powerpoint/2010/main" val="4283579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80599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42BFC2-84B2-4666-A938-9B785C31F843}"/>
              </a:ext>
            </a:extLst>
          </p:cNvPr>
          <p:cNvSpPr>
            <a:spLocks noGrp="1"/>
          </p:cNvSpPr>
          <p:nvPr>
            <p:ph sz="half" idx="1"/>
          </p:nvPr>
        </p:nvSpPr>
        <p:spPr>
          <a:xfrm>
            <a:off x="390327" y="1852189"/>
            <a:ext cx="4190400" cy="41691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A62DF08A-543B-467E-AE1B-7D7C5E68B763}"/>
              </a:ext>
            </a:extLst>
          </p:cNvPr>
          <p:cNvSpPr>
            <a:spLocks noGrp="1"/>
          </p:cNvSpPr>
          <p:nvPr>
            <p:ph type="ftr" sz="quarter" idx="11"/>
          </p:nvPr>
        </p:nvSpPr>
        <p:spPr/>
        <p:txBody>
          <a:bodyPr/>
          <a:lstStyle/>
          <a:p>
            <a:endParaRPr lang="en-GB"/>
          </a:p>
        </p:txBody>
      </p:sp>
      <p:sp>
        <p:nvSpPr>
          <p:cNvPr id="9" name="Picture Placeholder 8">
            <a:extLst>
              <a:ext uri="{FF2B5EF4-FFF2-40B4-BE49-F238E27FC236}">
                <a16:creationId xmlns:a16="http://schemas.microsoft.com/office/drawing/2014/main" id="{BF5DCF61-A1A7-4F84-B2CB-0CB3C142E61B}"/>
              </a:ext>
            </a:extLst>
          </p:cNvPr>
          <p:cNvSpPr>
            <a:spLocks noGrp="1"/>
          </p:cNvSpPr>
          <p:nvPr>
            <p:ph type="pic" sz="quarter" idx="13"/>
          </p:nvPr>
        </p:nvSpPr>
        <p:spPr>
          <a:xfrm>
            <a:off x="6097200" y="0"/>
            <a:ext cx="6094800" cy="6858000"/>
          </a:xfrm>
        </p:spPr>
        <p:txBody>
          <a:bodyPr/>
          <a:lstStyle/>
          <a:p>
            <a:r>
              <a:rPr lang="en-US"/>
              <a:t>Click icon to add picture</a:t>
            </a:r>
            <a:endParaRPr lang="en-GB"/>
          </a:p>
        </p:txBody>
      </p:sp>
      <p:sp>
        <p:nvSpPr>
          <p:cNvPr id="8" name="Title Placeholder 1">
            <a:extLst>
              <a:ext uri="{FF2B5EF4-FFF2-40B4-BE49-F238E27FC236}">
                <a16:creationId xmlns:a16="http://schemas.microsoft.com/office/drawing/2014/main" id="{23090744-840B-B516-3464-15972FD8DFF4}"/>
              </a:ext>
            </a:extLst>
          </p:cNvPr>
          <p:cNvSpPr txBox="1">
            <a:spLocks/>
          </p:cNvSpPr>
          <p:nvPr userDrawn="1"/>
        </p:nvSpPr>
        <p:spPr>
          <a:xfrm>
            <a:off x="369104" y="438905"/>
            <a:ext cx="5396265" cy="8748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0" i="0" kern="1200">
                <a:solidFill>
                  <a:schemeClr val="tx2"/>
                </a:solidFill>
                <a:latin typeface="Visuelt Pro Medium" panose="020B0503040202040104" pitchFamily="34" charset="0"/>
                <a:ea typeface="+mj-ea"/>
                <a:cs typeface="+mj-cs"/>
              </a:defRPr>
            </a:lvl1pPr>
          </a:lstStyle>
          <a:p>
            <a:endParaRPr lang="en-GB"/>
          </a:p>
        </p:txBody>
      </p:sp>
      <p:sp>
        <p:nvSpPr>
          <p:cNvPr id="11" name="Content Placeholder 2">
            <a:extLst>
              <a:ext uri="{FF2B5EF4-FFF2-40B4-BE49-F238E27FC236}">
                <a16:creationId xmlns:a16="http://schemas.microsoft.com/office/drawing/2014/main" id="{722D3858-3C52-3C8F-E380-63EA05C9B899}"/>
              </a:ext>
            </a:extLst>
          </p:cNvPr>
          <p:cNvSpPr>
            <a:spLocks noGrp="1"/>
          </p:cNvSpPr>
          <p:nvPr>
            <p:ph idx="12" hasCustomPrompt="1"/>
          </p:nvPr>
        </p:nvSpPr>
        <p:spPr>
          <a:xfrm>
            <a:off x="375352" y="386356"/>
            <a:ext cx="5390017" cy="699631"/>
          </a:xfrm>
        </p:spPr>
        <p:txBody>
          <a:bodyPr/>
          <a:lstStyle>
            <a:lvl1pPr>
              <a:lnSpc>
                <a:spcPct val="100000"/>
              </a:lnSpc>
              <a:defRPr sz="4000" b="0" i="0">
                <a:solidFill>
                  <a:schemeClr val="tx2"/>
                </a:solidFill>
                <a:latin typeface="Visuelt Pro Medium" panose="020B0503040202040104" pitchFamily="34" charset="0"/>
              </a:defRPr>
            </a:lvl1pPr>
            <a:lvl2pPr>
              <a:lnSpc>
                <a:spcPct val="100000"/>
              </a:lnSpc>
              <a:defRPr sz="2400" b="0" i="0">
                <a:solidFill>
                  <a:schemeClr val="tx2"/>
                </a:solidFill>
                <a:latin typeface="Visuelt Pro" panose="020B0503040202040104" pitchFamily="34" charset="0"/>
              </a:defRPr>
            </a:lvl2pPr>
            <a:lvl3pPr>
              <a:lnSpc>
                <a:spcPct val="100000"/>
              </a:lnSpc>
              <a:defRPr sz="2400" b="0" i="0">
                <a:solidFill>
                  <a:schemeClr val="tx2"/>
                </a:solidFill>
                <a:latin typeface="Visuelt Pro" panose="020B0503040202040104" pitchFamily="34" charset="0"/>
              </a:defRPr>
            </a:lvl3pPr>
            <a:lvl4pPr>
              <a:lnSpc>
                <a:spcPct val="100000"/>
              </a:lnSpc>
              <a:defRPr sz="2400" b="0" i="0">
                <a:solidFill>
                  <a:schemeClr val="tx2"/>
                </a:solidFill>
                <a:latin typeface="Visuelt Pro" panose="020B0503040202040104" pitchFamily="34" charset="0"/>
              </a:defRPr>
            </a:lvl4pPr>
            <a:lvl5pPr>
              <a:lnSpc>
                <a:spcPct val="100000"/>
              </a:lnSpc>
              <a:defRPr sz="2400" b="0" i="0">
                <a:solidFill>
                  <a:schemeClr val="tx2"/>
                </a:solidFill>
                <a:latin typeface="Visuelt Pro" panose="020B0503040202040104" pitchFamily="34" charset="0"/>
              </a:defRPr>
            </a:lvl5pPr>
          </a:lstStyle>
          <a:p>
            <a:pPr lvl="0"/>
            <a:r>
              <a:rPr lang="en-US"/>
              <a:t>Click to edit title</a:t>
            </a:r>
            <a:endParaRPr lang="en-GB"/>
          </a:p>
        </p:txBody>
      </p:sp>
    </p:spTree>
    <p:extLst>
      <p:ext uri="{BB962C8B-B14F-4D97-AF65-F5344CB8AC3E}">
        <p14:creationId xmlns:p14="http://schemas.microsoft.com/office/powerpoint/2010/main" val="868748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ase study option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9A0A5-A82D-4787-A686-30A5ACD7EEDE}"/>
              </a:ext>
            </a:extLst>
          </p:cNvPr>
          <p:cNvSpPr>
            <a:spLocks noGrp="1"/>
          </p:cNvSpPr>
          <p:nvPr>
            <p:ph type="title"/>
          </p:nvPr>
        </p:nvSpPr>
        <p:spPr>
          <a:xfrm>
            <a:off x="375352" y="1116001"/>
            <a:ext cx="5400000" cy="874800"/>
          </a:xfrm>
          <a:prstGeom prst="rect">
            <a:avLst/>
          </a:prstGeom>
        </p:spPr>
        <p:txBody>
          <a:bodyPr/>
          <a:lstStyle/>
          <a:p>
            <a:r>
              <a:rPr lang="en-US"/>
              <a:t>Click to edit</a:t>
            </a:r>
            <a:endParaRPr lang="en-GB"/>
          </a:p>
        </p:txBody>
      </p:sp>
      <p:sp>
        <p:nvSpPr>
          <p:cNvPr id="3" name="Content Placeholder 2">
            <a:extLst>
              <a:ext uri="{FF2B5EF4-FFF2-40B4-BE49-F238E27FC236}">
                <a16:creationId xmlns:a16="http://schemas.microsoft.com/office/drawing/2014/main" id="{A342BFC2-84B2-4666-A938-9B785C31F843}"/>
              </a:ext>
            </a:extLst>
          </p:cNvPr>
          <p:cNvSpPr>
            <a:spLocks noGrp="1"/>
          </p:cNvSpPr>
          <p:nvPr>
            <p:ph sz="half" idx="1"/>
          </p:nvPr>
        </p:nvSpPr>
        <p:spPr>
          <a:xfrm>
            <a:off x="390326" y="2416629"/>
            <a:ext cx="5385025" cy="3604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A62DF08A-543B-467E-AE1B-7D7C5E68B763}"/>
              </a:ext>
            </a:extLst>
          </p:cNvPr>
          <p:cNvSpPr>
            <a:spLocks noGrp="1"/>
          </p:cNvSpPr>
          <p:nvPr>
            <p:ph type="ftr" sz="quarter" idx="11"/>
          </p:nvPr>
        </p:nvSpPr>
        <p:spPr/>
        <p:txBody>
          <a:bodyPr/>
          <a:lstStyle/>
          <a:p>
            <a:endParaRPr lang="en-GB"/>
          </a:p>
        </p:txBody>
      </p:sp>
      <p:sp>
        <p:nvSpPr>
          <p:cNvPr id="9" name="Picture Placeholder 8">
            <a:extLst>
              <a:ext uri="{FF2B5EF4-FFF2-40B4-BE49-F238E27FC236}">
                <a16:creationId xmlns:a16="http://schemas.microsoft.com/office/drawing/2014/main" id="{6DE0C967-2C79-4BB0-9F53-07D11CD6961D}"/>
              </a:ext>
            </a:extLst>
          </p:cNvPr>
          <p:cNvSpPr>
            <a:spLocks noGrp="1"/>
          </p:cNvSpPr>
          <p:nvPr>
            <p:ph type="pic" sz="quarter" idx="13"/>
          </p:nvPr>
        </p:nvSpPr>
        <p:spPr>
          <a:xfrm>
            <a:off x="6097200" y="0"/>
            <a:ext cx="6094800" cy="6858000"/>
          </a:xfrm>
        </p:spPr>
        <p:txBody>
          <a:bodyPr/>
          <a:lstStyle/>
          <a:p>
            <a:r>
              <a:rPr lang="en-US"/>
              <a:t>Click icon to add picture</a:t>
            </a:r>
            <a:endParaRPr lang="en-GB"/>
          </a:p>
        </p:txBody>
      </p:sp>
      <p:sp>
        <p:nvSpPr>
          <p:cNvPr id="10" name="Title 1">
            <a:extLst>
              <a:ext uri="{FF2B5EF4-FFF2-40B4-BE49-F238E27FC236}">
                <a16:creationId xmlns:a16="http://schemas.microsoft.com/office/drawing/2014/main" id="{69767F02-853F-48B0-9020-7DD271544997}"/>
              </a:ext>
            </a:extLst>
          </p:cNvPr>
          <p:cNvSpPr txBox="1">
            <a:spLocks/>
          </p:cNvSpPr>
          <p:nvPr userDrawn="1"/>
        </p:nvSpPr>
        <p:spPr>
          <a:xfrm>
            <a:off x="375352" y="583934"/>
            <a:ext cx="5400000" cy="505354"/>
          </a:xfrm>
          <a:prstGeom prst="rect">
            <a:avLst/>
          </a:prstGeom>
        </p:spPr>
        <p:txBody>
          <a:bodyPr vert="horz" lIns="0" tIns="0" rIns="0" bIns="0" rtlCol="0" anchor="t" anchorCtr="0">
            <a:noAutofit/>
          </a:bodyPr>
          <a:lstStyle>
            <a:lvl1pPr algn="l" defTabSz="914400" rtl="0" eaLnBrk="1" latinLnBrk="0" hangingPunct="1">
              <a:lnSpc>
                <a:spcPts val="3400"/>
              </a:lnSpc>
              <a:spcBef>
                <a:spcPct val="0"/>
              </a:spcBef>
              <a:buNone/>
              <a:defRPr sz="3200" b="1" kern="1200">
                <a:solidFill>
                  <a:schemeClr val="tx1"/>
                </a:solidFill>
                <a:latin typeface="+mj-lt"/>
                <a:ea typeface="+mj-ea"/>
                <a:cs typeface="+mj-cs"/>
              </a:defRPr>
            </a:lvl1pPr>
          </a:lstStyle>
          <a:p>
            <a:r>
              <a:rPr lang="en-US" sz="4500" b="0" i="0" u="none">
                <a:solidFill>
                  <a:schemeClr val="tx2"/>
                </a:solidFill>
                <a:latin typeface="Visuelt Pro Medium" panose="020B0503040202040104" pitchFamily="34" charset="0"/>
              </a:rPr>
              <a:t>Case study:</a:t>
            </a:r>
            <a:endParaRPr lang="en-GB" sz="4500" b="0" i="0" u="none">
              <a:solidFill>
                <a:schemeClr val="tx2"/>
              </a:solidFill>
              <a:latin typeface="Visuelt Pro Medium" panose="020B0503040202040104" pitchFamily="34" charset="0"/>
            </a:endParaRPr>
          </a:p>
        </p:txBody>
      </p:sp>
    </p:spTree>
    <p:extLst>
      <p:ext uri="{BB962C8B-B14F-4D97-AF65-F5344CB8AC3E}">
        <p14:creationId xmlns:p14="http://schemas.microsoft.com/office/powerpoint/2010/main" val="2236438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Chart option 1">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62C76B19-4910-416F-8497-6CF8E1418024}"/>
              </a:ext>
            </a:extLst>
          </p:cNvPr>
          <p:cNvSpPr>
            <a:spLocks noGrp="1"/>
          </p:cNvSpPr>
          <p:nvPr>
            <p:ph type="chart" sz="quarter" idx="13"/>
          </p:nvPr>
        </p:nvSpPr>
        <p:spPr>
          <a:xfrm>
            <a:off x="6164263" y="1302813"/>
            <a:ext cx="5637212" cy="4113213"/>
          </a:xfrm>
        </p:spPr>
        <p:txBody>
          <a:bodyPr/>
          <a:lstStyle/>
          <a:p>
            <a:r>
              <a:rPr lang="en-US"/>
              <a:t>Click icon to add chart</a:t>
            </a:r>
            <a:endParaRPr lang="en-GB"/>
          </a:p>
        </p:txBody>
      </p:sp>
      <p:sp>
        <p:nvSpPr>
          <p:cNvPr id="6" name="Footer Placeholder 5">
            <a:extLst>
              <a:ext uri="{FF2B5EF4-FFF2-40B4-BE49-F238E27FC236}">
                <a16:creationId xmlns:a16="http://schemas.microsoft.com/office/drawing/2014/main" id="{A62DF08A-543B-467E-AE1B-7D7C5E68B763}"/>
              </a:ext>
            </a:extLst>
          </p:cNvPr>
          <p:cNvSpPr>
            <a:spLocks noGrp="1"/>
          </p:cNvSpPr>
          <p:nvPr>
            <p:ph type="ftr" sz="quarter" idx="11"/>
          </p:nvPr>
        </p:nvSpPr>
        <p:spPr/>
        <p:txBody>
          <a:bodyPr/>
          <a:lstStyle/>
          <a:p>
            <a:endParaRPr lang="en-GB"/>
          </a:p>
        </p:txBody>
      </p:sp>
      <p:sp>
        <p:nvSpPr>
          <p:cNvPr id="5" name="Content Placeholder 2">
            <a:extLst>
              <a:ext uri="{FF2B5EF4-FFF2-40B4-BE49-F238E27FC236}">
                <a16:creationId xmlns:a16="http://schemas.microsoft.com/office/drawing/2014/main" id="{EA005645-4278-40B2-80AB-CC806FA0D42E}"/>
              </a:ext>
            </a:extLst>
          </p:cNvPr>
          <p:cNvSpPr>
            <a:spLocks noGrp="1"/>
          </p:cNvSpPr>
          <p:nvPr>
            <p:ph idx="12"/>
          </p:nvPr>
        </p:nvSpPr>
        <p:spPr>
          <a:xfrm>
            <a:off x="375352" y="1302813"/>
            <a:ext cx="5720648" cy="4154400"/>
          </a:xfrm>
        </p:spPr>
        <p:txBody>
          <a:bodyPr/>
          <a:lstStyle>
            <a:lvl1pPr>
              <a:lnSpc>
                <a:spcPct val="100000"/>
              </a:lnSpc>
              <a:defRPr sz="2400" b="0" i="0">
                <a:latin typeface="Visuelt Pro" panose="020B0503040202040104" pitchFamily="34" charset="0"/>
              </a:defRPr>
            </a:lvl1pPr>
            <a:lvl2pPr>
              <a:lnSpc>
                <a:spcPct val="100000"/>
              </a:lnSpc>
              <a:defRPr sz="2400" b="0" i="0">
                <a:latin typeface="Visuelt Pro" panose="020B0503040202040104" pitchFamily="34" charset="0"/>
              </a:defRPr>
            </a:lvl2pPr>
            <a:lvl3pPr>
              <a:lnSpc>
                <a:spcPct val="100000"/>
              </a:lnSpc>
              <a:defRPr sz="2400" b="0" i="0">
                <a:latin typeface="Visuelt Pro" panose="020B0503040202040104" pitchFamily="34" charset="0"/>
              </a:defRPr>
            </a:lvl3pPr>
            <a:lvl4pPr>
              <a:lnSpc>
                <a:spcPct val="100000"/>
              </a:lnSpc>
              <a:defRPr sz="2400" b="0" i="0">
                <a:latin typeface="Visuelt Pro" panose="020B0503040202040104" pitchFamily="34" charset="0"/>
              </a:defRPr>
            </a:lvl4pPr>
            <a:lvl5pPr>
              <a:lnSpc>
                <a:spcPct val="100000"/>
              </a:lnSpc>
              <a:defRPr sz="2400" b="0" i="0">
                <a:latin typeface="Visuelt Pro" panose="020B05030402020401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8B6023F8-C145-D228-89E4-C22F8B76968C}"/>
              </a:ext>
            </a:extLst>
          </p:cNvPr>
          <p:cNvSpPr>
            <a:spLocks noGrp="1"/>
          </p:cNvSpPr>
          <p:nvPr>
            <p:ph idx="14" hasCustomPrompt="1"/>
          </p:nvPr>
        </p:nvSpPr>
        <p:spPr>
          <a:xfrm>
            <a:off x="375352" y="386356"/>
            <a:ext cx="11430988" cy="699631"/>
          </a:xfrm>
        </p:spPr>
        <p:txBody>
          <a:bodyPr/>
          <a:lstStyle>
            <a:lvl1pPr>
              <a:lnSpc>
                <a:spcPct val="100000"/>
              </a:lnSpc>
              <a:defRPr sz="4000" b="0" i="0">
                <a:solidFill>
                  <a:schemeClr val="tx2"/>
                </a:solidFill>
                <a:latin typeface="Visuelt Pro Medium" panose="020B0503040202040104" pitchFamily="34" charset="0"/>
              </a:defRPr>
            </a:lvl1pPr>
            <a:lvl2pPr>
              <a:lnSpc>
                <a:spcPct val="100000"/>
              </a:lnSpc>
              <a:defRPr sz="2400" b="0" i="0">
                <a:solidFill>
                  <a:schemeClr val="tx2"/>
                </a:solidFill>
                <a:latin typeface="Visuelt Pro" panose="020B0503040202040104" pitchFamily="34" charset="0"/>
              </a:defRPr>
            </a:lvl2pPr>
            <a:lvl3pPr>
              <a:lnSpc>
                <a:spcPct val="100000"/>
              </a:lnSpc>
              <a:defRPr sz="2400" b="0" i="0">
                <a:solidFill>
                  <a:schemeClr val="tx2"/>
                </a:solidFill>
                <a:latin typeface="Visuelt Pro" panose="020B0503040202040104" pitchFamily="34" charset="0"/>
              </a:defRPr>
            </a:lvl3pPr>
            <a:lvl4pPr>
              <a:lnSpc>
                <a:spcPct val="100000"/>
              </a:lnSpc>
              <a:defRPr sz="2400" b="0" i="0">
                <a:solidFill>
                  <a:schemeClr val="tx2"/>
                </a:solidFill>
                <a:latin typeface="Visuelt Pro" panose="020B0503040202040104" pitchFamily="34" charset="0"/>
              </a:defRPr>
            </a:lvl4pPr>
            <a:lvl5pPr>
              <a:lnSpc>
                <a:spcPct val="100000"/>
              </a:lnSpc>
              <a:defRPr sz="2400" b="0" i="0">
                <a:solidFill>
                  <a:schemeClr val="tx2"/>
                </a:solidFill>
                <a:latin typeface="Visuelt Pro" panose="020B0503040202040104" pitchFamily="34" charset="0"/>
              </a:defRPr>
            </a:lvl5pPr>
          </a:lstStyle>
          <a:p>
            <a:pPr lvl="0"/>
            <a:r>
              <a:rPr lang="en-US"/>
              <a:t>Click to edit title</a:t>
            </a:r>
            <a:endParaRPr lang="en-GB"/>
          </a:p>
        </p:txBody>
      </p:sp>
    </p:spTree>
    <p:extLst>
      <p:ext uri="{BB962C8B-B14F-4D97-AF65-F5344CB8AC3E}">
        <p14:creationId xmlns:p14="http://schemas.microsoft.com/office/powerpoint/2010/main" val="30820896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Chart option 2">
    <p:spTree>
      <p:nvGrpSpPr>
        <p:cNvPr id="1" name=""/>
        <p:cNvGrpSpPr/>
        <p:nvPr/>
      </p:nvGrpSpPr>
      <p:grpSpPr>
        <a:xfrm>
          <a:off x="0" y="0"/>
          <a:ext cx="0" cy="0"/>
          <a:chOff x="0" y="0"/>
          <a:chExt cx="0" cy="0"/>
        </a:xfrm>
      </p:grpSpPr>
      <p:sp>
        <p:nvSpPr>
          <p:cNvPr id="8" name="Chart Placeholder 7">
            <a:extLst>
              <a:ext uri="{FF2B5EF4-FFF2-40B4-BE49-F238E27FC236}">
                <a16:creationId xmlns:a16="http://schemas.microsoft.com/office/drawing/2014/main" id="{62C76B19-4910-416F-8497-6CF8E1418024}"/>
              </a:ext>
            </a:extLst>
          </p:cNvPr>
          <p:cNvSpPr>
            <a:spLocks noGrp="1"/>
          </p:cNvSpPr>
          <p:nvPr>
            <p:ph type="chart" sz="quarter" idx="13"/>
          </p:nvPr>
        </p:nvSpPr>
        <p:spPr>
          <a:xfrm>
            <a:off x="5372100" y="1302813"/>
            <a:ext cx="6435582" cy="4113213"/>
          </a:xfrm>
        </p:spPr>
        <p:txBody>
          <a:bodyPr/>
          <a:lstStyle/>
          <a:p>
            <a:r>
              <a:rPr lang="en-US"/>
              <a:t>Click icon to add chart</a:t>
            </a:r>
            <a:endParaRPr lang="en-GB"/>
          </a:p>
        </p:txBody>
      </p:sp>
      <p:sp>
        <p:nvSpPr>
          <p:cNvPr id="6" name="Footer Placeholder 5">
            <a:extLst>
              <a:ext uri="{FF2B5EF4-FFF2-40B4-BE49-F238E27FC236}">
                <a16:creationId xmlns:a16="http://schemas.microsoft.com/office/drawing/2014/main" id="{A62DF08A-543B-467E-AE1B-7D7C5E68B763}"/>
              </a:ext>
            </a:extLst>
          </p:cNvPr>
          <p:cNvSpPr>
            <a:spLocks noGrp="1"/>
          </p:cNvSpPr>
          <p:nvPr>
            <p:ph type="ftr" sz="quarter" idx="11"/>
          </p:nvPr>
        </p:nvSpPr>
        <p:spPr/>
        <p:txBody>
          <a:bodyPr/>
          <a:lstStyle/>
          <a:p>
            <a:endParaRPr lang="en-GB"/>
          </a:p>
        </p:txBody>
      </p:sp>
      <p:sp>
        <p:nvSpPr>
          <p:cNvPr id="5" name="Content Placeholder 2">
            <a:extLst>
              <a:ext uri="{FF2B5EF4-FFF2-40B4-BE49-F238E27FC236}">
                <a16:creationId xmlns:a16="http://schemas.microsoft.com/office/drawing/2014/main" id="{5EC7F092-5294-A052-B141-32CF0C913D01}"/>
              </a:ext>
            </a:extLst>
          </p:cNvPr>
          <p:cNvSpPr>
            <a:spLocks noGrp="1"/>
          </p:cNvSpPr>
          <p:nvPr>
            <p:ph idx="12"/>
          </p:nvPr>
        </p:nvSpPr>
        <p:spPr>
          <a:xfrm>
            <a:off x="375352" y="1302813"/>
            <a:ext cx="4337723" cy="4154400"/>
          </a:xfrm>
        </p:spPr>
        <p:txBody>
          <a:bodyPr/>
          <a:lstStyle>
            <a:lvl1pPr>
              <a:lnSpc>
                <a:spcPct val="100000"/>
              </a:lnSpc>
              <a:defRPr sz="2400" b="0" i="0">
                <a:latin typeface="Visuelt Pro" panose="020B0503040202040104" pitchFamily="34" charset="0"/>
              </a:defRPr>
            </a:lvl1pPr>
            <a:lvl2pPr>
              <a:lnSpc>
                <a:spcPct val="100000"/>
              </a:lnSpc>
              <a:defRPr sz="2400" b="0" i="0">
                <a:latin typeface="Visuelt Pro" panose="020B0503040202040104" pitchFamily="34" charset="0"/>
              </a:defRPr>
            </a:lvl2pPr>
            <a:lvl3pPr>
              <a:lnSpc>
                <a:spcPct val="100000"/>
              </a:lnSpc>
              <a:defRPr sz="2400" b="0" i="0">
                <a:latin typeface="Visuelt Pro" panose="020B0503040202040104" pitchFamily="34" charset="0"/>
              </a:defRPr>
            </a:lvl3pPr>
            <a:lvl4pPr>
              <a:lnSpc>
                <a:spcPct val="100000"/>
              </a:lnSpc>
              <a:defRPr sz="2400" b="0" i="0">
                <a:latin typeface="Visuelt Pro" panose="020B0503040202040104" pitchFamily="34" charset="0"/>
              </a:defRPr>
            </a:lvl4pPr>
            <a:lvl5pPr>
              <a:lnSpc>
                <a:spcPct val="100000"/>
              </a:lnSpc>
              <a:defRPr sz="2400" b="0" i="0">
                <a:latin typeface="Visuelt Pro" panose="020B05030402020401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AF6A3E52-DE27-5EEF-57B6-35C18C9E17D7}"/>
              </a:ext>
            </a:extLst>
          </p:cNvPr>
          <p:cNvSpPr>
            <a:spLocks noGrp="1"/>
          </p:cNvSpPr>
          <p:nvPr>
            <p:ph idx="14" hasCustomPrompt="1"/>
          </p:nvPr>
        </p:nvSpPr>
        <p:spPr>
          <a:xfrm>
            <a:off x="375352" y="386356"/>
            <a:ext cx="11430988" cy="699631"/>
          </a:xfrm>
        </p:spPr>
        <p:txBody>
          <a:bodyPr/>
          <a:lstStyle>
            <a:lvl1pPr>
              <a:lnSpc>
                <a:spcPct val="100000"/>
              </a:lnSpc>
              <a:defRPr sz="4000" b="0" i="0">
                <a:solidFill>
                  <a:schemeClr val="tx2"/>
                </a:solidFill>
                <a:latin typeface="Visuelt Pro Medium" panose="020B0503040202040104" pitchFamily="34" charset="0"/>
              </a:defRPr>
            </a:lvl1pPr>
            <a:lvl2pPr>
              <a:lnSpc>
                <a:spcPct val="100000"/>
              </a:lnSpc>
              <a:defRPr sz="2400" b="0" i="0">
                <a:solidFill>
                  <a:schemeClr val="tx2"/>
                </a:solidFill>
                <a:latin typeface="Visuelt Pro" panose="020B0503040202040104" pitchFamily="34" charset="0"/>
              </a:defRPr>
            </a:lvl2pPr>
            <a:lvl3pPr>
              <a:lnSpc>
                <a:spcPct val="100000"/>
              </a:lnSpc>
              <a:defRPr sz="2400" b="0" i="0">
                <a:solidFill>
                  <a:schemeClr val="tx2"/>
                </a:solidFill>
                <a:latin typeface="Visuelt Pro" panose="020B0503040202040104" pitchFamily="34" charset="0"/>
              </a:defRPr>
            </a:lvl3pPr>
            <a:lvl4pPr>
              <a:lnSpc>
                <a:spcPct val="100000"/>
              </a:lnSpc>
              <a:defRPr sz="2400" b="0" i="0">
                <a:solidFill>
                  <a:schemeClr val="tx2"/>
                </a:solidFill>
                <a:latin typeface="Visuelt Pro" panose="020B0503040202040104" pitchFamily="34" charset="0"/>
              </a:defRPr>
            </a:lvl4pPr>
            <a:lvl5pPr>
              <a:lnSpc>
                <a:spcPct val="100000"/>
              </a:lnSpc>
              <a:defRPr sz="2400" b="0" i="0">
                <a:solidFill>
                  <a:schemeClr val="tx2"/>
                </a:solidFill>
                <a:latin typeface="Visuelt Pro" panose="020B0503040202040104" pitchFamily="34" charset="0"/>
              </a:defRPr>
            </a:lvl5pPr>
          </a:lstStyle>
          <a:p>
            <a:pPr lvl="0"/>
            <a:r>
              <a:rPr lang="en-US"/>
              <a:t>Click to edit title</a:t>
            </a:r>
            <a:endParaRPr lang="en-GB"/>
          </a:p>
        </p:txBody>
      </p:sp>
    </p:spTree>
    <p:extLst>
      <p:ext uri="{BB962C8B-B14F-4D97-AF65-F5344CB8AC3E}">
        <p14:creationId xmlns:p14="http://schemas.microsoft.com/office/powerpoint/2010/main" val="780988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75F7D120-B867-4FFB-9E84-5C39B6C8A95D}"/>
              </a:ext>
            </a:extLst>
          </p:cNvPr>
          <p:cNvSpPr>
            <a:spLocks noGrp="1"/>
          </p:cNvSpPr>
          <p:nvPr>
            <p:ph type="tbl" sz="quarter" idx="14"/>
          </p:nvPr>
        </p:nvSpPr>
        <p:spPr>
          <a:xfrm>
            <a:off x="5996997" y="1302814"/>
            <a:ext cx="5810400" cy="4729726"/>
          </a:xfrm>
        </p:spPr>
        <p:txBody>
          <a:bodyPr/>
          <a:lstStyle/>
          <a:p>
            <a:r>
              <a:rPr lang="en-US"/>
              <a:t>Click icon to add table</a:t>
            </a:r>
            <a:endParaRPr lang="en-GB"/>
          </a:p>
        </p:txBody>
      </p:sp>
      <p:sp>
        <p:nvSpPr>
          <p:cNvPr id="6" name="Footer Placeholder 5">
            <a:extLst>
              <a:ext uri="{FF2B5EF4-FFF2-40B4-BE49-F238E27FC236}">
                <a16:creationId xmlns:a16="http://schemas.microsoft.com/office/drawing/2014/main" id="{A62DF08A-543B-467E-AE1B-7D7C5E68B763}"/>
              </a:ext>
            </a:extLst>
          </p:cNvPr>
          <p:cNvSpPr>
            <a:spLocks noGrp="1"/>
          </p:cNvSpPr>
          <p:nvPr>
            <p:ph type="ftr" sz="quarter" idx="11"/>
          </p:nvPr>
        </p:nvSpPr>
        <p:spPr/>
        <p:txBody>
          <a:bodyPr/>
          <a:lstStyle/>
          <a:p>
            <a:endParaRPr lang="en-GB"/>
          </a:p>
        </p:txBody>
      </p:sp>
      <p:sp>
        <p:nvSpPr>
          <p:cNvPr id="8" name="Content Placeholder 2">
            <a:extLst>
              <a:ext uri="{FF2B5EF4-FFF2-40B4-BE49-F238E27FC236}">
                <a16:creationId xmlns:a16="http://schemas.microsoft.com/office/drawing/2014/main" id="{8A127BA0-4817-D663-5F0F-B9C07F6FE573}"/>
              </a:ext>
            </a:extLst>
          </p:cNvPr>
          <p:cNvSpPr>
            <a:spLocks noGrp="1"/>
          </p:cNvSpPr>
          <p:nvPr>
            <p:ph idx="12"/>
          </p:nvPr>
        </p:nvSpPr>
        <p:spPr>
          <a:xfrm>
            <a:off x="375352" y="1302813"/>
            <a:ext cx="4604862" cy="4729726"/>
          </a:xfrm>
        </p:spPr>
        <p:txBody>
          <a:bodyPr/>
          <a:lstStyle>
            <a:lvl1pPr>
              <a:lnSpc>
                <a:spcPct val="100000"/>
              </a:lnSpc>
              <a:defRPr sz="2400" b="0" i="0">
                <a:latin typeface="Visuelt Pro" panose="020B0503040202040104" pitchFamily="34" charset="0"/>
              </a:defRPr>
            </a:lvl1pPr>
            <a:lvl2pPr>
              <a:lnSpc>
                <a:spcPct val="100000"/>
              </a:lnSpc>
              <a:defRPr sz="2400" b="0" i="0">
                <a:latin typeface="Visuelt Pro" panose="020B0503040202040104" pitchFamily="34" charset="0"/>
              </a:defRPr>
            </a:lvl2pPr>
            <a:lvl3pPr>
              <a:lnSpc>
                <a:spcPct val="100000"/>
              </a:lnSpc>
              <a:defRPr sz="2400" b="0" i="0">
                <a:latin typeface="Visuelt Pro" panose="020B0503040202040104" pitchFamily="34" charset="0"/>
              </a:defRPr>
            </a:lvl3pPr>
            <a:lvl4pPr>
              <a:lnSpc>
                <a:spcPct val="100000"/>
              </a:lnSpc>
              <a:defRPr sz="2400" b="0" i="0">
                <a:latin typeface="Visuelt Pro" panose="020B0503040202040104" pitchFamily="34" charset="0"/>
              </a:defRPr>
            </a:lvl4pPr>
            <a:lvl5pPr>
              <a:lnSpc>
                <a:spcPct val="100000"/>
              </a:lnSpc>
              <a:defRPr sz="2400" b="0" i="0">
                <a:latin typeface="Visuelt Pro" panose="020B05030402020401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9F372CB3-BEB8-3DBA-3894-1FAC0FB745C4}"/>
              </a:ext>
            </a:extLst>
          </p:cNvPr>
          <p:cNvSpPr>
            <a:spLocks noGrp="1"/>
          </p:cNvSpPr>
          <p:nvPr>
            <p:ph idx="15" hasCustomPrompt="1"/>
          </p:nvPr>
        </p:nvSpPr>
        <p:spPr>
          <a:xfrm>
            <a:off x="375352" y="386356"/>
            <a:ext cx="11430988" cy="699631"/>
          </a:xfrm>
        </p:spPr>
        <p:txBody>
          <a:bodyPr/>
          <a:lstStyle>
            <a:lvl1pPr>
              <a:lnSpc>
                <a:spcPct val="100000"/>
              </a:lnSpc>
              <a:defRPr sz="4000" b="0" i="0">
                <a:solidFill>
                  <a:schemeClr val="tx2"/>
                </a:solidFill>
                <a:latin typeface="Visuelt Pro Medium" panose="020B0503040202040104" pitchFamily="34" charset="0"/>
              </a:defRPr>
            </a:lvl1pPr>
            <a:lvl2pPr>
              <a:lnSpc>
                <a:spcPct val="100000"/>
              </a:lnSpc>
              <a:defRPr sz="2400" b="0" i="0">
                <a:solidFill>
                  <a:schemeClr val="tx2"/>
                </a:solidFill>
                <a:latin typeface="Visuelt Pro" panose="020B0503040202040104" pitchFamily="34" charset="0"/>
              </a:defRPr>
            </a:lvl2pPr>
            <a:lvl3pPr>
              <a:lnSpc>
                <a:spcPct val="100000"/>
              </a:lnSpc>
              <a:defRPr sz="2400" b="0" i="0">
                <a:solidFill>
                  <a:schemeClr val="tx2"/>
                </a:solidFill>
                <a:latin typeface="Visuelt Pro" panose="020B0503040202040104" pitchFamily="34" charset="0"/>
              </a:defRPr>
            </a:lvl3pPr>
            <a:lvl4pPr>
              <a:lnSpc>
                <a:spcPct val="100000"/>
              </a:lnSpc>
              <a:defRPr sz="2400" b="0" i="0">
                <a:solidFill>
                  <a:schemeClr val="tx2"/>
                </a:solidFill>
                <a:latin typeface="Visuelt Pro" panose="020B0503040202040104" pitchFamily="34" charset="0"/>
              </a:defRPr>
            </a:lvl4pPr>
            <a:lvl5pPr>
              <a:lnSpc>
                <a:spcPct val="100000"/>
              </a:lnSpc>
              <a:defRPr sz="2400" b="0" i="0">
                <a:solidFill>
                  <a:schemeClr val="tx2"/>
                </a:solidFill>
                <a:latin typeface="Visuelt Pro" panose="020B0503040202040104" pitchFamily="34" charset="0"/>
              </a:defRPr>
            </a:lvl5pPr>
          </a:lstStyle>
          <a:p>
            <a:pPr lvl="0"/>
            <a:r>
              <a:rPr lang="en-US"/>
              <a:t>Click to edit title</a:t>
            </a:r>
            <a:endParaRPr lang="en-GB"/>
          </a:p>
        </p:txBody>
      </p:sp>
    </p:spTree>
    <p:extLst>
      <p:ext uri="{BB962C8B-B14F-4D97-AF65-F5344CB8AC3E}">
        <p14:creationId xmlns:p14="http://schemas.microsoft.com/office/powerpoint/2010/main" val="97409012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62DF08A-543B-467E-AE1B-7D7C5E68B763}"/>
              </a:ext>
            </a:extLst>
          </p:cNvPr>
          <p:cNvSpPr>
            <a:spLocks noGrp="1"/>
          </p:cNvSpPr>
          <p:nvPr>
            <p:ph type="ftr" sz="quarter" idx="11"/>
          </p:nvPr>
        </p:nvSpPr>
        <p:spPr/>
        <p:txBody>
          <a:bodyPr/>
          <a:lstStyle/>
          <a:p>
            <a:endParaRPr lang="en-GB"/>
          </a:p>
        </p:txBody>
      </p:sp>
      <p:sp>
        <p:nvSpPr>
          <p:cNvPr id="5" name="Content Placeholder 2">
            <a:extLst>
              <a:ext uri="{FF2B5EF4-FFF2-40B4-BE49-F238E27FC236}">
                <a16:creationId xmlns:a16="http://schemas.microsoft.com/office/drawing/2014/main" id="{FF006040-AC3A-0608-6AC0-EDCDFCB4F04A}"/>
              </a:ext>
            </a:extLst>
          </p:cNvPr>
          <p:cNvSpPr>
            <a:spLocks noGrp="1"/>
          </p:cNvSpPr>
          <p:nvPr>
            <p:ph idx="12"/>
          </p:nvPr>
        </p:nvSpPr>
        <p:spPr>
          <a:xfrm>
            <a:off x="375352" y="1302813"/>
            <a:ext cx="5720648" cy="4154400"/>
          </a:xfrm>
        </p:spPr>
        <p:txBody>
          <a:bodyPr/>
          <a:lstStyle>
            <a:lvl1pPr>
              <a:lnSpc>
                <a:spcPct val="100000"/>
              </a:lnSpc>
              <a:defRPr sz="2400" b="0" i="0">
                <a:latin typeface="Visuelt Pro" panose="020B0503040202040104" pitchFamily="34" charset="0"/>
              </a:defRPr>
            </a:lvl1pPr>
            <a:lvl2pPr>
              <a:lnSpc>
                <a:spcPct val="100000"/>
              </a:lnSpc>
              <a:defRPr sz="2400" b="0" i="0">
                <a:latin typeface="Visuelt Pro" panose="020B0503040202040104" pitchFamily="34" charset="0"/>
              </a:defRPr>
            </a:lvl2pPr>
            <a:lvl3pPr>
              <a:lnSpc>
                <a:spcPct val="100000"/>
              </a:lnSpc>
              <a:defRPr sz="2400" b="0" i="0">
                <a:latin typeface="Visuelt Pro" panose="020B0503040202040104" pitchFamily="34" charset="0"/>
              </a:defRPr>
            </a:lvl3pPr>
            <a:lvl4pPr>
              <a:lnSpc>
                <a:spcPct val="100000"/>
              </a:lnSpc>
              <a:defRPr sz="2400" b="0" i="0">
                <a:latin typeface="Visuelt Pro" panose="020B0503040202040104" pitchFamily="34" charset="0"/>
              </a:defRPr>
            </a:lvl4pPr>
            <a:lvl5pPr>
              <a:lnSpc>
                <a:spcPct val="100000"/>
              </a:lnSpc>
              <a:defRPr sz="2400" b="0" i="0">
                <a:latin typeface="Visuelt Pro" panose="020B05030402020401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8DFFF1E5-6615-D4CB-C6BE-45E0B71C0E3E}"/>
              </a:ext>
            </a:extLst>
          </p:cNvPr>
          <p:cNvSpPr>
            <a:spLocks noGrp="1"/>
          </p:cNvSpPr>
          <p:nvPr>
            <p:ph idx="13" hasCustomPrompt="1"/>
          </p:nvPr>
        </p:nvSpPr>
        <p:spPr>
          <a:xfrm>
            <a:off x="375352" y="386356"/>
            <a:ext cx="11430988" cy="699631"/>
          </a:xfrm>
        </p:spPr>
        <p:txBody>
          <a:bodyPr/>
          <a:lstStyle>
            <a:lvl1pPr>
              <a:lnSpc>
                <a:spcPct val="100000"/>
              </a:lnSpc>
              <a:defRPr sz="4000" b="0" i="0">
                <a:solidFill>
                  <a:schemeClr val="tx2"/>
                </a:solidFill>
                <a:latin typeface="Visuelt Pro Medium" panose="020B0503040202040104" pitchFamily="34" charset="0"/>
              </a:defRPr>
            </a:lvl1pPr>
            <a:lvl2pPr>
              <a:lnSpc>
                <a:spcPct val="100000"/>
              </a:lnSpc>
              <a:defRPr sz="2400" b="0" i="0">
                <a:solidFill>
                  <a:schemeClr val="tx2"/>
                </a:solidFill>
                <a:latin typeface="Visuelt Pro" panose="020B0503040202040104" pitchFamily="34" charset="0"/>
              </a:defRPr>
            </a:lvl2pPr>
            <a:lvl3pPr>
              <a:lnSpc>
                <a:spcPct val="100000"/>
              </a:lnSpc>
              <a:defRPr sz="2400" b="0" i="0">
                <a:solidFill>
                  <a:schemeClr val="tx2"/>
                </a:solidFill>
                <a:latin typeface="Visuelt Pro" panose="020B0503040202040104" pitchFamily="34" charset="0"/>
              </a:defRPr>
            </a:lvl3pPr>
            <a:lvl4pPr>
              <a:lnSpc>
                <a:spcPct val="100000"/>
              </a:lnSpc>
              <a:defRPr sz="2400" b="0" i="0">
                <a:solidFill>
                  <a:schemeClr val="tx2"/>
                </a:solidFill>
                <a:latin typeface="Visuelt Pro" panose="020B0503040202040104" pitchFamily="34" charset="0"/>
              </a:defRPr>
            </a:lvl4pPr>
            <a:lvl5pPr>
              <a:lnSpc>
                <a:spcPct val="100000"/>
              </a:lnSpc>
              <a:defRPr sz="2400" b="0" i="0">
                <a:solidFill>
                  <a:schemeClr val="tx2"/>
                </a:solidFill>
                <a:latin typeface="Visuelt Pro" panose="020B0503040202040104" pitchFamily="34" charset="0"/>
              </a:defRPr>
            </a:lvl5pPr>
          </a:lstStyle>
          <a:p>
            <a:pPr lvl="0"/>
            <a:r>
              <a:rPr lang="en-US"/>
              <a:t>Click to edit title</a:t>
            </a:r>
            <a:endParaRPr lang="en-GB"/>
          </a:p>
        </p:txBody>
      </p:sp>
    </p:spTree>
    <p:extLst>
      <p:ext uri="{BB962C8B-B14F-4D97-AF65-F5344CB8AC3E}">
        <p14:creationId xmlns:p14="http://schemas.microsoft.com/office/powerpoint/2010/main" val="2022014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62DF08A-543B-467E-AE1B-7D7C5E68B763}"/>
              </a:ext>
            </a:extLst>
          </p:cNvPr>
          <p:cNvSpPr>
            <a:spLocks noGrp="1"/>
          </p:cNvSpPr>
          <p:nvPr>
            <p:ph type="ftr" sz="quarter" idx="11"/>
          </p:nvPr>
        </p:nvSpPr>
        <p:spPr/>
        <p:txBody>
          <a:bodyPr/>
          <a:lstStyle/>
          <a:p>
            <a:endParaRPr lang="en-GB"/>
          </a:p>
        </p:txBody>
      </p:sp>
      <p:sp>
        <p:nvSpPr>
          <p:cNvPr id="5" name="Content Placeholder 2">
            <a:extLst>
              <a:ext uri="{FF2B5EF4-FFF2-40B4-BE49-F238E27FC236}">
                <a16:creationId xmlns:a16="http://schemas.microsoft.com/office/drawing/2014/main" id="{23BF99D0-055E-7D0A-6B72-05D882DA2C60}"/>
              </a:ext>
            </a:extLst>
          </p:cNvPr>
          <p:cNvSpPr>
            <a:spLocks noGrp="1"/>
          </p:cNvSpPr>
          <p:nvPr>
            <p:ph idx="12"/>
          </p:nvPr>
        </p:nvSpPr>
        <p:spPr>
          <a:xfrm>
            <a:off x="375353" y="1302813"/>
            <a:ext cx="3447240" cy="4154400"/>
          </a:xfrm>
        </p:spPr>
        <p:txBody>
          <a:bodyPr/>
          <a:lstStyle>
            <a:lvl1pPr>
              <a:lnSpc>
                <a:spcPct val="100000"/>
              </a:lnSpc>
              <a:defRPr sz="2400" b="0" i="0">
                <a:latin typeface="Visuelt Pro" panose="020B0503040202040104" pitchFamily="34" charset="0"/>
              </a:defRPr>
            </a:lvl1pPr>
            <a:lvl2pPr>
              <a:lnSpc>
                <a:spcPct val="100000"/>
              </a:lnSpc>
              <a:defRPr sz="2400" b="0" i="0">
                <a:latin typeface="Visuelt Pro" panose="020B0503040202040104" pitchFamily="34" charset="0"/>
              </a:defRPr>
            </a:lvl2pPr>
            <a:lvl3pPr>
              <a:lnSpc>
                <a:spcPct val="100000"/>
              </a:lnSpc>
              <a:defRPr sz="2400" b="0" i="0">
                <a:latin typeface="Visuelt Pro" panose="020B0503040202040104" pitchFamily="34" charset="0"/>
              </a:defRPr>
            </a:lvl3pPr>
            <a:lvl4pPr>
              <a:lnSpc>
                <a:spcPct val="100000"/>
              </a:lnSpc>
              <a:defRPr sz="2400" b="0" i="0">
                <a:latin typeface="Visuelt Pro" panose="020B0503040202040104" pitchFamily="34" charset="0"/>
              </a:defRPr>
            </a:lvl4pPr>
            <a:lvl5pPr>
              <a:lnSpc>
                <a:spcPct val="100000"/>
              </a:lnSpc>
              <a:defRPr sz="2400" b="0" i="0">
                <a:latin typeface="Visuelt Pro" panose="020B05030402020401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a:extLst>
              <a:ext uri="{FF2B5EF4-FFF2-40B4-BE49-F238E27FC236}">
                <a16:creationId xmlns:a16="http://schemas.microsoft.com/office/drawing/2014/main" id="{AB274A89-F291-59D8-BA96-406F0BE3FF1B}"/>
              </a:ext>
            </a:extLst>
          </p:cNvPr>
          <p:cNvSpPr>
            <a:spLocks noGrp="1"/>
          </p:cNvSpPr>
          <p:nvPr>
            <p:ph idx="13"/>
          </p:nvPr>
        </p:nvSpPr>
        <p:spPr>
          <a:xfrm>
            <a:off x="4315334" y="1302813"/>
            <a:ext cx="3447240" cy="4154400"/>
          </a:xfrm>
        </p:spPr>
        <p:txBody>
          <a:bodyPr/>
          <a:lstStyle>
            <a:lvl1pPr>
              <a:lnSpc>
                <a:spcPct val="100000"/>
              </a:lnSpc>
              <a:defRPr sz="2400" b="0" i="0">
                <a:latin typeface="Visuelt Pro" panose="020B0503040202040104" pitchFamily="34" charset="0"/>
              </a:defRPr>
            </a:lvl1pPr>
            <a:lvl2pPr>
              <a:lnSpc>
                <a:spcPct val="100000"/>
              </a:lnSpc>
              <a:defRPr sz="2400" b="0" i="0">
                <a:latin typeface="Visuelt Pro" panose="020B0503040202040104" pitchFamily="34" charset="0"/>
              </a:defRPr>
            </a:lvl2pPr>
            <a:lvl3pPr>
              <a:lnSpc>
                <a:spcPct val="100000"/>
              </a:lnSpc>
              <a:defRPr sz="2400" b="0" i="0">
                <a:latin typeface="Visuelt Pro" panose="020B0503040202040104" pitchFamily="34" charset="0"/>
              </a:defRPr>
            </a:lvl3pPr>
            <a:lvl4pPr>
              <a:lnSpc>
                <a:spcPct val="100000"/>
              </a:lnSpc>
              <a:defRPr sz="2400" b="0" i="0">
                <a:latin typeface="Visuelt Pro" panose="020B0503040202040104" pitchFamily="34" charset="0"/>
              </a:defRPr>
            </a:lvl4pPr>
            <a:lvl5pPr>
              <a:lnSpc>
                <a:spcPct val="100000"/>
              </a:lnSpc>
              <a:defRPr sz="2400" b="0" i="0">
                <a:latin typeface="Visuelt Pro" panose="020B05030402020401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CF83AE6D-1855-1CE6-6835-90341145820C}"/>
              </a:ext>
            </a:extLst>
          </p:cNvPr>
          <p:cNvSpPr>
            <a:spLocks noGrp="1"/>
          </p:cNvSpPr>
          <p:nvPr>
            <p:ph idx="14"/>
          </p:nvPr>
        </p:nvSpPr>
        <p:spPr>
          <a:xfrm>
            <a:off x="8332875" y="1302813"/>
            <a:ext cx="3447240" cy="4154400"/>
          </a:xfrm>
        </p:spPr>
        <p:txBody>
          <a:bodyPr/>
          <a:lstStyle>
            <a:lvl1pPr>
              <a:lnSpc>
                <a:spcPct val="100000"/>
              </a:lnSpc>
              <a:defRPr sz="2400" b="0" i="0">
                <a:latin typeface="Visuelt Pro" panose="020B0503040202040104" pitchFamily="34" charset="0"/>
              </a:defRPr>
            </a:lvl1pPr>
            <a:lvl2pPr>
              <a:lnSpc>
                <a:spcPct val="100000"/>
              </a:lnSpc>
              <a:defRPr sz="2400" b="0" i="0">
                <a:latin typeface="Visuelt Pro" panose="020B0503040202040104" pitchFamily="34" charset="0"/>
              </a:defRPr>
            </a:lvl2pPr>
            <a:lvl3pPr>
              <a:lnSpc>
                <a:spcPct val="100000"/>
              </a:lnSpc>
              <a:defRPr sz="2400" b="0" i="0">
                <a:latin typeface="Visuelt Pro" panose="020B0503040202040104" pitchFamily="34" charset="0"/>
              </a:defRPr>
            </a:lvl3pPr>
            <a:lvl4pPr>
              <a:lnSpc>
                <a:spcPct val="100000"/>
              </a:lnSpc>
              <a:defRPr sz="2400" b="0" i="0">
                <a:latin typeface="Visuelt Pro" panose="020B0503040202040104" pitchFamily="34" charset="0"/>
              </a:defRPr>
            </a:lvl4pPr>
            <a:lvl5pPr>
              <a:lnSpc>
                <a:spcPct val="100000"/>
              </a:lnSpc>
              <a:defRPr sz="2400" b="0" i="0">
                <a:latin typeface="Visuelt Pro" panose="020B05030402020401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a:extLst>
              <a:ext uri="{FF2B5EF4-FFF2-40B4-BE49-F238E27FC236}">
                <a16:creationId xmlns:a16="http://schemas.microsoft.com/office/drawing/2014/main" id="{75B9CAF2-BBD0-7A95-8C5D-104D50C9596F}"/>
              </a:ext>
            </a:extLst>
          </p:cNvPr>
          <p:cNvSpPr>
            <a:spLocks noGrp="1"/>
          </p:cNvSpPr>
          <p:nvPr>
            <p:ph idx="15" hasCustomPrompt="1"/>
          </p:nvPr>
        </p:nvSpPr>
        <p:spPr>
          <a:xfrm>
            <a:off x="375352" y="386356"/>
            <a:ext cx="11430988" cy="699631"/>
          </a:xfrm>
        </p:spPr>
        <p:txBody>
          <a:bodyPr/>
          <a:lstStyle>
            <a:lvl1pPr>
              <a:lnSpc>
                <a:spcPct val="100000"/>
              </a:lnSpc>
              <a:defRPr sz="4000" b="0" i="0">
                <a:solidFill>
                  <a:schemeClr val="tx2"/>
                </a:solidFill>
                <a:latin typeface="Visuelt Pro Medium" panose="020B0503040202040104" pitchFamily="34" charset="0"/>
              </a:defRPr>
            </a:lvl1pPr>
            <a:lvl2pPr>
              <a:lnSpc>
                <a:spcPct val="100000"/>
              </a:lnSpc>
              <a:defRPr sz="2400" b="0" i="0">
                <a:solidFill>
                  <a:schemeClr val="tx2"/>
                </a:solidFill>
                <a:latin typeface="Visuelt Pro" panose="020B0503040202040104" pitchFamily="34" charset="0"/>
              </a:defRPr>
            </a:lvl2pPr>
            <a:lvl3pPr>
              <a:lnSpc>
                <a:spcPct val="100000"/>
              </a:lnSpc>
              <a:defRPr sz="2400" b="0" i="0">
                <a:solidFill>
                  <a:schemeClr val="tx2"/>
                </a:solidFill>
                <a:latin typeface="Visuelt Pro" panose="020B0503040202040104" pitchFamily="34" charset="0"/>
              </a:defRPr>
            </a:lvl3pPr>
            <a:lvl4pPr>
              <a:lnSpc>
                <a:spcPct val="100000"/>
              </a:lnSpc>
              <a:defRPr sz="2400" b="0" i="0">
                <a:solidFill>
                  <a:schemeClr val="tx2"/>
                </a:solidFill>
                <a:latin typeface="Visuelt Pro" panose="020B0503040202040104" pitchFamily="34" charset="0"/>
              </a:defRPr>
            </a:lvl4pPr>
            <a:lvl5pPr>
              <a:lnSpc>
                <a:spcPct val="100000"/>
              </a:lnSpc>
              <a:defRPr sz="2400" b="0" i="0">
                <a:solidFill>
                  <a:schemeClr val="tx2"/>
                </a:solidFill>
                <a:latin typeface="Visuelt Pro" panose="020B0503040202040104" pitchFamily="34" charset="0"/>
              </a:defRPr>
            </a:lvl5pPr>
          </a:lstStyle>
          <a:p>
            <a:pPr lvl="0"/>
            <a:r>
              <a:rPr lang="en-US"/>
              <a:t>Click to edit title</a:t>
            </a:r>
            <a:endParaRPr lang="en-GB"/>
          </a:p>
        </p:txBody>
      </p:sp>
    </p:spTree>
    <p:extLst>
      <p:ext uri="{BB962C8B-B14F-4D97-AF65-F5344CB8AC3E}">
        <p14:creationId xmlns:p14="http://schemas.microsoft.com/office/powerpoint/2010/main" val="2851455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5987-F4DC-C246-0EBD-18DBD861D4BA}"/>
              </a:ext>
            </a:extLst>
          </p:cNvPr>
          <p:cNvSpPr>
            <a:spLocks noGrp="1"/>
          </p:cNvSpPr>
          <p:nvPr>
            <p:ph type="title" hasCustomPrompt="1"/>
          </p:nvPr>
        </p:nvSpPr>
        <p:spPr>
          <a:xfrm>
            <a:off x="375352" y="650994"/>
            <a:ext cx="11437236" cy="874800"/>
          </a:xfrm>
          <a:prstGeom prst="rect">
            <a:avLst/>
          </a:prstGeom>
        </p:spPr>
        <p:txBody>
          <a:bodyPr/>
          <a:lstStyle>
            <a:lvl1pPr>
              <a:lnSpc>
                <a:spcPct val="100000"/>
              </a:lnSpc>
              <a:defRPr sz="7000">
                <a:solidFill>
                  <a:schemeClr val="bg1"/>
                </a:solidFill>
              </a:defRPr>
            </a:lvl1pPr>
          </a:lstStyle>
          <a:p>
            <a:r>
              <a:rPr lang="en-GB"/>
              <a:t>“Click to edit quote”</a:t>
            </a:r>
            <a:endParaRPr lang="en-US"/>
          </a:p>
        </p:txBody>
      </p:sp>
      <p:sp>
        <p:nvSpPr>
          <p:cNvPr id="3" name="Date Placeholder 2">
            <a:extLst>
              <a:ext uri="{FF2B5EF4-FFF2-40B4-BE49-F238E27FC236}">
                <a16:creationId xmlns:a16="http://schemas.microsoft.com/office/drawing/2014/main" id="{4F147DA1-EF22-091E-F28E-1964FDDC3840}"/>
              </a:ext>
            </a:extLst>
          </p:cNvPr>
          <p:cNvSpPr>
            <a:spLocks noGrp="1"/>
          </p:cNvSpPr>
          <p:nvPr>
            <p:ph type="dt" sz="half" idx="10"/>
          </p:nvPr>
        </p:nvSpPr>
        <p:spPr/>
        <p:txBody>
          <a:bodyPr/>
          <a:lstStyle/>
          <a:p>
            <a:fld id="{35A687DA-B4E0-4F0C-8C64-AFC423D1E011}" type="datetime4">
              <a:rPr lang="en-GB" smtClean="0"/>
              <a:t>01 May 2025</a:t>
            </a:fld>
            <a:endParaRPr lang="en-GB"/>
          </a:p>
        </p:txBody>
      </p:sp>
      <p:sp>
        <p:nvSpPr>
          <p:cNvPr id="4" name="Footer Placeholder 3">
            <a:extLst>
              <a:ext uri="{FF2B5EF4-FFF2-40B4-BE49-F238E27FC236}">
                <a16:creationId xmlns:a16="http://schemas.microsoft.com/office/drawing/2014/main" id="{C1B0E7BC-591F-E1C6-6054-106EE7EBED37}"/>
              </a:ext>
            </a:extLst>
          </p:cNvPr>
          <p:cNvSpPr>
            <a:spLocks noGrp="1"/>
          </p:cNvSpPr>
          <p:nvPr>
            <p:ph type="ftr" sz="quarter" idx="11"/>
          </p:nvPr>
        </p:nvSpPr>
        <p:spPr/>
        <p:txBody>
          <a:bodyPr/>
          <a:lstStyle/>
          <a:p>
            <a:pPr>
              <a:lnSpc>
                <a:spcPts val="4002"/>
              </a:lnSpc>
            </a:pPr>
            <a:endParaRPr lang="en-GB"/>
          </a:p>
        </p:txBody>
      </p:sp>
    </p:spTree>
    <p:extLst>
      <p:ext uri="{BB962C8B-B14F-4D97-AF65-F5344CB8AC3E}">
        <p14:creationId xmlns:p14="http://schemas.microsoft.com/office/powerpoint/2010/main" val="3187363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DEFAULT">
    <p:bg>
      <p:bgPr>
        <a:solidFill>
          <a:srgbClr val="FFFAE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104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53"/>
        <p:cNvGrpSpPr/>
        <p:nvPr/>
      </p:nvGrpSpPr>
      <p:grpSpPr>
        <a:xfrm>
          <a:off x="0" y="0"/>
          <a:ext cx="0" cy="0"/>
          <a:chOff x="0" y="0"/>
          <a:chExt cx="0" cy="0"/>
        </a:xfrm>
      </p:grpSpPr>
    </p:spTree>
    <p:extLst>
      <p:ext uri="{BB962C8B-B14F-4D97-AF65-F5344CB8AC3E}">
        <p14:creationId xmlns:p14="http://schemas.microsoft.com/office/powerpoint/2010/main" val="31650497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28685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67862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37366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0020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96017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8868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15489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3.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E2E9EB-9916-427F-1060-8D4A7EBDFB58}"/>
              </a:ext>
            </a:extLst>
          </p:cNvPr>
          <p:cNvSpPr/>
          <p:nvPr userDrawn="1"/>
        </p:nvSpPr>
        <p:spPr>
          <a:xfrm>
            <a:off x="11496675" y="0"/>
            <a:ext cx="695325" cy="6858000"/>
          </a:xfrm>
          <a:prstGeom prst="rect">
            <a:avLst/>
          </a:prstGeom>
          <a:solidFill>
            <a:srgbClr val="0058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lack background with white text&#10;&#10;Description automatically generated">
            <a:extLst>
              <a:ext uri="{FF2B5EF4-FFF2-40B4-BE49-F238E27FC236}">
                <a16:creationId xmlns:a16="http://schemas.microsoft.com/office/drawing/2014/main" id="{0F72D190-FC45-7FCB-E326-0EC0CC35E3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0918104" y="708807"/>
            <a:ext cx="1841498" cy="759014"/>
          </a:xfrm>
          <a:prstGeom prst="rect">
            <a:avLst/>
          </a:prstGeom>
        </p:spPr>
      </p:pic>
    </p:spTree>
    <p:extLst>
      <p:ext uri="{BB962C8B-B14F-4D97-AF65-F5344CB8AC3E}">
        <p14:creationId xmlns:p14="http://schemas.microsoft.com/office/powerpoint/2010/main" val="4108179837"/>
      </p:ext>
    </p:extLst>
  </p:cSld>
  <p:clrMap bg1="lt1" tx1="dk1" bg2="lt2" tx2="dk2" accent1="accent1" accent2="accent2" accent3="accent3" accent4="accent4" accent5="accent5" accent6="accent6" hlink="hlink" folHlink="folHlink"/>
  <p:sldLayoutIdLst>
    <p:sldLayoutId id="2147483706" r:id="rId1"/>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pic>
        <p:nvPicPr>
          <p:cNvPr id="8" name="Google Shape;8;p1"/>
          <p:cNvPicPr preferRelativeResize="0"/>
          <p:nvPr/>
        </p:nvPicPr>
        <p:blipFill>
          <a:blip r:embed="rId13">
            <a:alphaModFix/>
          </a:blip>
          <a:stretch>
            <a:fillRect/>
          </a:stretch>
        </p:blipFill>
        <p:spPr>
          <a:xfrm>
            <a:off x="11405575" y="1"/>
            <a:ext cx="857251" cy="6858001"/>
          </a:xfrm>
          <a:prstGeom prst="rect">
            <a:avLst/>
          </a:prstGeom>
          <a:noFill/>
          <a:ln>
            <a:noFill/>
          </a:ln>
        </p:spPr>
      </p:pic>
    </p:spTree>
    <p:extLst>
      <p:ext uri="{BB962C8B-B14F-4D97-AF65-F5344CB8AC3E}">
        <p14:creationId xmlns:p14="http://schemas.microsoft.com/office/powerpoint/2010/main" val="2618681256"/>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6CA2FC-F3F9-404D-A89A-1936DF24C763}"/>
              </a:ext>
            </a:extLst>
          </p:cNvPr>
          <p:cNvSpPr>
            <a:spLocks noGrp="1"/>
          </p:cNvSpPr>
          <p:nvPr>
            <p:ph type="body" idx="1"/>
          </p:nvPr>
        </p:nvSpPr>
        <p:spPr>
          <a:xfrm>
            <a:off x="381600" y="1421932"/>
            <a:ext cx="11430988" cy="4154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168734-1634-4747-9D5F-26118DE88ECB}"/>
              </a:ext>
            </a:extLst>
          </p:cNvPr>
          <p:cNvSpPr>
            <a:spLocks noGrp="1"/>
          </p:cNvSpPr>
          <p:nvPr>
            <p:ph type="dt" sz="half" idx="2"/>
          </p:nvPr>
        </p:nvSpPr>
        <p:spPr>
          <a:xfrm>
            <a:off x="382588" y="7372350"/>
            <a:ext cx="2743200" cy="365125"/>
          </a:xfrm>
          <a:prstGeom prst="rect">
            <a:avLst/>
          </a:prstGeom>
        </p:spPr>
        <p:txBody>
          <a:bodyPr vert="horz" lIns="0" tIns="0" rIns="0" bIns="0" rtlCol="0" anchor="b" anchorCtr="0"/>
          <a:lstStyle>
            <a:lvl1pPr algn="l">
              <a:defRPr sz="1200">
                <a:solidFill>
                  <a:schemeClr val="tx1">
                    <a:tint val="75000"/>
                  </a:schemeClr>
                </a:solidFill>
              </a:defRPr>
            </a:lvl1pPr>
          </a:lstStyle>
          <a:p>
            <a:fld id="{35A687DA-B4E0-4F0C-8C64-AFC423D1E011}" type="datetime4">
              <a:rPr lang="en-GB" smtClean="0"/>
              <a:t>01 May 2025</a:t>
            </a:fld>
            <a:endParaRPr lang="en-GB"/>
          </a:p>
        </p:txBody>
      </p:sp>
      <p:sp>
        <p:nvSpPr>
          <p:cNvPr id="5" name="Footer Placeholder 4">
            <a:extLst>
              <a:ext uri="{FF2B5EF4-FFF2-40B4-BE49-F238E27FC236}">
                <a16:creationId xmlns:a16="http://schemas.microsoft.com/office/drawing/2014/main" id="{1A2E6743-2847-4688-9F85-84ED208187AD}"/>
              </a:ext>
            </a:extLst>
          </p:cNvPr>
          <p:cNvSpPr>
            <a:spLocks noGrp="1"/>
          </p:cNvSpPr>
          <p:nvPr>
            <p:ph type="ftr" sz="quarter" idx="3"/>
          </p:nvPr>
        </p:nvSpPr>
        <p:spPr>
          <a:xfrm>
            <a:off x="2552400" y="6283956"/>
            <a:ext cx="5637600" cy="237600"/>
          </a:xfrm>
          <a:prstGeom prst="rect">
            <a:avLst/>
          </a:prstGeom>
        </p:spPr>
        <p:txBody>
          <a:bodyPr vert="horz" lIns="0" tIns="0" rIns="0" bIns="0" rtlCol="0" anchor="b" anchorCtr="0"/>
          <a:lstStyle>
            <a:lvl1pPr>
              <a:defRPr lang="en-GB" sz="1200" kern="900" baseline="0">
                <a:solidFill>
                  <a:schemeClr val="tx2"/>
                </a:solidFill>
                <a:latin typeface="+mn-lt"/>
              </a:defRPr>
            </a:lvl1pPr>
          </a:lstStyle>
          <a:p>
            <a:pPr>
              <a:lnSpc>
                <a:spcPts val="4002"/>
              </a:lnSpc>
            </a:pPr>
            <a:endParaRPr lang="en-GB"/>
          </a:p>
        </p:txBody>
      </p:sp>
    </p:spTree>
    <p:extLst>
      <p:ext uri="{BB962C8B-B14F-4D97-AF65-F5344CB8AC3E}">
        <p14:creationId xmlns:p14="http://schemas.microsoft.com/office/powerpoint/2010/main" val="34607767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hf hdr="0" ftr="0"/>
  <p:txStyles>
    <p:titleStyle>
      <a:lvl1pPr algn="l" defTabSz="914400" rtl="0" eaLnBrk="1" latinLnBrk="0" hangingPunct="1">
        <a:lnSpc>
          <a:spcPts val="3400"/>
        </a:lnSpc>
        <a:spcBef>
          <a:spcPct val="0"/>
        </a:spcBef>
        <a:buNone/>
        <a:defRPr sz="4000" b="0" i="0" kern="1200">
          <a:solidFill>
            <a:schemeClr val="tx2"/>
          </a:solidFill>
          <a:latin typeface="Visuelt Pro Medium" panose="020B0503040202040104" pitchFamily="34" charset="0"/>
          <a:ea typeface="+mj-ea"/>
          <a:cs typeface="+mj-cs"/>
        </a:defRPr>
      </a:lvl1pPr>
    </p:titleStyle>
    <p:bodyStyle>
      <a:lvl1pPr marL="0" indent="0" algn="l" defTabSz="914400" rtl="0" eaLnBrk="1" latinLnBrk="0" hangingPunct="1">
        <a:lnSpc>
          <a:spcPts val="3000"/>
        </a:lnSpc>
        <a:spcBef>
          <a:spcPts val="0"/>
        </a:spcBef>
        <a:spcAft>
          <a:spcPts val="802"/>
        </a:spcAft>
        <a:buFont typeface="Arial" panose="020B0604020202020204" pitchFamily="34" charset="0"/>
        <a:buNone/>
        <a:defRPr sz="2600" b="0" i="0" kern="1200">
          <a:solidFill>
            <a:schemeClr val="tx2"/>
          </a:solidFill>
          <a:latin typeface="Visuelt Pro" panose="020B0503040202040104" pitchFamily="34" charset="0"/>
          <a:ea typeface="+mn-ea"/>
          <a:cs typeface="+mn-cs"/>
        </a:defRPr>
      </a:lvl1pPr>
      <a:lvl2pPr marL="0" indent="0" algn="l" defTabSz="914400" rtl="0" eaLnBrk="1" latinLnBrk="0" hangingPunct="1">
        <a:lnSpc>
          <a:spcPts val="2400"/>
        </a:lnSpc>
        <a:spcBef>
          <a:spcPts val="0"/>
        </a:spcBef>
        <a:spcAft>
          <a:spcPts val="1125"/>
        </a:spcAft>
        <a:buFont typeface="Arial" panose="020B0604020202020204" pitchFamily="34" charset="0"/>
        <a:buNone/>
        <a:defRPr sz="2600" b="0" i="0" kern="1200">
          <a:solidFill>
            <a:schemeClr val="tx2"/>
          </a:solidFill>
          <a:latin typeface="Visuelt Pro" panose="020B0503040202040104" pitchFamily="34" charset="0"/>
          <a:ea typeface="+mn-ea"/>
          <a:cs typeface="Gill Sans" panose="020B0502020104020203" pitchFamily="34" charset="-79"/>
        </a:defRPr>
      </a:lvl2pPr>
      <a:lvl3pPr marL="230400" indent="-230400" algn="l" defTabSz="914400" rtl="0" eaLnBrk="1" latinLnBrk="0" hangingPunct="1">
        <a:lnSpc>
          <a:spcPts val="2400"/>
        </a:lnSpc>
        <a:spcBef>
          <a:spcPts val="0"/>
        </a:spcBef>
        <a:spcAft>
          <a:spcPts val="1125"/>
        </a:spcAft>
        <a:buFont typeface="Arial" panose="020B0604020202020204" pitchFamily="34" charset="0"/>
        <a:buChar char="•"/>
        <a:defRPr sz="2600" b="0" i="0" kern="1200">
          <a:solidFill>
            <a:schemeClr val="tx2"/>
          </a:solidFill>
          <a:latin typeface="Visuelt Pro" panose="020B0503040202040104" pitchFamily="34" charset="0"/>
          <a:ea typeface="+mn-ea"/>
          <a:cs typeface="+mn-cs"/>
        </a:defRPr>
      </a:lvl3pPr>
      <a:lvl4pPr marL="0" indent="0" algn="l" defTabSz="914400" rtl="0" eaLnBrk="1" latinLnBrk="0" hangingPunct="1">
        <a:lnSpc>
          <a:spcPts val="2400"/>
        </a:lnSpc>
        <a:spcBef>
          <a:spcPts val="0"/>
        </a:spcBef>
        <a:spcAft>
          <a:spcPts val="281"/>
        </a:spcAft>
        <a:buFont typeface="Arial" panose="020B0604020202020204" pitchFamily="34" charset="0"/>
        <a:buNone/>
        <a:defRPr sz="2600" b="0" i="0" kern="1200">
          <a:solidFill>
            <a:schemeClr val="tx2"/>
          </a:solidFill>
          <a:latin typeface="Visuelt Pro" panose="020B0503040202040104" pitchFamily="34" charset="0"/>
          <a:ea typeface="+mn-ea"/>
          <a:cs typeface="+mn-cs"/>
        </a:defRPr>
      </a:lvl4pPr>
      <a:lvl5pPr marL="230400" indent="-228600" algn="l" defTabSz="914400" rtl="0" eaLnBrk="1" latinLnBrk="0" hangingPunct="1">
        <a:lnSpc>
          <a:spcPts val="2400"/>
        </a:lnSpc>
        <a:spcBef>
          <a:spcPts val="0"/>
        </a:spcBef>
        <a:spcAft>
          <a:spcPts val="709"/>
        </a:spcAft>
        <a:buFont typeface="Arial" panose="020B0604020202020204" pitchFamily="34" charset="0"/>
        <a:buChar char="•"/>
        <a:defRPr sz="2600" b="0" i="0" kern="1200">
          <a:solidFill>
            <a:schemeClr val="tx2"/>
          </a:solidFill>
          <a:latin typeface="Visuelt Pro" panose="020B0503040202040104" pitchFamily="34" charset="0"/>
          <a:ea typeface="+mn-ea"/>
          <a:cs typeface="+mn-cs"/>
        </a:defRPr>
      </a:lvl5pPr>
      <a:lvl6pPr marL="0" indent="0" algn="l" defTabSz="914400" rtl="0" eaLnBrk="1" latinLnBrk="0" hangingPunct="1">
        <a:lnSpc>
          <a:spcPts val="2400"/>
        </a:lnSpc>
        <a:spcBef>
          <a:spcPts val="0"/>
        </a:spcBef>
        <a:spcAft>
          <a:spcPts val="1389"/>
        </a:spcAft>
        <a:buFont typeface="Arial" panose="020B0604020202020204" pitchFamily="34" charset="0"/>
        <a:buNone/>
        <a:defRPr sz="2000" b="1"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41">
          <p15:clr>
            <a:srgbClr val="F26B43"/>
          </p15:clr>
        </p15:guide>
        <p15:guide id="4" pos="7441">
          <p15:clr>
            <a:srgbClr val="F26B43"/>
          </p15:clr>
        </p15:guide>
        <p15:guide id="5" orient="horz" pos="241">
          <p15:clr>
            <a:srgbClr val="F26B43"/>
          </p15:clr>
        </p15:guide>
        <p15:guide id="6" orient="horz" pos="4082">
          <p15:clr>
            <a:srgbClr val="F26B43"/>
          </p15:clr>
        </p15:guide>
        <p15:guide id="7" orient="horz" pos="3793">
          <p15:clr>
            <a:srgbClr val="F26B43"/>
          </p15:clr>
        </p15:guide>
        <p15:guide id="8" orient="horz" pos="120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11496675" y="0"/>
            <a:ext cx="695325" cy="6858000"/>
          </a:xfrm>
          <a:prstGeom prst="rect">
            <a:avLst/>
          </a:prstGeom>
          <a:solidFill>
            <a:srgbClr val="005840"/>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pic>
        <p:nvPicPr>
          <p:cNvPr id="52" name="Google Shape;52;p13" descr="A black background with white text&#10;&#10;Description automatically generated"/>
          <p:cNvPicPr preferRelativeResize="0"/>
          <p:nvPr/>
        </p:nvPicPr>
        <p:blipFill rotWithShape="1">
          <a:blip r:embed="rId3">
            <a:alphaModFix/>
          </a:blip>
          <a:srcRect/>
          <a:stretch/>
        </p:blipFill>
        <p:spPr>
          <a:xfrm rot="5400000">
            <a:off x="10918104" y="708807"/>
            <a:ext cx="1841499" cy="759013"/>
          </a:xfrm>
          <a:prstGeom prst="rect">
            <a:avLst/>
          </a:prstGeom>
          <a:noFill/>
          <a:ln>
            <a:noFill/>
          </a:ln>
        </p:spPr>
      </p:pic>
    </p:spTree>
    <p:extLst>
      <p:ext uri="{BB962C8B-B14F-4D97-AF65-F5344CB8AC3E}">
        <p14:creationId xmlns:p14="http://schemas.microsoft.com/office/powerpoint/2010/main" val="4212918966"/>
      </p:ext>
    </p:extLst>
  </p:cSld>
  <p:clrMap bg1="lt1" tx1="dk1" bg2="dk2" tx2="lt2" accent1="accent1" accent2="accent2" accent3="accent3" accent4="accent4" accent5="accent5" accent6="accent6" hlink="hlink" folHlink="folHlink"/>
  <p:sldLayoutIdLst>
    <p:sldLayoutId id="214748374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hyperlink" Target="https://medium.com/huddlecraft/7-examples-of-peer-led-behaviours-in-nature-63effc18cf05" TargetMode="External"/><Relationship Id="rId3" Type="http://schemas.openxmlformats.org/officeDocument/2006/relationships/image" Target="../media/image30.jpg"/><Relationship Id="rId7" Type="http://schemas.openxmlformats.org/officeDocument/2006/relationships/hyperlink" Target="https://www.learnbiomimicry.com/blog/best-biomimicry-examples" TargetMode="External"/><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hyperlink" Target="https://asknature.org/"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hyperlink" Target="https://danimetcalfe.com/index.php/md/animals-as-clients-of-design/" TargetMode="External"/><Relationship Id="rId2" Type="http://schemas.openxmlformats.org/officeDocument/2006/relationships/notesSlide" Target="../notesSlides/notesSlide26.xml"/><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hyperlink" Target="https://danimetcalfe.com/index.php/md/animals-as-clients-of-desig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sv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hyperlink" Target="https://dschool.stanford.edu/tools/how-might-we-questions" TargetMode="External"/><Relationship Id="rId4" Type="http://schemas.openxmlformats.org/officeDocument/2006/relationships/hyperlink" Target="https://statics.teams.cdn.office.net/evergreen-assets/safelinks/1/atp-safelinks.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6A68CC80-BDDD-8516-687F-A4602F48D426}"/>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9437B5DE-D392-9D48-F1BA-01C735E682C6}"/>
              </a:ext>
            </a:extLst>
          </p:cNvPr>
          <p:cNvSpPr/>
          <p:nvPr/>
        </p:nvSpPr>
        <p:spPr>
          <a:xfrm>
            <a:off x="1" y="5502166"/>
            <a:ext cx="12192000" cy="13558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Improving the what why how and who">
            <a:extLst>
              <a:ext uri="{FF2B5EF4-FFF2-40B4-BE49-F238E27FC236}">
                <a16:creationId xmlns:a16="http://schemas.microsoft.com/office/drawing/2014/main" id="{86AD62CB-1B0A-FBE8-A8F5-E6D21F8ED326}"/>
              </a:ext>
            </a:extLst>
          </p:cNvPr>
          <p:cNvSpPr/>
          <p:nvPr/>
        </p:nvSpPr>
        <p:spPr>
          <a:xfrm>
            <a:off x="508226" y="-1248139"/>
            <a:ext cx="5817804" cy="4036065"/>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Envision Futures</a:t>
            </a:r>
          </a:p>
        </p:txBody>
      </p:sp>
      <p:sp>
        <p:nvSpPr>
          <p:cNvPr id="9" name="TextBox 8">
            <a:extLst>
              <a:ext uri="{FF2B5EF4-FFF2-40B4-BE49-F238E27FC236}">
                <a16:creationId xmlns:a16="http://schemas.microsoft.com/office/drawing/2014/main" id="{6B95C3FA-6B9B-1B52-827F-6B9D5E3697BD}"/>
              </a:ext>
            </a:extLst>
          </p:cNvPr>
          <p:cNvSpPr txBox="1"/>
          <p:nvPr/>
        </p:nvSpPr>
        <p:spPr>
          <a:xfrm>
            <a:off x="511700" y="4426803"/>
            <a:ext cx="7502828" cy="830997"/>
          </a:xfrm>
          <a:prstGeom prst="rect">
            <a:avLst/>
          </a:prstGeom>
          <a:noFill/>
        </p:spPr>
        <p:txBody>
          <a:bodyPr wrap="square" lIns="91440" tIns="45720" rIns="91440" bIns="4572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Learning Workshop 3</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30 April 2025</a:t>
            </a:r>
          </a:p>
        </p:txBody>
      </p:sp>
      <p:pic>
        <p:nvPicPr>
          <p:cNvPr id="2" name="Picture 1" descr="A circle with images of people and text&#10;&#10;Description automatically generated">
            <a:extLst>
              <a:ext uri="{FF2B5EF4-FFF2-40B4-BE49-F238E27FC236}">
                <a16:creationId xmlns:a16="http://schemas.microsoft.com/office/drawing/2014/main" id="{C72A4528-9ABF-5A68-14A0-F3A0A7EB9E8A}"/>
              </a:ext>
            </a:extLst>
          </p:cNvPr>
          <p:cNvPicPr>
            <a:picLocks noChangeAspect="1"/>
          </p:cNvPicPr>
          <p:nvPr/>
        </p:nvPicPr>
        <p:blipFill>
          <a:blip r:embed="rId3"/>
          <a:stretch>
            <a:fillRect/>
          </a:stretch>
        </p:blipFill>
        <p:spPr>
          <a:xfrm>
            <a:off x="6510783" y="559028"/>
            <a:ext cx="4779885" cy="4439101"/>
          </a:xfrm>
          <a:prstGeom prst="rect">
            <a:avLst/>
          </a:prstGeom>
        </p:spPr>
      </p:pic>
      <p:pic>
        <p:nvPicPr>
          <p:cNvPr id="4" name="Picture 3" descr="A red and blue circle logo&#10;&#10;AI-generated content may be incorrect.">
            <a:extLst>
              <a:ext uri="{FF2B5EF4-FFF2-40B4-BE49-F238E27FC236}">
                <a16:creationId xmlns:a16="http://schemas.microsoft.com/office/drawing/2014/main" id="{7C607019-9BCB-560D-347D-CA036B3D9E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673" y="5642391"/>
            <a:ext cx="2296104" cy="1071256"/>
          </a:xfrm>
          <a:prstGeom prst="rect">
            <a:avLst/>
          </a:prstGeom>
        </p:spPr>
      </p:pic>
      <p:pic>
        <p:nvPicPr>
          <p:cNvPr id="6" name="Picture 5" descr="A black and orange logo&#10;&#10;AI-generated content may be incorrect.">
            <a:extLst>
              <a:ext uri="{FF2B5EF4-FFF2-40B4-BE49-F238E27FC236}">
                <a16:creationId xmlns:a16="http://schemas.microsoft.com/office/drawing/2014/main" id="{DD1242BF-2257-0A0F-5765-A8B6E1683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9881" y="5830764"/>
            <a:ext cx="2349134" cy="882883"/>
          </a:xfrm>
          <a:prstGeom prst="rect">
            <a:avLst/>
          </a:prstGeom>
        </p:spPr>
      </p:pic>
      <p:pic>
        <p:nvPicPr>
          <p:cNvPr id="10" name="Picture 9" descr="A black and white logo&#10;&#10;AI-generated content may be incorrect.">
            <a:extLst>
              <a:ext uri="{FF2B5EF4-FFF2-40B4-BE49-F238E27FC236}">
                <a16:creationId xmlns:a16="http://schemas.microsoft.com/office/drawing/2014/main" id="{D00E73FB-C702-6BCB-C138-C5AEB9CCB7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6698" y="5826249"/>
            <a:ext cx="2528750" cy="887398"/>
          </a:xfrm>
          <a:prstGeom prst="rect">
            <a:avLst/>
          </a:prstGeom>
        </p:spPr>
      </p:pic>
      <p:pic>
        <p:nvPicPr>
          <p:cNvPr id="12" name="Picture 11" descr="A black background with a black square&#10;&#10;AI-generated content may be incorrect.">
            <a:extLst>
              <a:ext uri="{FF2B5EF4-FFF2-40B4-BE49-F238E27FC236}">
                <a16:creationId xmlns:a16="http://schemas.microsoft.com/office/drawing/2014/main" id="{1D2F3260-AAD2-45BF-CFD5-F5AE1B8AC2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1863" y="5768278"/>
            <a:ext cx="1356838" cy="953246"/>
          </a:xfrm>
          <a:prstGeom prst="rect">
            <a:avLst/>
          </a:prstGeom>
        </p:spPr>
      </p:pic>
      <p:pic>
        <p:nvPicPr>
          <p:cNvPr id="14" name="Picture 13" descr="A white background with red text&#10;&#10;AI-generated content may be incorrect.">
            <a:extLst>
              <a:ext uri="{FF2B5EF4-FFF2-40B4-BE49-F238E27FC236}">
                <a16:creationId xmlns:a16="http://schemas.microsoft.com/office/drawing/2014/main" id="{41A37301-F313-62FA-6E02-09EA3CC6AC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299" y="5584283"/>
            <a:ext cx="1191597" cy="1191597"/>
          </a:xfrm>
          <a:prstGeom prst="rect">
            <a:avLst/>
          </a:prstGeom>
        </p:spPr>
      </p:pic>
      <p:pic>
        <p:nvPicPr>
          <p:cNvPr id="16" name="Picture 15" descr="A blue lion with a crown and text&#10;&#10;AI-generated content may be incorrect.">
            <a:extLst>
              <a:ext uri="{FF2B5EF4-FFF2-40B4-BE49-F238E27FC236}">
                <a16:creationId xmlns:a16="http://schemas.microsoft.com/office/drawing/2014/main" id="{6FC0DA1B-4588-DC46-178C-9436252386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08553" y="5692997"/>
            <a:ext cx="1460205" cy="1082883"/>
          </a:xfrm>
          <a:prstGeom prst="rect">
            <a:avLst/>
          </a:prstGeom>
        </p:spPr>
      </p:pic>
    </p:spTree>
    <p:extLst>
      <p:ext uri="{BB962C8B-B14F-4D97-AF65-F5344CB8AC3E}">
        <p14:creationId xmlns:p14="http://schemas.microsoft.com/office/powerpoint/2010/main" val="260167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14902-9E5F-C688-66F9-E8F6D097AE7A}"/>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019F3AD8-5CAE-4295-3086-A14948E7DCAE}"/>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4" name="Rectangle 3">
            <a:extLst>
              <a:ext uri="{FF2B5EF4-FFF2-40B4-BE49-F238E27FC236}">
                <a16:creationId xmlns:a16="http://schemas.microsoft.com/office/drawing/2014/main" id="{D7B3B3E0-20E1-D002-5D7F-C2ABBCC6763E}"/>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DE35588-2F18-0B8F-80DF-5203430F7F04}"/>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0940BD79-FB90-9EF9-4ABA-E780012EB7D3}"/>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As a reminder…</a:t>
            </a:r>
          </a:p>
        </p:txBody>
      </p:sp>
      <p:sp>
        <p:nvSpPr>
          <p:cNvPr id="11" name="TextBox 10">
            <a:extLst>
              <a:ext uri="{FF2B5EF4-FFF2-40B4-BE49-F238E27FC236}">
                <a16:creationId xmlns:a16="http://schemas.microsoft.com/office/drawing/2014/main" id="{0EDF3B04-4C97-0620-7524-8FA1FE8C2CC9}"/>
              </a:ext>
            </a:extLst>
          </p:cNvPr>
          <p:cNvSpPr txBox="1"/>
          <p:nvPr/>
        </p:nvSpPr>
        <p:spPr>
          <a:xfrm>
            <a:off x="568181" y="1727354"/>
            <a:ext cx="10360312" cy="1438855"/>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12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Points of possibility (</a:t>
            </a:r>
            <a:r>
              <a:rPr kumimoji="0" lang="en-GB" sz="2000" b="0" i="0" u="none" strike="noStrike" kern="1200" cap="none" spc="0" normalizeH="0" baseline="0" noProof="0" dirty="0" err="1">
                <a:ln>
                  <a:noFill/>
                </a:ln>
                <a:solidFill>
                  <a:prstClr val="black"/>
                </a:solidFill>
                <a:effectLst/>
                <a:uLnTx/>
                <a:uFillTx/>
                <a:latin typeface="Arial" panose="020B0604020202020204" pitchFamily="34" charset="0"/>
                <a:ea typeface="Visuelt Pro ExtraLight"/>
                <a:cs typeface="Arial" panose="020B0604020202020204" pitchFamily="34" charset="0"/>
              </a:rPr>
              <a:t>PoP</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 questions describe strategic points in your system where a small change can lead to significant impacts. These are </a:t>
            </a:r>
            <a:r>
              <a:rPr kumimoji="0" lang="en-GB" sz="2000" b="0" i="0" u="sng"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not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solutions, but opportunities where your efforts could have meaningful impact.</a:t>
            </a:r>
          </a:p>
        </p:txBody>
      </p:sp>
      <p:sp>
        <p:nvSpPr>
          <p:cNvPr id="2" name="TextBox 1">
            <a:extLst>
              <a:ext uri="{FF2B5EF4-FFF2-40B4-BE49-F238E27FC236}">
                <a16:creationId xmlns:a16="http://schemas.microsoft.com/office/drawing/2014/main" id="{8E70008C-F6EA-AE8A-E5ED-CF9B11840FD1}"/>
              </a:ext>
            </a:extLst>
          </p:cNvPr>
          <p:cNvSpPr txBox="1"/>
          <p:nvPr/>
        </p:nvSpPr>
        <p:spPr>
          <a:xfrm>
            <a:off x="568181" y="3429000"/>
            <a:ext cx="8328097" cy="3131627"/>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12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These </a:t>
            </a:r>
            <a:r>
              <a:rPr kumimoji="0" lang="en-GB" sz="2000" b="0" i="0" u="none" strike="noStrike" kern="1200" cap="none" spc="0" normalizeH="0" baseline="0" noProof="0" dirty="0" err="1">
                <a:ln>
                  <a:noFill/>
                </a:ln>
                <a:solidFill>
                  <a:prstClr val="black"/>
                </a:solidFill>
                <a:effectLst/>
                <a:uLnTx/>
                <a:uFillTx/>
                <a:latin typeface="Arial" panose="020B0604020202020204" pitchFamily="34" charset="0"/>
                <a:ea typeface="Visuelt Pro ExtraLight"/>
                <a:cs typeface="Arial" panose="020B0604020202020204" pitchFamily="34" charset="0"/>
              </a:rPr>
              <a:t>PoP</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 questions should reflect ways to address the opportunities or challenges you identified. They can start with </a:t>
            </a:r>
            <a:r>
              <a:rPr kumimoji="0" lang="en-GB" sz="2000" b="0" i="0" u="none" strike="noStrike" kern="1200" cap="none" spc="0" normalizeH="0" baseline="0" noProof="0" dirty="0">
                <a:ln>
                  <a:noFill/>
                </a:ln>
                <a:solidFill>
                  <a:prstClr val="black"/>
                </a:solidFill>
                <a:effectLst/>
                <a:highlight>
                  <a:srgbClr val="B6FF99"/>
                </a:highlight>
                <a:uLnTx/>
                <a:uFillTx/>
                <a:latin typeface="Arial" panose="020B0604020202020204" pitchFamily="34" charset="0"/>
                <a:ea typeface="Visuelt Pro ExtraLight"/>
                <a:cs typeface="Arial" panose="020B0604020202020204" pitchFamily="34" charset="0"/>
              </a:rPr>
              <a:t>“How might we…?”</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 or </a:t>
            </a:r>
            <a:r>
              <a:rPr kumimoji="0" lang="en-GB" sz="2000" b="0" i="0" u="none" strike="noStrike" kern="1200" cap="none" spc="0" normalizeH="0" baseline="0" noProof="0" dirty="0">
                <a:ln>
                  <a:noFill/>
                </a:ln>
                <a:solidFill>
                  <a:prstClr val="black"/>
                </a:solidFill>
                <a:effectLst/>
                <a:highlight>
                  <a:srgbClr val="B6FF99"/>
                </a:highlight>
                <a:uLnTx/>
                <a:uFillTx/>
                <a:latin typeface="Arial" panose="020B0604020202020204" pitchFamily="34" charset="0"/>
                <a:ea typeface="Visuelt Pro ExtraLight"/>
                <a:cs typeface="Arial" panose="020B0604020202020204" pitchFamily="34" charset="0"/>
              </a:rPr>
              <a:t>“What if…?”</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   </a:t>
            </a:r>
          </a:p>
          <a:p>
            <a:pPr marL="0" marR="0" lvl="0" indent="0" algn="l" defTabSz="457200" rtl="0" eaLnBrk="1" fontAlgn="auto" latinLnBrk="0" hangingPunct="1">
              <a:lnSpc>
                <a:spcPct val="150000"/>
              </a:lnSpc>
              <a:spcBef>
                <a:spcPts val="0"/>
              </a:spcBef>
              <a:spcAft>
                <a:spcPts val="12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Remember to keep this </a:t>
            </a:r>
            <a:r>
              <a:rPr kumimoji="0" lang="en-GB" sz="2000" b="0" i="0" u="none" strike="noStrike" kern="1200" cap="none" spc="0" normalizeH="0" baseline="0" noProof="0" dirty="0" err="1">
                <a:ln>
                  <a:noFill/>
                </a:ln>
                <a:solidFill>
                  <a:prstClr val="black"/>
                </a:solidFill>
                <a:effectLst/>
                <a:uLnTx/>
                <a:uFillTx/>
                <a:latin typeface="Arial" panose="020B0604020202020204" pitchFamily="34" charset="0"/>
                <a:ea typeface="Visuelt Pro ExtraLight"/>
                <a:cs typeface="Arial" panose="020B0604020202020204" pitchFamily="34" charset="0"/>
              </a:rPr>
              <a:t>PoP</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 question specific and realistic for your local community or the place you can have a direct impact on.  </a:t>
            </a:r>
          </a:p>
          <a:p>
            <a:pPr marL="0" marR="0" lvl="0" indent="0" algn="l" defTabSz="457200" rtl="0" eaLnBrk="1" fontAlgn="auto" latinLnBrk="0" hangingPunct="1">
              <a:lnSpc>
                <a:spcPct val="150000"/>
              </a:lnSpc>
              <a:spcBef>
                <a:spcPts val="0"/>
              </a:spcBef>
              <a:spcAft>
                <a:spcPts val="120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endParaRPr>
          </a:p>
        </p:txBody>
      </p:sp>
      <p:pic>
        <p:nvPicPr>
          <p:cNvPr id="3" name="Picture 2" descr="A green and orange scale&#10;&#10;AI-generated content may be incorrect.">
            <a:extLst>
              <a:ext uri="{FF2B5EF4-FFF2-40B4-BE49-F238E27FC236}">
                <a16:creationId xmlns:a16="http://schemas.microsoft.com/office/drawing/2014/main" id="{F1EE1783-75DF-AFC6-6FD0-521160E09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172" y="4051300"/>
            <a:ext cx="2568547" cy="2568547"/>
          </a:xfrm>
          <a:prstGeom prst="rect">
            <a:avLst/>
          </a:prstGeom>
        </p:spPr>
      </p:pic>
    </p:spTree>
    <p:extLst>
      <p:ext uri="{BB962C8B-B14F-4D97-AF65-F5344CB8AC3E}">
        <p14:creationId xmlns:p14="http://schemas.microsoft.com/office/powerpoint/2010/main" val="331047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12786D99-4374-5ACD-99CF-F3AA709DDF52}"/>
            </a:ext>
          </a:extLst>
        </p:cNvPr>
        <p:cNvGrpSpPr/>
        <p:nvPr/>
      </p:nvGrpSpPr>
      <p:grpSpPr>
        <a:xfrm>
          <a:off x="0" y="0"/>
          <a:ext cx="0" cy="0"/>
          <a:chOff x="0" y="0"/>
          <a:chExt cx="0" cy="0"/>
        </a:xfrm>
      </p:grpSpPr>
      <p:sp>
        <p:nvSpPr>
          <p:cNvPr id="7" name="Improving the what why how and who">
            <a:extLst>
              <a:ext uri="{FF2B5EF4-FFF2-40B4-BE49-F238E27FC236}">
                <a16:creationId xmlns:a16="http://schemas.microsoft.com/office/drawing/2014/main" id="{83938C16-6682-5166-A113-E417B8A57FD0}"/>
              </a:ext>
            </a:extLst>
          </p:cNvPr>
          <p:cNvSpPr/>
          <p:nvPr/>
        </p:nvSpPr>
        <p:spPr>
          <a:xfrm>
            <a:off x="606736" y="-333241"/>
            <a:ext cx="7275455"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dirty="0">
                <a:ln>
                  <a:noFill/>
                </a:ln>
                <a:solidFill>
                  <a:srgbClr val="F6F2E9"/>
                </a:solidFill>
                <a:effectLst/>
                <a:uLnTx/>
                <a:uFillTx/>
                <a:latin typeface="Arial" panose="020B0604020202020204" pitchFamily="34" charset="0"/>
                <a:ea typeface="+mn-ea"/>
                <a:cs typeface="Arial" panose="020B0604020202020204" pitchFamily="34" charset="0"/>
              </a:rPr>
              <a:t>Activities</a:t>
            </a:r>
          </a:p>
        </p:txBody>
      </p:sp>
      <p:pic>
        <p:nvPicPr>
          <p:cNvPr id="2" name="Picture 1" descr="A yellow and blue star with a blue star in the center&#10;&#10;Description automatically generated">
            <a:extLst>
              <a:ext uri="{FF2B5EF4-FFF2-40B4-BE49-F238E27FC236}">
                <a16:creationId xmlns:a16="http://schemas.microsoft.com/office/drawing/2014/main" id="{40CFB9C4-182D-CF26-1652-B1BD4B125465}"/>
              </a:ext>
            </a:extLst>
          </p:cNvPr>
          <p:cNvPicPr>
            <a:picLocks noChangeAspect="1"/>
          </p:cNvPicPr>
          <p:nvPr/>
        </p:nvPicPr>
        <p:blipFill>
          <a:blip r:embed="rId3">
            <a:extLst>
              <a:ext uri="{28A0092B-C50C-407E-A947-70E740481C1C}">
                <a14:useLocalDpi xmlns:a14="http://schemas.microsoft.com/office/drawing/2010/main" val="0"/>
              </a:ext>
            </a:extLst>
          </a:blip>
          <a:srcRect l="-4768" t="-12020" r="39862" b="41977"/>
          <a:stretch/>
        </p:blipFill>
        <p:spPr>
          <a:xfrm>
            <a:off x="4245096" y="-1717581"/>
            <a:ext cx="7946904" cy="8575581"/>
          </a:xfrm>
          <a:prstGeom prst="rect">
            <a:avLst/>
          </a:prstGeom>
        </p:spPr>
      </p:pic>
    </p:spTree>
    <p:extLst>
      <p:ext uri="{BB962C8B-B14F-4D97-AF65-F5344CB8AC3E}">
        <p14:creationId xmlns:p14="http://schemas.microsoft.com/office/powerpoint/2010/main" val="432147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F4761"/>
        </a:solidFill>
        <a:effectLst/>
      </p:bgPr>
    </p:bg>
    <p:spTree>
      <p:nvGrpSpPr>
        <p:cNvPr id="1" name="Shape 78">
          <a:extLst>
            <a:ext uri="{FF2B5EF4-FFF2-40B4-BE49-F238E27FC236}">
              <a16:creationId xmlns:a16="http://schemas.microsoft.com/office/drawing/2014/main" id="{671565F8-A4EC-227E-26A1-5A782DCE2694}"/>
            </a:ext>
          </a:extLst>
        </p:cNvPr>
        <p:cNvGrpSpPr/>
        <p:nvPr/>
      </p:nvGrpSpPr>
      <p:grpSpPr>
        <a:xfrm>
          <a:off x="0" y="0"/>
          <a:ext cx="0" cy="0"/>
          <a:chOff x="0" y="0"/>
          <a:chExt cx="0" cy="0"/>
        </a:xfrm>
      </p:grpSpPr>
      <p:sp>
        <p:nvSpPr>
          <p:cNvPr id="79" name="Google Shape;79;p18">
            <a:extLst>
              <a:ext uri="{FF2B5EF4-FFF2-40B4-BE49-F238E27FC236}">
                <a16:creationId xmlns:a16="http://schemas.microsoft.com/office/drawing/2014/main" id="{1D191F88-D84A-B1A1-ECD3-C2940D5FE099}"/>
              </a:ext>
            </a:extLst>
          </p:cNvPr>
          <p:cNvSpPr txBox="1">
            <a:spLocks noGrp="1"/>
          </p:cNvSpPr>
          <p:nvPr>
            <p:ph type="subTitle" idx="1"/>
          </p:nvPr>
        </p:nvSpPr>
        <p:spPr>
          <a:xfrm>
            <a:off x="493333" y="5652933"/>
            <a:ext cx="11360800" cy="1056800"/>
          </a:xfrm>
          <a:prstGeom prst="rect">
            <a:avLst/>
          </a:prstGeom>
        </p:spPr>
        <p:txBody>
          <a:bodyPr spcFirstLastPara="1" wrap="square" lIns="121900" tIns="121900" rIns="121900" bIns="121900" anchor="t" anchorCtr="0">
            <a:normAutofit/>
          </a:bodyPr>
          <a:lstStyle/>
          <a:p>
            <a:pPr marL="0" indent="0" algn="l"/>
            <a:r>
              <a:rPr lang="en-GB" sz="3467" dirty="0">
                <a:solidFill>
                  <a:schemeClr val="lt1"/>
                </a:solidFill>
              </a:rPr>
              <a:t>Activity 1</a:t>
            </a:r>
            <a:endParaRPr sz="3467" dirty="0">
              <a:solidFill>
                <a:schemeClr val="lt1"/>
              </a:solidFill>
            </a:endParaRPr>
          </a:p>
        </p:txBody>
      </p:sp>
      <p:sp>
        <p:nvSpPr>
          <p:cNvPr id="80" name="Google Shape;80;p18">
            <a:extLst>
              <a:ext uri="{FF2B5EF4-FFF2-40B4-BE49-F238E27FC236}">
                <a16:creationId xmlns:a16="http://schemas.microsoft.com/office/drawing/2014/main" id="{273D762D-94BA-F1CE-3369-324D2129B92A}"/>
              </a:ext>
            </a:extLst>
          </p:cNvPr>
          <p:cNvSpPr txBox="1">
            <a:spLocks noGrp="1"/>
          </p:cNvSpPr>
          <p:nvPr>
            <p:ph type="ctrTitle"/>
          </p:nvPr>
        </p:nvSpPr>
        <p:spPr>
          <a:xfrm>
            <a:off x="406401" y="0"/>
            <a:ext cx="10517600" cy="2736800"/>
          </a:xfrm>
          <a:prstGeom prst="rect">
            <a:avLst/>
          </a:prstGeom>
        </p:spPr>
        <p:txBody>
          <a:bodyPr spcFirstLastPara="1" wrap="square" lIns="121900" tIns="121900" rIns="121900" bIns="121900" anchor="b" anchorCtr="0">
            <a:normAutofit/>
          </a:bodyPr>
          <a:lstStyle/>
          <a:p>
            <a:pPr algn="l"/>
            <a:r>
              <a:rPr lang="en-GB" dirty="0">
                <a:solidFill>
                  <a:schemeClr val="lt1"/>
                </a:solidFill>
              </a:rPr>
              <a:t>Connecting with others</a:t>
            </a:r>
            <a:endParaRPr dirty="0">
              <a:solidFill>
                <a:schemeClr val="lt1"/>
              </a:solidFill>
            </a:endParaRPr>
          </a:p>
        </p:txBody>
      </p:sp>
      <p:pic>
        <p:nvPicPr>
          <p:cNvPr id="81" name="Google Shape;81;p18">
            <a:extLst>
              <a:ext uri="{FF2B5EF4-FFF2-40B4-BE49-F238E27FC236}">
                <a16:creationId xmlns:a16="http://schemas.microsoft.com/office/drawing/2014/main" id="{3B372F06-4D54-161A-A0C4-007A3D76A0DD}"/>
              </a:ext>
            </a:extLst>
          </p:cNvPr>
          <p:cNvPicPr preferRelativeResize="0"/>
          <p:nvPr/>
        </p:nvPicPr>
        <p:blipFill>
          <a:blip r:embed="rId3">
            <a:alphaModFix/>
          </a:blip>
          <a:stretch>
            <a:fillRect/>
          </a:stretch>
        </p:blipFill>
        <p:spPr>
          <a:xfrm>
            <a:off x="5937655" y="0"/>
            <a:ext cx="6355957" cy="6858000"/>
          </a:xfrm>
          <a:prstGeom prst="rect">
            <a:avLst/>
          </a:prstGeom>
          <a:noFill/>
          <a:ln>
            <a:noFill/>
          </a:ln>
        </p:spPr>
      </p:pic>
    </p:spTree>
    <p:extLst>
      <p:ext uri="{BB962C8B-B14F-4D97-AF65-F5344CB8AC3E}">
        <p14:creationId xmlns:p14="http://schemas.microsoft.com/office/powerpoint/2010/main" val="2654436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10176-7DF5-82F2-F7CF-647D8BE03403}"/>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3CE96E61-4868-0CBE-0377-218746873765}"/>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6" name="Rectangle 5">
            <a:extLst>
              <a:ext uri="{FF2B5EF4-FFF2-40B4-BE49-F238E27FC236}">
                <a16:creationId xmlns:a16="http://schemas.microsoft.com/office/drawing/2014/main" id="{6B5A436B-A73E-003E-14B0-786A4177F403}"/>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73B542A0-F425-9406-2513-85376B8CBDE6}"/>
              </a:ext>
            </a:extLst>
          </p:cNvPr>
          <p:cNvSpPr/>
          <p:nvPr/>
        </p:nvSpPr>
        <p:spPr>
          <a:xfrm>
            <a:off x="568180"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Connecting with others</a:t>
            </a:r>
          </a:p>
        </p:txBody>
      </p:sp>
      <p:sp>
        <p:nvSpPr>
          <p:cNvPr id="3" name="TextBox 2">
            <a:extLst>
              <a:ext uri="{FF2B5EF4-FFF2-40B4-BE49-F238E27FC236}">
                <a16:creationId xmlns:a16="http://schemas.microsoft.com/office/drawing/2014/main" id="{0682CD38-3ABE-B07B-66D9-165209B9D36C}"/>
              </a:ext>
            </a:extLst>
          </p:cNvPr>
          <p:cNvSpPr txBox="1"/>
          <p:nvPr/>
        </p:nvSpPr>
        <p:spPr>
          <a:xfrm>
            <a:off x="0" y="1826268"/>
            <a:ext cx="9636369" cy="3170099"/>
          </a:xfrm>
          <a:prstGeom prst="rect">
            <a:avLst/>
          </a:prstGeom>
          <a:noFill/>
        </p:spPr>
        <p:txBody>
          <a:bodyPr wrap="square">
            <a:spAutoFit/>
          </a:bodyPr>
          <a:lstStyle/>
          <a:p>
            <a:pPr marL="457200" marR="0" lvl="1" indent="0" algn="l" defTabSz="457200" rtl="0" eaLnBrk="1" fontAlgn="auto" latinLnBrk="0" hangingPunct="1">
              <a:lnSpc>
                <a:spcPct val="100000"/>
              </a:lnSpc>
              <a:spcBef>
                <a:spcPts val="0"/>
              </a:spcBef>
              <a:spcAft>
                <a:spcPts val="1200"/>
              </a:spcAft>
              <a:buClrTx/>
              <a:buSzTx/>
              <a:buFontTx/>
              <a:buNone/>
              <a:tabLst/>
              <a:defRPr/>
            </a:pPr>
            <a:r>
              <a:rPr kumimoji="0" lang="en-US" sz="20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Activity to do with community &amp; stakeholders</a:t>
            </a:r>
            <a:endParaRPr kumimoji="0" lang="en-GB" sz="200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endParaRP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Think about your chosen brief and the point of possibility you’ve selected.</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Now think about the future… In this world, your point of possibility is now a reality, and the people and the environment affected by your mission theme are living a happy and healthy life. What does that world feel like?  </a:t>
            </a:r>
          </a:p>
          <a:p>
            <a:pPr marL="800100" marR="0" lvl="1"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Ask for feedback using appropriate and inclusive methods</a:t>
            </a:r>
          </a:p>
          <a:p>
            <a:pPr marL="1257300" marR="0" lvl="2"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E.g. select a Dixit card image that illustrates your view, share your image and explain why you selected it. </a:t>
            </a:r>
          </a:p>
        </p:txBody>
      </p:sp>
      <p:pic>
        <p:nvPicPr>
          <p:cNvPr id="4" name="Picture 3" descr="A group of chat bubbles&#10;&#10;AI-generated content may be incorrect.">
            <a:extLst>
              <a:ext uri="{FF2B5EF4-FFF2-40B4-BE49-F238E27FC236}">
                <a16:creationId xmlns:a16="http://schemas.microsoft.com/office/drawing/2014/main" id="{49AA2A08-EE92-045B-6EDB-BFE721C10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0440" y="3983276"/>
            <a:ext cx="2681843" cy="2681843"/>
          </a:xfrm>
          <a:prstGeom prst="rect">
            <a:avLst/>
          </a:prstGeom>
        </p:spPr>
      </p:pic>
      <p:sp>
        <p:nvSpPr>
          <p:cNvPr id="2" name="TextBox 1">
            <a:extLst>
              <a:ext uri="{FF2B5EF4-FFF2-40B4-BE49-F238E27FC236}">
                <a16:creationId xmlns:a16="http://schemas.microsoft.com/office/drawing/2014/main" id="{5B130BCF-ED4B-A7FF-4A89-99B7583A808C}"/>
              </a:ext>
            </a:extLst>
          </p:cNvPr>
          <p:cNvSpPr txBox="1"/>
          <p:nvPr/>
        </p:nvSpPr>
        <p:spPr>
          <a:xfrm>
            <a:off x="0" y="5398255"/>
            <a:ext cx="8635458" cy="707886"/>
          </a:xfrm>
          <a:prstGeom prst="rect">
            <a:avLst/>
          </a:prstGeom>
          <a:noFill/>
        </p:spPr>
        <p:txBody>
          <a:bodyPr wrap="square">
            <a:spAutoFit/>
          </a:bodyPr>
          <a:lstStyle/>
          <a:p>
            <a:pPr marL="457200" marR="0" lvl="1" indent="0" algn="l" defTabSz="457200" rtl="0" eaLnBrk="1" fontAlgn="auto" latinLnBrk="0" hangingPunct="1">
              <a:lnSpc>
                <a:spcPct val="100000"/>
              </a:lnSpc>
              <a:spcBef>
                <a:spcPts val="0"/>
              </a:spcBef>
              <a:spcAft>
                <a:spcPts val="1200"/>
              </a:spcAft>
              <a:buClrTx/>
              <a:buSzTx/>
              <a:buFontTx/>
              <a:buNone/>
              <a:tabLst/>
              <a:defRPr/>
            </a:pPr>
            <a:r>
              <a:rPr kumimoji="0" lang="en-US" sz="20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more detailed version of this activity is detailed in the slide notes. We recommend doing the detailed activity if possible.</a:t>
            </a:r>
            <a:endParaRPr kumimoji="0" lang="en-GB" sz="200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endParaRPr>
          </a:p>
        </p:txBody>
      </p:sp>
    </p:spTree>
    <p:extLst>
      <p:ext uri="{BB962C8B-B14F-4D97-AF65-F5344CB8AC3E}">
        <p14:creationId xmlns:p14="http://schemas.microsoft.com/office/powerpoint/2010/main" val="3883938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1D4C6-E575-21D2-E063-3A720AE0E646}"/>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3ACDDC7B-3732-C0EA-DC6F-942C5DA0C95A}"/>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6" name="Rectangle 5">
            <a:extLst>
              <a:ext uri="{FF2B5EF4-FFF2-40B4-BE49-F238E27FC236}">
                <a16:creationId xmlns:a16="http://schemas.microsoft.com/office/drawing/2014/main" id="{50E771EF-D229-C261-8450-A8B195492C62}"/>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2635B33D-3C0C-33C6-8AD7-5F400B9DD872}"/>
              </a:ext>
            </a:extLst>
          </p:cNvPr>
          <p:cNvSpPr/>
          <p:nvPr/>
        </p:nvSpPr>
        <p:spPr>
          <a:xfrm>
            <a:off x="568180"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Connecting with others (continued)</a:t>
            </a:r>
          </a:p>
        </p:txBody>
      </p:sp>
      <p:sp>
        <p:nvSpPr>
          <p:cNvPr id="2" name="TextBox 1">
            <a:extLst>
              <a:ext uri="{FF2B5EF4-FFF2-40B4-BE49-F238E27FC236}">
                <a16:creationId xmlns:a16="http://schemas.microsoft.com/office/drawing/2014/main" id="{D59FDA46-899A-DD95-A6F1-04C4F66C8C10}"/>
              </a:ext>
            </a:extLst>
          </p:cNvPr>
          <p:cNvSpPr txBox="1"/>
          <p:nvPr/>
        </p:nvSpPr>
        <p:spPr>
          <a:xfrm>
            <a:off x="568180" y="1728076"/>
            <a:ext cx="9939926" cy="261610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You are encouraged to reflect on whether the same themes are described by different stakeholders. </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If not, we encourage you to take a step back and spend more time defining your point of possibility, so it reflects the collective vision. </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The workshop pack will provide some suggested activities to help you further shape this collective vision for the future.</a:t>
            </a:r>
          </a:p>
        </p:txBody>
      </p:sp>
      <p:pic>
        <p:nvPicPr>
          <p:cNvPr id="4" name="Picture 3" descr="A group of chat bubbles&#10;&#10;AI-generated content may be incorrect.">
            <a:extLst>
              <a:ext uri="{FF2B5EF4-FFF2-40B4-BE49-F238E27FC236}">
                <a16:creationId xmlns:a16="http://schemas.microsoft.com/office/drawing/2014/main" id="{34E3D328-8277-6F38-9B33-63DC259C7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0440" y="3983276"/>
            <a:ext cx="2681843" cy="2681843"/>
          </a:xfrm>
          <a:prstGeom prst="rect">
            <a:avLst/>
          </a:prstGeom>
        </p:spPr>
      </p:pic>
    </p:spTree>
    <p:extLst>
      <p:ext uri="{BB962C8B-B14F-4D97-AF65-F5344CB8AC3E}">
        <p14:creationId xmlns:p14="http://schemas.microsoft.com/office/powerpoint/2010/main" val="1808178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F4761"/>
        </a:solidFill>
        <a:effectLst/>
      </p:bgPr>
    </p:bg>
    <p:spTree>
      <p:nvGrpSpPr>
        <p:cNvPr id="1" name="Shape 78">
          <a:extLst>
            <a:ext uri="{FF2B5EF4-FFF2-40B4-BE49-F238E27FC236}">
              <a16:creationId xmlns:a16="http://schemas.microsoft.com/office/drawing/2014/main" id="{C75AB64D-4481-0217-D423-A7150F0CEDF6}"/>
            </a:ext>
          </a:extLst>
        </p:cNvPr>
        <p:cNvGrpSpPr/>
        <p:nvPr/>
      </p:nvGrpSpPr>
      <p:grpSpPr>
        <a:xfrm>
          <a:off x="0" y="0"/>
          <a:ext cx="0" cy="0"/>
          <a:chOff x="0" y="0"/>
          <a:chExt cx="0" cy="0"/>
        </a:xfrm>
      </p:grpSpPr>
      <p:sp>
        <p:nvSpPr>
          <p:cNvPr id="79" name="Google Shape;79;p18">
            <a:extLst>
              <a:ext uri="{FF2B5EF4-FFF2-40B4-BE49-F238E27FC236}">
                <a16:creationId xmlns:a16="http://schemas.microsoft.com/office/drawing/2014/main" id="{ECF29988-AC07-A9AA-C8DC-56C8EDCE9795}"/>
              </a:ext>
            </a:extLst>
          </p:cNvPr>
          <p:cNvSpPr txBox="1">
            <a:spLocks noGrp="1"/>
          </p:cNvSpPr>
          <p:nvPr>
            <p:ph type="subTitle" idx="1"/>
          </p:nvPr>
        </p:nvSpPr>
        <p:spPr>
          <a:xfrm>
            <a:off x="493333" y="5652933"/>
            <a:ext cx="11360800" cy="1056800"/>
          </a:xfrm>
          <a:prstGeom prst="rect">
            <a:avLst/>
          </a:prstGeom>
        </p:spPr>
        <p:txBody>
          <a:bodyPr spcFirstLastPara="1" wrap="square" lIns="121900" tIns="121900" rIns="121900" bIns="121900" anchor="t" anchorCtr="0">
            <a:normAutofit/>
          </a:bodyPr>
          <a:lstStyle/>
          <a:p>
            <a:pPr marL="0" indent="0" algn="l"/>
            <a:r>
              <a:rPr lang="en-GB" sz="3467" dirty="0">
                <a:solidFill>
                  <a:schemeClr val="lt1"/>
                </a:solidFill>
              </a:rPr>
              <a:t>Activity 2</a:t>
            </a:r>
            <a:endParaRPr sz="3467" dirty="0">
              <a:solidFill>
                <a:schemeClr val="lt1"/>
              </a:solidFill>
            </a:endParaRPr>
          </a:p>
        </p:txBody>
      </p:sp>
      <p:sp>
        <p:nvSpPr>
          <p:cNvPr id="80" name="Google Shape;80;p18">
            <a:extLst>
              <a:ext uri="{FF2B5EF4-FFF2-40B4-BE49-F238E27FC236}">
                <a16:creationId xmlns:a16="http://schemas.microsoft.com/office/drawing/2014/main" id="{026A0BAB-F9A5-392E-C836-242A99CF65F6}"/>
              </a:ext>
            </a:extLst>
          </p:cNvPr>
          <p:cNvSpPr txBox="1">
            <a:spLocks noGrp="1"/>
          </p:cNvSpPr>
          <p:nvPr>
            <p:ph type="ctrTitle"/>
          </p:nvPr>
        </p:nvSpPr>
        <p:spPr>
          <a:xfrm>
            <a:off x="406401" y="0"/>
            <a:ext cx="10517600" cy="2736800"/>
          </a:xfrm>
          <a:prstGeom prst="rect">
            <a:avLst/>
          </a:prstGeom>
        </p:spPr>
        <p:txBody>
          <a:bodyPr spcFirstLastPara="1" wrap="square" lIns="121900" tIns="121900" rIns="121900" bIns="121900" anchor="b" anchorCtr="0">
            <a:normAutofit/>
          </a:bodyPr>
          <a:lstStyle/>
          <a:p>
            <a:pPr algn="l"/>
            <a:r>
              <a:rPr lang="en-GB" dirty="0">
                <a:solidFill>
                  <a:schemeClr val="lt1"/>
                </a:solidFill>
              </a:rPr>
              <a:t>Ideation</a:t>
            </a:r>
            <a:endParaRPr dirty="0">
              <a:solidFill>
                <a:schemeClr val="lt1"/>
              </a:solidFill>
            </a:endParaRPr>
          </a:p>
        </p:txBody>
      </p:sp>
      <p:pic>
        <p:nvPicPr>
          <p:cNvPr id="81" name="Google Shape;81;p18">
            <a:extLst>
              <a:ext uri="{FF2B5EF4-FFF2-40B4-BE49-F238E27FC236}">
                <a16:creationId xmlns:a16="http://schemas.microsoft.com/office/drawing/2014/main" id="{A7D9DD54-AB76-57C1-BEF8-8B70739632B3}"/>
              </a:ext>
            </a:extLst>
          </p:cNvPr>
          <p:cNvPicPr preferRelativeResize="0"/>
          <p:nvPr/>
        </p:nvPicPr>
        <p:blipFill>
          <a:blip r:embed="rId3">
            <a:alphaModFix/>
          </a:blip>
          <a:stretch>
            <a:fillRect/>
          </a:stretch>
        </p:blipFill>
        <p:spPr>
          <a:xfrm>
            <a:off x="5937655" y="0"/>
            <a:ext cx="6355957" cy="6858000"/>
          </a:xfrm>
          <a:prstGeom prst="rect">
            <a:avLst/>
          </a:prstGeom>
          <a:noFill/>
          <a:ln>
            <a:noFill/>
          </a:ln>
        </p:spPr>
      </p:pic>
    </p:spTree>
    <p:extLst>
      <p:ext uri="{BB962C8B-B14F-4D97-AF65-F5344CB8AC3E}">
        <p14:creationId xmlns:p14="http://schemas.microsoft.com/office/powerpoint/2010/main" val="4007377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66AEB-7AC1-7F90-ED30-086CC1FE3D02}"/>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FD1B3B66-90AF-4A9C-F163-ABB171CB8A5B}"/>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6" name="Rectangle 5">
            <a:extLst>
              <a:ext uri="{FF2B5EF4-FFF2-40B4-BE49-F238E27FC236}">
                <a16:creationId xmlns:a16="http://schemas.microsoft.com/office/drawing/2014/main" id="{7DB12702-C545-B63E-3A74-08D9FDC26BC3}"/>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F34398FE-9550-1A2F-4ADD-BDB9283CEEE8}"/>
              </a:ext>
            </a:extLst>
          </p:cNvPr>
          <p:cNvSpPr/>
          <p:nvPr/>
        </p:nvSpPr>
        <p:spPr>
          <a:xfrm>
            <a:off x="601517" y="449345"/>
            <a:ext cx="10293639"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Creating ideas</a:t>
            </a:r>
          </a:p>
        </p:txBody>
      </p:sp>
      <p:pic>
        <p:nvPicPr>
          <p:cNvPr id="5" name="Picture 4">
            <a:extLst>
              <a:ext uri="{FF2B5EF4-FFF2-40B4-BE49-F238E27FC236}">
                <a16:creationId xmlns:a16="http://schemas.microsoft.com/office/drawing/2014/main" id="{14CC2F63-87EC-C9D9-C682-E722AA23069C}"/>
              </a:ext>
            </a:extLst>
          </p:cNvPr>
          <p:cNvPicPr>
            <a:picLocks noChangeAspect="1"/>
          </p:cNvPicPr>
          <p:nvPr/>
        </p:nvPicPr>
        <p:blipFill>
          <a:blip r:embed="rId3"/>
          <a:stretch>
            <a:fillRect/>
          </a:stretch>
        </p:blipFill>
        <p:spPr>
          <a:xfrm>
            <a:off x="5283201" y="1782491"/>
            <a:ext cx="5130800" cy="4527822"/>
          </a:xfrm>
          <a:prstGeom prst="rect">
            <a:avLst/>
          </a:prstGeom>
        </p:spPr>
      </p:pic>
      <p:sp>
        <p:nvSpPr>
          <p:cNvPr id="8" name="TextBox 7">
            <a:extLst>
              <a:ext uri="{FF2B5EF4-FFF2-40B4-BE49-F238E27FC236}">
                <a16:creationId xmlns:a16="http://schemas.microsoft.com/office/drawing/2014/main" id="{A25730FC-CEEF-CF57-73DD-A76FED410D97}"/>
              </a:ext>
            </a:extLst>
          </p:cNvPr>
          <p:cNvSpPr txBox="1"/>
          <p:nvPr/>
        </p:nvSpPr>
        <p:spPr>
          <a:xfrm>
            <a:off x="601517" y="1941980"/>
            <a:ext cx="4478483" cy="3728649"/>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highlight>
                  <a:srgbClr val="B6FF99"/>
                </a:highlight>
                <a:uLnTx/>
                <a:uFillTx/>
                <a:latin typeface="Arial" panose="020B0604020202020204" pitchFamily="34" charset="0"/>
                <a:ea typeface="Visuelt Pro ExtraLight"/>
                <a:cs typeface="Arial" panose="020B0604020202020204" pitchFamily="34" charset="0"/>
              </a:rPr>
              <a:t>Divergent thinking</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 believes that there many ways of approaching a problem.</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highlight>
                  <a:srgbClr val="B6FF99"/>
                </a:highlight>
                <a:uLnTx/>
                <a:uFillTx/>
                <a:latin typeface="Arial" panose="020B0604020202020204" pitchFamily="34" charset="0"/>
                <a:ea typeface="Visuelt Pro ExtraLight"/>
                <a:cs typeface="Arial" panose="020B0604020202020204" pitchFamily="34" charset="0"/>
              </a:rPr>
              <a:t>Brainstorming</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 is a specific technique used to assist divergent thinking. </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They work together to support creativity and problem-solving. </a:t>
            </a:r>
          </a:p>
        </p:txBody>
      </p:sp>
    </p:spTree>
    <p:extLst>
      <p:ext uri="{BB962C8B-B14F-4D97-AF65-F5344CB8AC3E}">
        <p14:creationId xmlns:p14="http://schemas.microsoft.com/office/powerpoint/2010/main" val="3744904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2" name="Rectangle 1">
            <a:extLst>
              <a:ext uri="{FF2B5EF4-FFF2-40B4-BE49-F238E27FC236}">
                <a16:creationId xmlns:a16="http://schemas.microsoft.com/office/drawing/2014/main" id="{633D9990-3884-9B8B-E177-8965373162EE}"/>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Google Shape;79;p18"/>
          <p:cNvSpPr txBox="1">
            <a:spLocks noGrp="1"/>
          </p:cNvSpPr>
          <p:nvPr>
            <p:ph type="title"/>
          </p:nvPr>
        </p:nvSpPr>
        <p:spPr>
          <a:xfrm>
            <a:off x="415600" y="243532"/>
            <a:ext cx="11360800" cy="763600"/>
          </a:xfrm>
          <a:prstGeom prst="rect">
            <a:avLst/>
          </a:prstGeom>
        </p:spPr>
        <p:txBody>
          <a:bodyPr spcFirstLastPara="1" wrap="square" lIns="121900" tIns="121900" rIns="121900" bIns="121900" anchor="t" anchorCtr="0">
            <a:noAutofit/>
          </a:bodyPr>
          <a:lstStyle/>
          <a:p>
            <a:pPr>
              <a:lnSpc>
                <a:spcPct val="115000"/>
              </a:lnSpc>
              <a:spcBef>
                <a:spcPts val="1600"/>
              </a:spcBef>
              <a:spcAft>
                <a:spcPts val="533"/>
              </a:spcAft>
            </a:pPr>
            <a:r>
              <a:rPr lang="en-GB" sz="3200" dirty="0">
                <a:solidFill>
                  <a:schemeClr val="tx1"/>
                </a:solidFill>
                <a:latin typeface="+mj-lt"/>
              </a:rPr>
              <a:t>Overview</a:t>
            </a:r>
            <a:endParaRPr sz="3200" dirty="0">
              <a:solidFill>
                <a:schemeClr val="tx1"/>
              </a:solidFill>
              <a:latin typeface="+mj-lt"/>
            </a:endParaRPr>
          </a:p>
        </p:txBody>
      </p:sp>
      <p:sp>
        <p:nvSpPr>
          <p:cNvPr id="80" name="Google Shape;80;p18"/>
          <p:cNvSpPr txBox="1">
            <a:spLocks noGrp="1"/>
          </p:cNvSpPr>
          <p:nvPr>
            <p:ph type="body" idx="1"/>
          </p:nvPr>
        </p:nvSpPr>
        <p:spPr>
          <a:xfrm>
            <a:off x="415600" y="1536633"/>
            <a:ext cx="10246000" cy="4555200"/>
          </a:xfrm>
          <a:prstGeom prst="rect">
            <a:avLst/>
          </a:prstGeom>
        </p:spPr>
        <p:txBody>
          <a:bodyPr spcFirstLastPara="1" wrap="square" lIns="121900" tIns="121900" rIns="121900" bIns="121900" anchor="t" anchorCtr="0">
            <a:normAutofit lnSpcReduction="10000"/>
          </a:bodyPr>
          <a:lstStyle/>
          <a:p>
            <a:pPr marL="0" indent="0">
              <a:spcBef>
                <a:spcPts val="800"/>
              </a:spcBef>
              <a:buNone/>
            </a:pPr>
            <a:r>
              <a:rPr lang="en-GB" sz="2133" dirty="0">
                <a:solidFill>
                  <a:schemeClr val="dk1"/>
                </a:solidFill>
                <a:highlight>
                  <a:srgbClr val="FFFFFF"/>
                </a:highlight>
                <a:latin typeface="+mj-lt"/>
              </a:rPr>
              <a:t>This activity is split into several steps:</a:t>
            </a:r>
            <a:endParaRPr sz="2133" dirty="0">
              <a:solidFill>
                <a:schemeClr val="dk1"/>
              </a:solidFill>
              <a:highlight>
                <a:srgbClr val="FFFFFF"/>
              </a:highlight>
              <a:latin typeface="+mj-lt"/>
            </a:endParaRPr>
          </a:p>
          <a:p>
            <a:pPr indent="-440256">
              <a:spcBef>
                <a:spcPts val="800"/>
              </a:spcBef>
              <a:buClr>
                <a:schemeClr val="dk1"/>
              </a:buClr>
              <a:buSzPts val="1600"/>
              <a:buAutoNum type="arabicPeriod"/>
            </a:pPr>
            <a:r>
              <a:rPr lang="en-GB" sz="2133" b="1" dirty="0">
                <a:solidFill>
                  <a:schemeClr val="dk1"/>
                </a:solidFill>
                <a:highlight>
                  <a:srgbClr val="FFFFFF"/>
                </a:highlight>
                <a:latin typeface="+mj-lt"/>
              </a:rPr>
              <a:t>Preparation: </a:t>
            </a:r>
            <a:r>
              <a:rPr lang="en-GB" sz="2133" dirty="0">
                <a:solidFill>
                  <a:schemeClr val="dk1"/>
                </a:solidFill>
                <a:highlight>
                  <a:srgbClr val="FFFFFF"/>
                </a:highlight>
                <a:latin typeface="+mj-lt"/>
              </a:rPr>
              <a:t>Seeking inspiration and preparing your brainstorming prompts</a:t>
            </a:r>
            <a:endParaRPr sz="2133" dirty="0">
              <a:solidFill>
                <a:schemeClr val="dk1"/>
              </a:solidFill>
              <a:highlight>
                <a:srgbClr val="FFFFFF"/>
              </a:highlight>
              <a:latin typeface="+mj-lt"/>
            </a:endParaRPr>
          </a:p>
          <a:p>
            <a:pPr indent="-440256">
              <a:buClr>
                <a:schemeClr val="dk1"/>
              </a:buClr>
              <a:buSzPts val="1600"/>
              <a:buAutoNum type="arabicPeriod"/>
            </a:pPr>
            <a:r>
              <a:rPr lang="en-GB" sz="2133" b="1" dirty="0">
                <a:solidFill>
                  <a:schemeClr val="dk1"/>
                </a:solidFill>
                <a:highlight>
                  <a:schemeClr val="lt1"/>
                </a:highlight>
                <a:latin typeface="+mj-lt"/>
              </a:rPr>
              <a:t>Creating ideas:</a:t>
            </a:r>
            <a:r>
              <a:rPr lang="en-GB" sz="2133" dirty="0">
                <a:solidFill>
                  <a:schemeClr val="dk1"/>
                </a:solidFill>
                <a:highlight>
                  <a:schemeClr val="lt1"/>
                </a:highlight>
                <a:latin typeface="+mj-lt"/>
              </a:rPr>
              <a:t> Using the brainstorming canvas and prompts to generate ideas for your selected point of possibility</a:t>
            </a:r>
          </a:p>
          <a:p>
            <a:pPr indent="-440256">
              <a:buClr>
                <a:schemeClr val="dk1"/>
              </a:buClr>
              <a:buSzPts val="1600"/>
              <a:buAutoNum type="arabicPeriod"/>
            </a:pPr>
            <a:r>
              <a:rPr lang="en-GB" sz="2133" b="1" dirty="0">
                <a:solidFill>
                  <a:schemeClr val="dk1"/>
                </a:solidFill>
                <a:highlight>
                  <a:schemeClr val="lt1"/>
                </a:highlight>
                <a:latin typeface="+mj-lt"/>
              </a:rPr>
              <a:t>Prioritising ideas:</a:t>
            </a:r>
            <a:r>
              <a:rPr lang="en-GB" sz="2133" dirty="0">
                <a:solidFill>
                  <a:schemeClr val="dk1"/>
                </a:solidFill>
                <a:highlight>
                  <a:schemeClr val="lt1"/>
                </a:highlight>
                <a:latin typeface="+mj-lt"/>
              </a:rPr>
              <a:t> Using criteria to select three ideas for testing and development</a:t>
            </a:r>
          </a:p>
          <a:p>
            <a:pPr indent="-440256">
              <a:buClr>
                <a:schemeClr val="dk1"/>
              </a:buClr>
              <a:buSzPts val="1600"/>
              <a:buAutoNum type="arabicPeriod"/>
            </a:pPr>
            <a:r>
              <a:rPr lang="en-GB" sz="2133" b="1" dirty="0">
                <a:solidFill>
                  <a:schemeClr val="dk1"/>
                </a:solidFill>
                <a:highlight>
                  <a:schemeClr val="lt1"/>
                </a:highlight>
                <a:latin typeface="+mj-lt"/>
              </a:rPr>
              <a:t>Testing ideas:</a:t>
            </a:r>
            <a:r>
              <a:rPr lang="en-GB" sz="2133" dirty="0">
                <a:solidFill>
                  <a:schemeClr val="dk1"/>
                </a:solidFill>
                <a:highlight>
                  <a:schemeClr val="lt1"/>
                </a:highlight>
                <a:latin typeface="+mj-lt"/>
              </a:rPr>
              <a:t> Planning three audience/stakeholder groups to test your ideas with in preparation for the next workshop</a:t>
            </a:r>
          </a:p>
          <a:p>
            <a:pPr marL="169329" indent="0">
              <a:buClr>
                <a:schemeClr val="dk1"/>
              </a:buClr>
              <a:buSzPts val="1600"/>
              <a:buNone/>
            </a:pPr>
            <a:endParaRPr lang="en-GB" sz="2133" dirty="0">
              <a:solidFill>
                <a:schemeClr val="dk1"/>
              </a:solidFill>
              <a:highlight>
                <a:schemeClr val="lt1"/>
              </a:highlight>
              <a:latin typeface="+mj-lt"/>
            </a:endParaRPr>
          </a:p>
          <a:p>
            <a:pPr marL="169329" indent="0">
              <a:buClr>
                <a:schemeClr val="dk1"/>
              </a:buClr>
              <a:buSzPts val="1600"/>
              <a:buNone/>
            </a:pPr>
            <a:r>
              <a:rPr lang="en-GB" sz="2133" dirty="0">
                <a:solidFill>
                  <a:schemeClr val="dk1"/>
                </a:solidFill>
                <a:highlight>
                  <a:schemeClr val="lt1"/>
                </a:highlight>
                <a:latin typeface="+mj-lt"/>
              </a:rPr>
              <a:t>You can also choose to reviewing the creativity of your ideas at the end of step 2, before moving to prioritisation (an optional step)</a:t>
            </a:r>
            <a:endParaRPr sz="2133" dirty="0">
              <a:solidFill>
                <a:schemeClr val="dk1"/>
              </a:solidFill>
              <a:highlight>
                <a:schemeClr val="lt1"/>
              </a:highlight>
              <a:latin typeface="+mj-lt"/>
            </a:endParaRPr>
          </a:p>
          <a:p>
            <a:pPr indent="-440256">
              <a:buClr>
                <a:schemeClr val="dk1"/>
              </a:buClr>
              <a:buSzPts val="1600"/>
              <a:buAutoNum type="arabicPeriod"/>
            </a:pPr>
            <a:endParaRPr lang="en-GB" sz="2133" b="1" dirty="0">
              <a:solidFill>
                <a:schemeClr val="dk1"/>
              </a:solidFill>
              <a:highlight>
                <a:schemeClr val="lt1"/>
              </a:highlight>
              <a:latin typeface="+mj-lt"/>
            </a:endParaRPr>
          </a:p>
          <a:p>
            <a:pPr marL="0" indent="0">
              <a:spcBef>
                <a:spcPts val="800"/>
              </a:spcBef>
              <a:buClr>
                <a:schemeClr val="dk1"/>
              </a:buClr>
              <a:buSzPts val="1100"/>
              <a:buNone/>
            </a:pPr>
            <a:endParaRPr sz="2133" dirty="0">
              <a:solidFill>
                <a:schemeClr val="dk1"/>
              </a:solidFill>
              <a:highlight>
                <a:srgbClr val="FFFFFF"/>
              </a:highlight>
              <a:latin typeface="+mj-lt"/>
            </a:endParaRPr>
          </a:p>
          <a:p>
            <a:pPr marL="0" indent="0">
              <a:spcBef>
                <a:spcPts val="800"/>
              </a:spcBef>
              <a:spcAft>
                <a:spcPts val="800"/>
              </a:spcAft>
              <a:buNone/>
            </a:pPr>
            <a:endParaRPr sz="2133" dirty="0">
              <a:solidFill>
                <a:schemeClr val="dk1"/>
              </a:solidFill>
              <a:highlight>
                <a:srgbClr val="FFFFFF"/>
              </a:highlight>
              <a:latin typeface="+mj-lt"/>
            </a:endParaRPr>
          </a:p>
        </p:txBody>
      </p:sp>
      <p:pic>
        <p:nvPicPr>
          <p:cNvPr id="81" name="Google Shape;81;p18"/>
          <p:cNvPicPr preferRelativeResize="0"/>
          <p:nvPr/>
        </p:nvPicPr>
        <p:blipFill rotWithShape="1">
          <a:blip r:embed="rId3">
            <a:alphaModFix/>
          </a:blip>
          <a:srcRect l="73781"/>
          <a:stretch/>
        </p:blipFill>
        <p:spPr>
          <a:xfrm>
            <a:off x="10661601" y="5135234"/>
            <a:ext cx="1598268" cy="1867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67886"/>
        </a:solidFill>
        <a:effectLst/>
      </p:bgPr>
    </p:bg>
    <p:spTree>
      <p:nvGrpSpPr>
        <p:cNvPr id="1" name="Shape 78">
          <a:extLst>
            <a:ext uri="{FF2B5EF4-FFF2-40B4-BE49-F238E27FC236}">
              <a16:creationId xmlns:a16="http://schemas.microsoft.com/office/drawing/2014/main" id="{AF121641-AAF9-9112-D1C8-BA4A2EE25057}"/>
            </a:ext>
          </a:extLst>
        </p:cNvPr>
        <p:cNvGrpSpPr/>
        <p:nvPr/>
      </p:nvGrpSpPr>
      <p:grpSpPr>
        <a:xfrm>
          <a:off x="0" y="0"/>
          <a:ext cx="0" cy="0"/>
          <a:chOff x="0" y="0"/>
          <a:chExt cx="0" cy="0"/>
        </a:xfrm>
      </p:grpSpPr>
      <p:sp>
        <p:nvSpPr>
          <p:cNvPr id="79" name="Google Shape;79;p18">
            <a:extLst>
              <a:ext uri="{FF2B5EF4-FFF2-40B4-BE49-F238E27FC236}">
                <a16:creationId xmlns:a16="http://schemas.microsoft.com/office/drawing/2014/main" id="{5210425D-D0D8-B7AD-F9F0-628FC4D6B18B}"/>
              </a:ext>
            </a:extLst>
          </p:cNvPr>
          <p:cNvSpPr txBox="1">
            <a:spLocks noGrp="1"/>
          </p:cNvSpPr>
          <p:nvPr>
            <p:ph type="subTitle" idx="1"/>
          </p:nvPr>
        </p:nvSpPr>
        <p:spPr>
          <a:xfrm>
            <a:off x="493333" y="5652933"/>
            <a:ext cx="11360800" cy="1056800"/>
          </a:xfrm>
          <a:prstGeom prst="rect">
            <a:avLst/>
          </a:prstGeom>
        </p:spPr>
        <p:txBody>
          <a:bodyPr spcFirstLastPara="1" wrap="square" lIns="121900" tIns="121900" rIns="121900" bIns="121900" anchor="t" anchorCtr="0">
            <a:normAutofit/>
          </a:bodyPr>
          <a:lstStyle/>
          <a:p>
            <a:pPr marL="0" indent="0" algn="l"/>
            <a:r>
              <a:rPr lang="en-GB" sz="3467" dirty="0">
                <a:solidFill>
                  <a:schemeClr val="lt1"/>
                </a:solidFill>
              </a:rPr>
              <a:t>Activity 2: Step 1</a:t>
            </a:r>
            <a:endParaRPr sz="3467" dirty="0">
              <a:solidFill>
                <a:schemeClr val="lt1"/>
              </a:solidFill>
            </a:endParaRPr>
          </a:p>
        </p:txBody>
      </p:sp>
      <p:sp>
        <p:nvSpPr>
          <p:cNvPr id="80" name="Google Shape;80;p18">
            <a:extLst>
              <a:ext uri="{FF2B5EF4-FFF2-40B4-BE49-F238E27FC236}">
                <a16:creationId xmlns:a16="http://schemas.microsoft.com/office/drawing/2014/main" id="{F08216C1-73AC-223F-11C9-ACDCDA8B36DF}"/>
              </a:ext>
            </a:extLst>
          </p:cNvPr>
          <p:cNvSpPr txBox="1">
            <a:spLocks noGrp="1"/>
          </p:cNvSpPr>
          <p:nvPr>
            <p:ph type="ctrTitle"/>
          </p:nvPr>
        </p:nvSpPr>
        <p:spPr>
          <a:xfrm>
            <a:off x="406401" y="0"/>
            <a:ext cx="10517600" cy="2736800"/>
          </a:xfrm>
          <a:prstGeom prst="rect">
            <a:avLst/>
          </a:prstGeom>
        </p:spPr>
        <p:txBody>
          <a:bodyPr spcFirstLastPara="1" wrap="square" lIns="121900" tIns="121900" rIns="121900" bIns="121900" anchor="b" anchorCtr="0">
            <a:normAutofit/>
          </a:bodyPr>
          <a:lstStyle/>
          <a:p>
            <a:pPr algn="l"/>
            <a:r>
              <a:rPr lang="en-GB" dirty="0">
                <a:solidFill>
                  <a:schemeClr val="lt1"/>
                </a:solidFill>
              </a:rPr>
              <a:t>Preparation</a:t>
            </a:r>
            <a:endParaRPr dirty="0">
              <a:solidFill>
                <a:schemeClr val="lt1"/>
              </a:solidFill>
            </a:endParaRPr>
          </a:p>
        </p:txBody>
      </p:sp>
      <p:pic>
        <p:nvPicPr>
          <p:cNvPr id="81" name="Google Shape;81;p18">
            <a:extLst>
              <a:ext uri="{FF2B5EF4-FFF2-40B4-BE49-F238E27FC236}">
                <a16:creationId xmlns:a16="http://schemas.microsoft.com/office/drawing/2014/main" id="{78B894AC-B443-D71D-A71F-853DB0736082}"/>
              </a:ext>
            </a:extLst>
          </p:cNvPr>
          <p:cNvPicPr preferRelativeResize="0"/>
          <p:nvPr/>
        </p:nvPicPr>
        <p:blipFill>
          <a:blip r:embed="rId3">
            <a:alphaModFix/>
          </a:blip>
          <a:stretch>
            <a:fillRect/>
          </a:stretch>
        </p:blipFill>
        <p:spPr>
          <a:xfrm>
            <a:off x="5937655" y="0"/>
            <a:ext cx="6355957" cy="6858000"/>
          </a:xfrm>
          <a:prstGeom prst="rect">
            <a:avLst/>
          </a:prstGeom>
          <a:noFill/>
          <a:ln>
            <a:noFill/>
          </a:ln>
        </p:spPr>
      </p:pic>
    </p:spTree>
    <p:extLst>
      <p:ext uri="{BB962C8B-B14F-4D97-AF65-F5344CB8AC3E}">
        <p14:creationId xmlns:p14="http://schemas.microsoft.com/office/powerpoint/2010/main" val="145873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lnSpc>
                <a:spcPct val="115000"/>
              </a:lnSpc>
              <a:spcBef>
                <a:spcPts val="1600"/>
              </a:spcBef>
              <a:spcAft>
                <a:spcPts val="533"/>
              </a:spcAft>
            </a:pPr>
            <a:r>
              <a:rPr lang="en-GB" sz="3200" dirty="0">
                <a:solidFill>
                  <a:srgbClr val="005840"/>
                </a:solidFill>
                <a:highlight>
                  <a:srgbClr val="FFFFFF"/>
                </a:highlight>
              </a:rPr>
              <a:t>Instructions</a:t>
            </a:r>
            <a:endParaRPr sz="3200" dirty="0">
              <a:solidFill>
                <a:srgbClr val="005840"/>
              </a:solidFill>
            </a:endParaRPr>
          </a:p>
        </p:txBody>
      </p:sp>
      <p:sp>
        <p:nvSpPr>
          <p:cNvPr id="94" name="Google Shape;94;p20"/>
          <p:cNvSpPr txBox="1">
            <a:spLocks noGrp="1"/>
          </p:cNvSpPr>
          <p:nvPr>
            <p:ph type="body" idx="1"/>
          </p:nvPr>
        </p:nvSpPr>
        <p:spPr>
          <a:xfrm>
            <a:off x="415600" y="1536633"/>
            <a:ext cx="10409600" cy="4555200"/>
          </a:xfrm>
          <a:prstGeom prst="rect">
            <a:avLst/>
          </a:prstGeom>
        </p:spPr>
        <p:txBody>
          <a:bodyPr spcFirstLastPara="1" wrap="square" lIns="121900" tIns="121900" rIns="121900" bIns="121900" anchor="t" anchorCtr="0">
            <a:normAutofit/>
          </a:bodyPr>
          <a:lstStyle/>
          <a:p>
            <a:pPr marL="0" indent="0">
              <a:spcBef>
                <a:spcPts val="800"/>
              </a:spcBef>
              <a:buNone/>
            </a:pPr>
            <a:r>
              <a:rPr lang="en-GB" sz="1600" dirty="0">
                <a:solidFill>
                  <a:schemeClr val="dk1"/>
                </a:solidFill>
                <a:highlight>
                  <a:srgbClr val="FFFFFF"/>
                </a:highlight>
              </a:rPr>
              <a:t>In this activity, you are asked to come up with at least </a:t>
            </a:r>
            <a:r>
              <a:rPr lang="en-GB" sz="1600" dirty="0">
                <a:solidFill>
                  <a:schemeClr val="dk1"/>
                </a:solidFill>
                <a:highlight>
                  <a:srgbClr val="B6FF99"/>
                </a:highlight>
              </a:rPr>
              <a:t>10 ideas</a:t>
            </a:r>
            <a:r>
              <a:rPr lang="en-GB" sz="1600" dirty="0">
                <a:solidFill>
                  <a:schemeClr val="dk1"/>
                </a:solidFill>
                <a:highlight>
                  <a:srgbClr val="FFFFFF"/>
                </a:highlight>
              </a:rPr>
              <a:t> related to your chosen point of possibility.</a:t>
            </a:r>
            <a:endParaRPr sz="1600" dirty="0">
              <a:solidFill>
                <a:schemeClr val="dk1"/>
              </a:solidFill>
              <a:highlight>
                <a:srgbClr val="FFFFFF"/>
              </a:highlight>
            </a:endParaRPr>
          </a:p>
          <a:p>
            <a:pPr marL="0" indent="0">
              <a:spcBef>
                <a:spcPts val="800"/>
              </a:spcBef>
              <a:buNone/>
            </a:pPr>
            <a:r>
              <a:rPr lang="en-GB" sz="1600" dirty="0">
                <a:solidFill>
                  <a:schemeClr val="dk1"/>
                </a:solidFill>
                <a:highlight>
                  <a:srgbClr val="FFFFFF"/>
                </a:highlight>
              </a:rPr>
              <a:t>To help you, we’ve provided a </a:t>
            </a:r>
            <a:r>
              <a:rPr lang="en-GB" sz="1600" dirty="0">
                <a:solidFill>
                  <a:schemeClr val="dk1"/>
                </a:solidFill>
                <a:highlight>
                  <a:srgbClr val="B6FF99"/>
                </a:highlight>
              </a:rPr>
              <a:t>brainstorm canvas template</a:t>
            </a:r>
            <a:r>
              <a:rPr lang="en-GB" sz="1600" dirty="0">
                <a:solidFill>
                  <a:schemeClr val="dk1"/>
                </a:solidFill>
                <a:highlight>
                  <a:srgbClr val="FFFFFF"/>
                </a:highlight>
              </a:rPr>
              <a:t> and some </a:t>
            </a:r>
            <a:r>
              <a:rPr lang="en-GB" sz="1600" dirty="0">
                <a:solidFill>
                  <a:schemeClr val="dk1"/>
                </a:solidFill>
                <a:highlight>
                  <a:srgbClr val="B6FF99"/>
                </a:highlight>
              </a:rPr>
              <a:t>playful prompts</a:t>
            </a:r>
            <a:r>
              <a:rPr lang="en-GB" sz="1600" dirty="0">
                <a:solidFill>
                  <a:schemeClr val="dk1"/>
                </a:solidFill>
                <a:highlight>
                  <a:srgbClr val="FFFFFF"/>
                </a:highlight>
              </a:rPr>
              <a:t>. </a:t>
            </a:r>
            <a:r>
              <a:rPr lang="en-GB" sz="1600" dirty="0">
                <a:solidFill>
                  <a:srgbClr val="000000"/>
                </a:solidFill>
                <a:highlight>
                  <a:srgbClr val="FFFFFF"/>
                </a:highlight>
              </a:rPr>
              <a:t>You can either use the brainstorm canvas and playful prompt cards provided in these slides (adding text and moving the cards within the slides), or draw your own canvas and prompt cards… either physically using paper and pen (for teams working in the same physical location), or digitally using a whiteboard tool for collaboration (e.g. Miro) (for teams working remotely).</a:t>
            </a:r>
            <a:endParaRPr sz="1600" dirty="0">
              <a:solidFill>
                <a:schemeClr val="dk1"/>
              </a:solidFill>
              <a:highlight>
                <a:srgbClr val="FFFFFF"/>
              </a:highlight>
            </a:endParaRPr>
          </a:p>
          <a:p>
            <a:pPr marL="0" indent="0">
              <a:spcBef>
                <a:spcPts val="800"/>
              </a:spcBef>
              <a:buNone/>
            </a:pPr>
            <a:r>
              <a:rPr lang="en-GB" sz="1600" dirty="0">
                <a:solidFill>
                  <a:schemeClr val="dk1"/>
                </a:solidFill>
                <a:highlight>
                  <a:srgbClr val="FFFFFF"/>
                </a:highlight>
              </a:rPr>
              <a:t>You will need at least an hour to complete this activity, so this is just a brief session to get you started!</a:t>
            </a:r>
            <a:endParaRPr sz="1600" dirty="0">
              <a:solidFill>
                <a:schemeClr val="dk1"/>
              </a:solidFill>
              <a:highlight>
                <a:srgbClr val="FFFFFF"/>
              </a:highlight>
            </a:endParaRPr>
          </a:p>
          <a:p>
            <a:pPr marL="0" indent="0">
              <a:spcBef>
                <a:spcPts val="800"/>
              </a:spcBef>
              <a:buNone/>
            </a:pPr>
            <a:r>
              <a:rPr lang="en-GB" sz="1600" dirty="0">
                <a:solidFill>
                  <a:schemeClr val="dk1"/>
                </a:solidFill>
                <a:highlight>
                  <a:srgbClr val="FFFFFF"/>
                </a:highlight>
              </a:rPr>
              <a:t>Please don’t do the following: </a:t>
            </a:r>
            <a:endParaRPr sz="1600" dirty="0">
              <a:solidFill>
                <a:schemeClr val="dk1"/>
              </a:solidFill>
              <a:highlight>
                <a:srgbClr val="FFFFFF"/>
              </a:highlight>
            </a:endParaRPr>
          </a:p>
          <a:p>
            <a:pPr indent="-406390">
              <a:spcBef>
                <a:spcPts val="800"/>
              </a:spcBef>
              <a:buClr>
                <a:schemeClr val="dk1"/>
              </a:buClr>
              <a:buSzPts val="1200"/>
            </a:pPr>
            <a:r>
              <a:rPr lang="en-GB" sz="1600" dirty="0">
                <a:solidFill>
                  <a:schemeClr val="dk1"/>
                </a:solidFill>
                <a:highlight>
                  <a:srgbClr val="FFFFFF"/>
                </a:highlight>
              </a:rPr>
              <a:t>Think too much or do any further research. Use all the information you currently have to guide you through the activity. </a:t>
            </a:r>
            <a:endParaRPr sz="1600" dirty="0">
              <a:solidFill>
                <a:schemeClr val="dk1"/>
              </a:solidFill>
              <a:highlight>
                <a:srgbClr val="FFFFFF"/>
              </a:highlight>
            </a:endParaRPr>
          </a:p>
          <a:p>
            <a:pPr indent="-406390">
              <a:buClr>
                <a:schemeClr val="dk1"/>
              </a:buClr>
              <a:buSzPts val="1200"/>
            </a:pPr>
            <a:r>
              <a:rPr lang="en-GB" sz="1600" dirty="0">
                <a:solidFill>
                  <a:schemeClr val="dk1"/>
                </a:solidFill>
                <a:highlight>
                  <a:srgbClr val="FFFFFF"/>
                </a:highlight>
              </a:rPr>
              <a:t>Jump to a solution or provide just one idea for your </a:t>
            </a:r>
            <a:r>
              <a:rPr lang="en-GB" sz="1600" dirty="0" err="1">
                <a:solidFill>
                  <a:schemeClr val="dk1"/>
                </a:solidFill>
                <a:highlight>
                  <a:srgbClr val="FFFFFF"/>
                </a:highlight>
              </a:rPr>
              <a:t>PoP</a:t>
            </a:r>
            <a:r>
              <a:rPr lang="en-GB" sz="1600" dirty="0">
                <a:solidFill>
                  <a:schemeClr val="dk1"/>
                </a:solidFill>
                <a:highlight>
                  <a:srgbClr val="FFFFFF"/>
                </a:highlight>
              </a:rPr>
              <a:t>. This part of your journey is about coming up with many different ideas!</a:t>
            </a:r>
            <a:endParaRPr sz="1600" dirty="0">
              <a:solidFill>
                <a:schemeClr val="dk1"/>
              </a:solidFill>
              <a:highlight>
                <a:srgbClr val="FFFFFF"/>
              </a:highlight>
            </a:endParaRPr>
          </a:p>
          <a:p>
            <a:pPr indent="-406390">
              <a:buClr>
                <a:schemeClr val="dk1"/>
              </a:buClr>
              <a:buSzPts val="1200"/>
            </a:pPr>
            <a:r>
              <a:rPr lang="en-GB" sz="1600" dirty="0">
                <a:solidFill>
                  <a:schemeClr val="dk1"/>
                </a:solidFill>
                <a:highlight>
                  <a:srgbClr val="FFFFFF"/>
                </a:highlight>
              </a:rPr>
              <a:t>Worry about how possible the ideas are. Just have fun and get your creative juices flowing.</a:t>
            </a:r>
            <a:endParaRPr sz="1600" dirty="0">
              <a:solidFill>
                <a:schemeClr val="dk1"/>
              </a:solidFill>
              <a:highlight>
                <a:srgbClr val="FFFFFF"/>
              </a:highlight>
            </a:endParaRPr>
          </a:p>
        </p:txBody>
      </p:sp>
      <p:pic>
        <p:nvPicPr>
          <p:cNvPr id="95" name="Google Shape;95;p20"/>
          <p:cNvPicPr preferRelativeResize="0"/>
          <p:nvPr/>
        </p:nvPicPr>
        <p:blipFill rotWithShape="1">
          <a:blip r:embed="rId3">
            <a:alphaModFix/>
          </a:blip>
          <a:srcRect l="73781"/>
          <a:stretch/>
        </p:blipFill>
        <p:spPr>
          <a:xfrm>
            <a:off x="10661601" y="5135234"/>
            <a:ext cx="1598268" cy="1867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8BC53C-098E-2B28-DBCA-C44516391A1D}"/>
              </a:ext>
            </a:extLst>
          </p:cNvPr>
          <p:cNvPicPr>
            <a:picLocks noChangeAspect="1"/>
          </p:cNvPicPr>
          <p:nvPr/>
        </p:nvPicPr>
        <p:blipFill>
          <a:blip r:embed="rId3"/>
          <a:stretch>
            <a:fillRect/>
          </a:stretch>
        </p:blipFill>
        <p:spPr>
          <a:xfrm>
            <a:off x="3419299" y="2244062"/>
            <a:ext cx="2402986" cy="3672968"/>
          </a:xfrm>
          <a:prstGeom prst="rect">
            <a:avLst/>
          </a:prstGeom>
        </p:spPr>
      </p:pic>
      <p:pic>
        <p:nvPicPr>
          <p:cNvPr id="11" name="Picture 10">
            <a:extLst>
              <a:ext uri="{FF2B5EF4-FFF2-40B4-BE49-F238E27FC236}">
                <a16:creationId xmlns:a16="http://schemas.microsoft.com/office/drawing/2014/main" id="{FB6673B3-01E9-7A30-07C6-4AE551C4858B}"/>
              </a:ext>
            </a:extLst>
          </p:cNvPr>
          <p:cNvPicPr>
            <a:picLocks noChangeAspect="1"/>
          </p:cNvPicPr>
          <p:nvPr/>
        </p:nvPicPr>
        <p:blipFill>
          <a:blip r:embed="rId3"/>
          <a:stretch>
            <a:fillRect/>
          </a:stretch>
        </p:blipFill>
        <p:spPr>
          <a:xfrm>
            <a:off x="5980644" y="2577038"/>
            <a:ext cx="2402986" cy="3672968"/>
          </a:xfrm>
          <a:prstGeom prst="rect">
            <a:avLst/>
          </a:prstGeom>
        </p:spPr>
      </p:pic>
      <p:pic>
        <p:nvPicPr>
          <p:cNvPr id="7" name="Picture 6">
            <a:extLst>
              <a:ext uri="{FF2B5EF4-FFF2-40B4-BE49-F238E27FC236}">
                <a16:creationId xmlns:a16="http://schemas.microsoft.com/office/drawing/2014/main" id="{A51992B5-B81A-71D6-AB96-B2DFA96DA177}"/>
              </a:ext>
            </a:extLst>
          </p:cNvPr>
          <p:cNvPicPr>
            <a:picLocks noChangeAspect="1"/>
          </p:cNvPicPr>
          <p:nvPr/>
        </p:nvPicPr>
        <p:blipFill>
          <a:blip r:embed="rId3"/>
          <a:stretch>
            <a:fillRect/>
          </a:stretch>
        </p:blipFill>
        <p:spPr>
          <a:xfrm>
            <a:off x="8695670" y="2525811"/>
            <a:ext cx="2402986" cy="3672968"/>
          </a:xfrm>
          <a:prstGeom prst="rect">
            <a:avLst/>
          </a:prstGeom>
        </p:spPr>
      </p:pic>
      <p:pic>
        <p:nvPicPr>
          <p:cNvPr id="6" name="Picture 5">
            <a:extLst>
              <a:ext uri="{FF2B5EF4-FFF2-40B4-BE49-F238E27FC236}">
                <a16:creationId xmlns:a16="http://schemas.microsoft.com/office/drawing/2014/main" id="{B10E9792-97D3-11C2-7EC1-F69603681C94}"/>
              </a:ext>
            </a:extLst>
          </p:cNvPr>
          <p:cNvPicPr>
            <a:picLocks noChangeAspect="1"/>
          </p:cNvPicPr>
          <p:nvPr/>
        </p:nvPicPr>
        <p:blipFill>
          <a:blip r:embed="rId3"/>
          <a:stretch>
            <a:fillRect/>
          </a:stretch>
        </p:blipFill>
        <p:spPr>
          <a:xfrm>
            <a:off x="595418" y="2480988"/>
            <a:ext cx="2402986" cy="3672968"/>
          </a:xfrm>
          <a:prstGeom prst="rect">
            <a:avLst/>
          </a:prstGeom>
        </p:spPr>
      </p:pic>
      <p:sp>
        <p:nvSpPr>
          <p:cNvPr id="9" name="Rectangle 8">
            <a:extLst>
              <a:ext uri="{FF2B5EF4-FFF2-40B4-BE49-F238E27FC236}">
                <a16:creationId xmlns:a16="http://schemas.microsoft.com/office/drawing/2014/main" id="{5C05C4CA-E43B-E3EF-A01A-B523449D1ECB}"/>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ody Medium">
            <a:extLst>
              <a:ext uri="{FF2B5EF4-FFF2-40B4-BE49-F238E27FC236}">
                <a16:creationId xmlns:a16="http://schemas.microsoft.com/office/drawing/2014/main" id="{6539E5EB-A44C-CBC0-AE3B-432AEBC1A209}"/>
              </a:ext>
            </a:extLst>
          </p:cNvPr>
          <p:cNvSpPr/>
          <p:nvPr/>
        </p:nvSpPr>
        <p:spPr>
          <a:xfrm>
            <a:off x="602962" y="547687"/>
            <a:ext cx="781349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Visuelt Pro ExtraLight"/>
                <a:cs typeface="Arial" panose="020B0604020202020204" pitchFamily="34" charset="0"/>
              </a:rPr>
              <a:t>What </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real-world briefs can students respond to? </a:t>
            </a:r>
          </a:p>
        </p:txBody>
      </p:sp>
      <p:pic>
        <p:nvPicPr>
          <p:cNvPr id="2" name="Picture 1" descr="A screenshot of a cell phone&#10;&#10;Description automatically generated">
            <a:extLst>
              <a:ext uri="{FF2B5EF4-FFF2-40B4-BE49-F238E27FC236}">
                <a16:creationId xmlns:a16="http://schemas.microsoft.com/office/drawing/2014/main" id="{F35163CE-92E7-8EF3-14BA-EF2FF8757956}"/>
              </a:ext>
            </a:extLst>
          </p:cNvPr>
          <p:cNvPicPr>
            <a:picLocks noChangeAspect="1"/>
          </p:cNvPicPr>
          <p:nvPr/>
        </p:nvPicPr>
        <p:blipFill>
          <a:blip r:embed="rId4"/>
          <a:stretch>
            <a:fillRect/>
          </a:stretch>
        </p:blipFill>
        <p:spPr>
          <a:xfrm rot="240000">
            <a:off x="8817856" y="2374108"/>
            <a:ext cx="2402433" cy="3672968"/>
          </a:xfrm>
          <a:prstGeom prst="rect">
            <a:avLst/>
          </a:prstGeom>
        </p:spPr>
      </p:pic>
      <p:pic>
        <p:nvPicPr>
          <p:cNvPr id="3" name="Picture 2" descr="A screenshot of a phone&#10;&#10;Description automatically generated">
            <a:extLst>
              <a:ext uri="{FF2B5EF4-FFF2-40B4-BE49-F238E27FC236}">
                <a16:creationId xmlns:a16="http://schemas.microsoft.com/office/drawing/2014/main" id="{544E8C00-4638-DAE5-E66F-FBD91074A063}"/>
              </a:ext>
            </a:extLst>
          </p:cNvPr>
          <p:cNvPicPr>
            <a:picLocks noChangeAspect="1"/>
          </p:cNvPicPr>
          <p:nvPr/>
        </p:nvPicPr>
        <p:blipFill>
          <a:blip r:embed="rId5"/>
          <a:stretch>
            <a:fillRect/>
          </a:stretch>
        </p:blipFill>
        <p:spPr>
          <a:xfrm rot="-240000">
            <a:off x="6120439" y="2654255"/>
            <a:ext cx="2403607" cy="3672968"/>
          </a:xfrm>
          <a:prstGeom prst="rect">
            <a:avLst/>
          </a:prstGeom>
        </p:spPr>
      </p:pic>
      <p:pic>
        <p:nvPicPr>
          <p:cNvPr id="4" name="Picture 3" descr="A screenshot of a phone&#10;&#10;Description automatically generated">
            <a:extLst>
              <a:ext uri="{FF2B5EF4-FFF2-40B4-BE49-F238E27FC236}">
                <a16:creationId xmlns:a16="http://schemas.microsoft.com/office/drawing/2014/main" id="{AEA08B5B-3703-1539-4E73-08810319CFA4}"/>
              </a:ext>
            </a:extLst>
          </p:cNvPr>
          <p:cNvPicPr>
            <a:picLocks noChangeAspect="1"/>
          </p:cNvPicPr>
          <p:nvPr/>
        </p:nvPicPr>
        <p:blipFill>
          <a:blip r:embed="rId6"/>
          <a:stretch>
            <a:fillRect/>
          </a:stretch>
        </p:blipFill>
        <p:spPr>
          <a:xfrm rot="180000">
            <a:off x="3154082" y="2306873"/>
            <a:ext cx="2404781" cy="3672968"/>
          </a:xfrm>
          <a:prstGeom prst="rect">
            <a:avLst/>
          </a:prstGeom>
        </p:spPr>
      </p:pic>
      <p:pic>
        <p:nvPicPr>
          <p:cNvPr id="5" name="Picture 4" descr="A screenshot of a phone&#10;&#10;Description automatically generated">
            <a:extLst>
              <a:ext uri="{FF2B5EF4-FFF2-40B4-BE49-F238E27FC236}">
                <a16:creationId xmlns:a16="http://schemas.microsoft.com/office/drawing/2014/main" id="{61FA6E76-8EEC-BDEF-B858-053C2B83993F}"/>
              </a:ext>
            </a:extLst>
          </p:cNvPr>
          <p:cNvPicPr>
            <a:picLocks noChangeAspect="1"/>
          </p:cNvPicPr>
          <p:nvPr/>
        </p:nvPicPr>
        <p:blipFill>
          <a:blip r:embed="rId7"/>
          <a:stretch>
            <a:fillRect/>
          </a:stretch>
        </p:blipFill>
        <p:spPr>
          <a:xfrm rot="-120000">
            <a:off x="354213" y="2305272"/>
            <a:ext cx="2404781" cy="3672968"/>
          </a:xfrm>
          <a:prstGeom prst="rect">
            <a:avLst/>
          </a:prstGeom>
        </p:spPr>
      </p:pic>
    </p:spTree>
    <p:extLst>
      <p:ext uri="{BB962C8B-B14F-4D97-AF65-F5344CB8AC3E}">
        <p14:creationId xmlns:p14="http://schemas.microsoft.com/office/powerpoint/2010/main" val="3301933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1"/>
          <p:cNvSpPr/>
          <p:nvPr/>
        </p:nvSpPr>
        <p:spPr>
          <a:xfrm>
            <a:off x="1901211" y="374720"/>
            <a:ext cx="8486800" cy="477600"/>
          </a:xfrm>
          <a:prstGeom prst="rect">
            <a:avLst/>
          </a:prstGeom>
          <a:noFill/>
          <a:ln>
            <a:noFill/>
          </a:ln>
        </p:spPr>
        <p:txBody>
          <a:bodyPr spcFirstLastPara="1" wrap="square" lIns="0" tIns="0" rIns="0" bIns="0" anchor="t" anchorCtr="0">
            <a:noAutofit/>
          </a:bodyPr>
          <a:lstStyle/>
          <a:p>
            <a:pPr defTabSz="1219170">
              <a:buClr>
                <a:srgbClr val="000000"/>
              </a:buClr>
              <a:buSzPts val="2100"/>
            </a:pPr>
            <a:endParaRPr sz="2800" kern="0">
              <a:solidFill>
                <a:srgbClr val="000000"/>
              </a:solidFill>
              <a:latin typeface="Arial"/>
              <a:ea typeface="Arial"/>
              <a:cs typeface="Arial"/>
              <a:sym typeface="Arial"/>
            </a:endParaRPr>
          </a:p>
        </p:txBody>
      </p:sp>
      <p:pic>
        <p:nvPicPr>
          <p:cNvPr id="102" name="Google Shape;102;p21" title="Picture1.png"/>
          <p:cNvPicPr preferRelativeResize="0"/>
          <p:nvPr/>
        </p:nvPicPr>
        <p:blipFill>
          <a:blip r:embed="rId3">
            <a:alphaModFix/>
          </a:blip>
          <a:stretch>
            <a:fillRect/>
          </a:stretch>
        </p:blipFill>
        <p:spPr>
          <a:xfrm>
            <a:off x="1676167" y="1859634"/>
            <a:ext cx="7818533" cy="4909468"/>
          </a:xfrm>
          <a:prstGeom prst="rect">
            <a:avLst/>
          </a:prstGeom>
          <a:noFill/>
          <a:ln>
            <a:noFill/>
          </a:ln>
        </p:spPr>
      </p:pic>
      <p:sp>
        <p:nvSpPr>
          <p:cNvPr id="103" name="Google Shape;103;p21"/>
          <p:cNvSpPr txBox="1"/>
          <p:nvPr/>
        </p:nvSpPr>
        <p:spPr>
          <a:xfrm>
            <a:off x="7366305" y="3594981"/>
            <a:ext cx="1185600" cy="256505"/>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067" kern="0">
                <a:solidFill>
                  <a:srgbClr val="000000"/>
                </a:solidFill>
                <a:latin typeface="Arial"/>
                <a:cs typeface="Arial"/>
                <a:sym typeface="Arial"/>
              </a:rPr>
              <a:t>How might we…</a:t>
            </a:r>
            <a:endParaRPr sz="1067" kern="0">
              <a:solidFill>
                <a:srgbClr val="000000"/>
              </a:solidFill>
              <a:latin typeface="Arial"/>
              <a:ea typeface="Arial"/>
              <a:cs typeface="Arial"/>
              <a:sym typeface="Arial"/>
            </a:endParaRPr>
          </a:p>
        </p:txBody>
      </p:sp>
      <p:sp>
        <p:nvSpPr>
          <p:cNvPr id="104" name="Google Shape;104;p21"/>
          <p:cNvSpPr/>
          <p:nvPr/>
        </p:nvSpPr>
        <p:spPr>
          <a:xfrm>
            <a:off x="7141500" y="3303167"/>
            <a:ext cx="1635200" cy="1441600"/>
          </a:xfrm>
          <a:prstGeom prst="hexagon">
            <a:avLst>
              <a:gd name="adj" fmla="val 28852"/>
              <a:gd name="vf" fmla="val 115470"/>
            </a:avLst>
          </a:prstGeom>
          <a:solidFill>
            <a:schemeClr val="lt1"/>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105" name="Google Shape;105;p21"/>
          <p:cNvSpPr txBox="1"/>
          <p:nvPr/>
        </p:nvSpPr>
        <p:spPr>
          <a:xfrm>
            <a:off x="7311503" y="3795667"/>
            <a:ext cx="1295200" cy="256505"/>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067" kern="0" dirty="0">
                <a:solidFill>
                  <a:srgbClr val="000000"/>
                </a:solidFill>
                <a:latin typeface="Arial"/>
                <a:cs typeface="Arial"/>
                <a:sym typeface="Arial"/>
              </a:rPr>
              <a:t>How might we…</a:t>
            </a:r>
            <a:endParaRPr sz="1067" kern="0" dirty="0">
              <a:solidFill>
                <a:srgbClr val="000000"/>
              </a:solidFill>
              <a:latin typeface="Arial"/>
              <a:ea typeface="Arial"/>
              <a:cs typeface="Arial"/>
              <a:sym typeface="Arial"/>
            </a:endParaRPr>
          </a:p>
        </p:txBody>
      </p:sp>
      <p:sp>
        <p:nvSpPr>
          <p:cNvPr id="106" name="Google Shape;106;p21"/>
          <p:cNvSpPr txBox="1">
            <a:spLocks noGrp="1"/>
          </p:cNvSpPr>
          <p:nvPr>
            <p:ph type="title"/>
          </p:nvPr>
        </p:nvSpPr>
        <p:spPr>
          <a:xfrm>
            <a:off x="207433" y="188600"/>
            <a:ext cx="11360800" cy="763600"/>
          </a:xfrm>
          <a:prstGeom prst="rect">
            <a:avLst/>
          </a:prstGeom>
          <a:noFill/>
          <a:ln>
            <a:noFill/>
          </a:ln>
        </p:spPr>
        <p:txBody>
          <a:bodyPr spcFirstLastPara="1" wrap="square" lIns="121900" tIns="121900" rIns="121900" bIns="121900" anchor="ctr" anchorCtr="0">
            <a:noAutofit/>
          </a:bodyPr>
          <a:lstStyle/>
          <a:p>
            <a:pPr>
              <a:lnSpc>
                <a:spcPct val="115000"/>
              </a:lnSpc>
              <a:spcBef>
                <a:spcPts val="1600"/>
              </a:spcBef>
              <a:spcAft>
                <a:spcPts val="533"/>
              </a:spcAft>
            </a:pPr>
            <a:r>
              <a:rPr lang="en-GB" sz="3200" dirty="0">
                <a:solidFill>
                  <a:srgbClr val="005840"/>
                </a:solidFill>
                <a:highlight>
                  <a:srgbClr val="FFFFFF"/>
                </a:highlight>
              </a:rPr>
              <a:t>Add your </a:t>
            </a:r>
            <a:r>
              <a:rPr lang="en-GB" sz="3200" dirty="0" err="1">
                <a:solidFill>
                  <a:srgbClr val="005840"/>
                </a:solidFill>
                <a:highlight>
                  <a:srgbClr val="FFFFFF"/>
                </a:highlight>
              </a:rPr>
              <a:t>PoP</a:t>
            </a:r>
            <a:r>
              <a:rPr lang="en-GB" sz="3200" dirty="0">
                <a:solidFill>
                  <a:srgbClr val="005840"/>
                </a:solidFill>
                <a:highlight>
                  <a:srgbClr val="FFFFFF"/>
                </a:highlight>
              </a:rPr>
              <a:t> in the hexagon</a:t>
            </a:r>
            <a:endParaRPr sz="3200" dirty="0">
              <a:solidFill>
                <a:srgbClr val="00584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p:nvPr/>
        </p:nvSpPr>
        <p:spPr>
          <a:xfrm>
            <a:off x="2104411" y="679520"/>
            <a:ext cx="8486800" cy="477600"/>
          </a:xfrm>
          <a:prstGeom prst="rect">
            <a:avLst/>
          </a:prstGeom>
          <a:noFill/>
          <a:ln>
            <a:noFill/>
          </a:ln>
        </p:spPr>
        <p:txBody>
          <a:bodyPr spcFirstLastPara="1" wrap="square" lIns="0" tIns="0" rIns="0" bIns="0" anchor="t" anchorCtr="0">
            <a:noAutofit/>
          </a:bodyPr>
          <a:lstStyle/>
          <a:p>
            <a:pPr defTabSz="1219170">
              <a:buClr>
                <a:srgbClr val="000000"/>
              </a:buClr>
              <a:buSzPts val="2100"/>
            </a:pPr>
            <a:endParaRPr sz="2800" kern="0">
              <a:solidFill>
                <a:srgbClr val="000000"/>
              </a:solidFill>
              <a:latin typeface="Arial"/>
              <a:ea typeface="Arial"/>
              <a:cs typeface="Arial"/>
              <a:sym typeface="Arial"/>
            </a:endParaRPr>
          </a:p>
        </p:txBody>
      </p:sp>
      <p:sp>
        <p:nvSpPr>
          <p:cNvPr id="113" name="Google Shape;113;p22"/>
          <p:cNvSpPr txBox="1">
            <a:spLocks noGrp="1"/>
          </p:cNvSpPr>
          <p:nvPr>
            <p:ph type="title"/>
          </p:nvPr>
        </p:nvSpPr>
        <p:spPr>
          <a:xfrm>
            <a:off x="410633" y="493400"/>
            <a:ext cx="10180400" cy="763600"/>
          </a:xfrm>
          <a:prstGeom prst="rect">
            <a:avLst/>
          </a:prstGeom>
          <a:noFill/>
          <a:ln>
            <a:noFill/>
          </a:ln>
        </p:spPr>
        <p:txBody>
          <a:bodyPr spcFirstLastPara="1" wrap="square" lIns="121900" tIns="121900" rIns="121900" bIns="121900" anchor="ctr" anchorCtr="0">
            <a:noAutofit/>
          </a:bodyPr>
          <a:lstStyle/>
          <a:p>
            <a:pPr>
              <a:lnSpc>
                <a:spcPct val="115000"/>
              </a:lnSpc>
              <a:spcBef>
                <a:spcPts val="1600"/>
              </a:spcBef>
              <a:spcAft>
                <a:spcPts val="533"/>
              </a:spcAft>
            </a:pPr>
            <a:r>
              <a:rPr lang="en-GB" sz="3200">
                <a:solidFill>
                  <a:srgbClr val="005840"/>
                </a:solidFill>
                <a:highlight>
                  <a:srgbClr val="FFFFFF"/>
                </a:highlight>
              </a:rPr>
              <a:t>Select and/or create 5-10 playful prompts (examples provided on the following slides)...</a:t>
            </a:r>
            <a:endParaRPr sz="3200">
              <a:solidFill>
                <a:srgbClr val="005840"/>
              </a:solidFill>
              <a:highlight>
                <a:srgbClr val="FFFFFF"/>
              </a:highlight>
            </a:endParaRPr>
          </a:p>
        </p:txBody>
      </p:sp>
      <p:sp>
        <p:nvSpPr>
          <p:cNvPr id="114" name="Google Shape;114;p22"/>
          <p:cNvSpPr/>
          <p:nvPr/>
        </p:nvSpPr>
        <p:spPr>
          <a:xfrm>
            <a:off x="282759" y="2868417"/>
            <a:ext cx="1390800" cy="619200"/>
          </a:xfrm>
          <a:prstGeom prst="rect">
            <a:avLst/>
          </a:prstGeom>
          <a:solidFill>
            <a:srgbClr val="FFFFFF"/>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115" name="Google Shape;115;p22"/>
          <p:cNvSpPr/>
          <p:nvPr/>
        </p:nvSpPr>
        <p:spPr>
          <a:xfrm>
            <a:off x="774500" y="1829784"/>
            <a:ext cx="1760000" cy="1524800"/>
          </a:xfrm>
          <a:prstGeom prst="hexagon">
            <a:avLst>
              <a:gd name="adj" fmla="val 28852"/>
              <a:gd name="vf" fmla="val 115470"/>
            </a:avLst>
          </a:prstGeom>
          <a:solidFill>
            <a:schemeClr val="lt1"/>
          </a:solidFill>
          <a:ln w="9525" cap="flat" cmpd="sng">
            <a:solidFill>
              <a:srgbClr val="13CDBB"/>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116" name="Google Shape;116;p22"/>
          <p:cNvSpPr txBox="1"/>
          <p:nvPr/>
        </p:nvSpPr>
        <p:spPr>
          <a:xfrm>
            <a:off x="1103672" y="2468347"/>
            <a:ext cx="1185600" cy="256505"/>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067" kern="0">
                <a:solidFill>
                  <a:srgbClr val="000000"/>
                </a:solidFill>
                <a:latin typeface="Arial"/>
                <a:cs typeface="Arial"/>
                <a:sym typeface="Arial"/>
              </a:rPr>
              <a:t>What if…</a:t>
            </a:r>
            <a:endParaRPr sz="1067" kern="0">
              <a:solidFill>
                <a:srgbClr val="000000"/>
              </a:solidFill>
              <a:latin typeface="Arial"/>
              <a:ea typeface="Arial"/>
              <a:cs typeface="Arial"/>
              <a:sym typeface="Arial"/>
            </a:endParaRPr>
          </a:p>
        </p:txBody>
      </p:sp>
      <p:sp>
        <p:nvSpPr>
          <p:cNvPr id="117" name="Google Shape;117;p22"/>
          <p:cNvSpPr/>
          <p:nvPr/>
        </p:nvSpPr>
        <p:spPr>
          <a:xfrm>
            <a:off x="977700" y="2032984"/>
            <a:ext cx="1760000" cy="1524800"/>
          </a:xfrm>
          <a:prstGeom prst="hexagon">
            <a:avLst>
              <a:gd name="adj" fmla="val 28852"/>
              <a:gd name="vf" fmla="val 115470"/>
            </a:avLst>
          </a:prstGeom>
          <a:solidFill>
            <a:schemeClr val="lt1"/>
          </a:solidFill>
          <a:ln w="9525" cap="flat" cmpd="sng">
            <a:solidFill>
              <a:srgbClr val="13CDBB"/>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118" name="Google Shape;118;p22"/>
          <p:cNvSpPr txBox="1"/>
          <p:nvPr/>
        </p:nvSpPr>
        <p:spPr>
          <a:xfrm>
            <a:off x="1306872" y="2671547"/>
            <a:ext cx="1185600" cy="256505"/>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067" kern="0">
                <a:solidFill>
                  <a:srgbClr val="000000"/>
                </a:solidFill>
                <a:latin typeface="Arial"/>
                <a:cs typeface="Arial"/>
                <a:sym typeface="Arial"/>
              </a:rPr>
              <a:t>What if…</a:t>
            </a:r>
            <a:endParaRPr sz="1067" kern="0">
              <a:solidFill>
                <a:srgbClr val="000000"/>
              </a:solidFill>
              <a:latin typeface="Arial"/>
              <a:ea typeface="Arial"/>
              <a:cs typeface="Arial"/>
              <a:sym typeface="Arial"/>
            </a:endParaRPr>
          </a:p>
        </p:txBody>
      </p:sp>
      <p:sp>
        <p:nvSpPr>
          <p:cNvPr id="119" name="Google Shape;119;p22"/>
          <p:cNvSpPr/>
          <p:nvPr/>
        </p:nvSpPr>
        <p:spPr>
          <a:xfrm>
            <a:off x="1180900" y="2236184"/>
            <a:ext cx="1760000" cy="1524800"/>
          </a:xfrm>
          <a:prstGeom prst="hexagon">
            <a:avLst>
              <a:gd name="adj" fmla="val 28852"/>
              <a:gd name="vf" fmla="val 115470"/>
            </a:avLst>
          </a:prstGeom>
          <a:solidFill>
            <a:schemeClr val="lt1"/>
          </a:solidFill>
          <a:ln w="9525" cap="flat" cmpd="sng">
            <a:solidFill>
              <a:srgbClr val="13CDBB"/>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120" name="Google Shape;120;p22"/>
          <p:cNvSpPr txBox="1"/>
          <p:nvPr/>
        </p:nvSpPr>
        <p:spPr>
          <a:xfrm>
            <a:off x="1510072" y="2874747"/>
            <a:ext cx="1185600" cy="256505"/>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067" kern="0">
                <a:solidFill>
                  <a:srgbClr val="000000"/>
                </a:solidFill>
                <a:latin typeface="Arial"/>
                <a:cs typeface="Arial"/>
                <a:sym typeface="Arial"/>
              </a:rPr>
              <a:t>What if…</a:t>
            </a:r>
            <a:endParaRPr sz="1067" kern="0">
              <a:solidFill>
                <a:srgbClr val="000000"/>
              </a:solidFill>
              <a:latin typeface="Arial"/>
              <a:ea typeface="Arial"/>
              <a:cs typeface="Arial"/>
              <a:sym typeface="Arial"/>
            </a:endParaRPr>
          </a:p>
        </p:txBody>
      </p:sp>
      <p:sp>
        <p:nvSpPr>
          <p:cNvPr id="121" name="Google Shape;121;p22"/>
          <p:cNvSpPr/>
          <p:nvPr/>
        </p:nvSpPr>
        <p:spPr>
          <a:xfrm>
            <a:off x="1384100" y="2439384"/>
            <a:ext cx="1760000" cy="1524800"/>
          </a:xfrm>
          <a:prstGeom prst="hexagon">
            <a:avLst>
              <a:gd name="adj" fmla="val 28852"/>
              <a:gd name="vf" fmla="val 115470"/>
            </a:avLst>
          </a:prstGeom>
          <a:solidFill>
            <a:schemeClr val="lt1"/>
          </a:solidFill>
          <a:ln w="9525" cap="flat" cmpd="sng">
            <a:solidFill>
              <a:srgbClr val="13CDBB"/>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122" name="Google Shape;122;p22"/>
          <p:cNvSpPr txBox="1"/>
          <p:nvPr/>
        </p:nvSpPr>
        <p:spPr>
          <a:xfrm>
            <a:off x="1713272" y="3077947"/>
            <a:ext cx="1185600" cy="256505"/>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067" kern="0">
                <a:solidFill>
                  <a:srgbClr val="000000"/>
                </a:solidFill>
                <a:latin typeface="Arial"/>
                <a:cs typeface="Arial"/>
                <a:sym typeface="Arial"/>
              </a:rPr>
              <a:t>What if…</a:t>
            </a:r>
            <a:endParaRPr sz="1067" kern="0">
              <a:solidFill>
                <a:srgbClr val="000000"/>
              </a:solidFill>
              <a:latin typeface="Arial"/>
              <a:ea typeface="Arial"/>
              <a:cs typeface="Arial"/>
              <a:sym typeface="Arial"/>
            </a:endParaRPr>
          </a:p>
        </p:txBody>
      </p:sp>
      <p:sp>
        <p:nvSpPr>
          <p:cNvPr id="123" name="Google Shape;123;p22"/>
          <p:cNvSpPr/>
          <p:nvPr/>
        </p:nvSpPr>
        <p:spPr>
          <a:xfrm>
            <a:off x="1587300" y="2642584"/>
            <a:ext cx="1760000" cy="1524800"/>
          </a:xfrm>
          <a:prstGeom prst="hexagon">
            <a:avLst>
              <a:gd name="adj" fmla="val 28852"/>
              <a:gd name="vf" fmla="val 115470"/>
            </a:avLst>
          </a:prstGeom>
          <a:solidFill>
            <a:schemeClr val="lt1"/>
          </a:solidFill>
          <a:ln w="9525" cap="flat" cmpd="sng">
            <a:solidFill>
              <a:srgbClr val="13CDBB"/>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124" name="Google Shape;124;p22"/>
          <p:cNvSpPr txBox="1"/>
          <p:nvPr/>
        </p:nvSpPr>
        <p:spPr>
          <a:xfrm>
            <a:off x="1916472" y="3281147"/>
            <a:ext cx="1185600" cy="256505"/>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067" kern="0">
                <a:solidFill>
                  <a:srgbClr val="000000"/>
                </a:solidFill>
                <a:latin typeface="Arial"/>
                <a:cs typeface="Arial"/>
                <a:sym typeface="Arial"/>
              </a:rPr>
              <a:t>What if…</a:t>
            </a:r>
            <a:endParaRPr sz="1067" kern="0">
              <a:solidFill>
                <a:srgbClr val="000000"/>
              </a:solidFill>
              <a:latin typeface="Arial"/>
              <a:ea typeface="Arial"/>
              <a:cs typeface="Arial"/>
              <a:sym typeface="Arial"/>
            </a:endParaRPr>
          </a:p>
        </p:txBody>
      </p:sp>
      <p:sp>
        <p:nvSpPr>
          <p:cNvPr id="125" name="Google Shape;125;p22"/>
          <p:cNvSpPr/>
          <p:nvPr/>
        </p:nvSpPr>
        <p:spPr>
          <a:xfrm>
            <a:off x="1790500" y="2845784"/>
            <a:ext cx="1760000" cy="1524800"/>
          </a:xfrm>
          <a:prstGeom prst="hexagon">
            <a:avLst>
              <a:gd name="adj" fmla="val 28852"/>
              <a:gd name="vf" fmla="val 115470"/>
            </a:avLst>
          </a:prstGeom>
          <a:solidFill>
            <a:schemeClr val="lt1"/>
          </a:solidFill>
          <a:ln w="9525" cap="flat" cmpd="sng">
            <a:solidFill>
              <a:srgbClr val="13CDBB"/>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126" name="Google Shape;126;p22"/>
          <p:cNvSpPr txBox="1"/>
          <p:nvPr/>
        </p:nvSpPr>
        <p:spPr>
          <a:xfrm>
            <a:off x="2119672" y="3484347"/>
            <a:ext cx="1185600" cy="256505"/>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067" kern="0">
                <a:solidFill>
                  <a:srgbClr val="000000"/>
                </a:solidFill>
                <a:latin typeface="Arial"/>
                <a:cs typeface="Arial"/>
                <a:sym typeface="Arial"/>
              </a:rPr>
              <a:t>What if…</a:t>
            </a:r>
            <a:endParaRPr sz="1067" kern="0">
              <a:solidFill>
                <a:srgbClr val="000000"/>
              </a:solidFill>
              <a:latin typeface="Arial"/>
              <a:ea typeface="Arial"/>
              <a:cs typeface="Arial"/>
              <a:sym typeface="Arial"/>
            </a:endParaRPr>
          </a:p>
        </p:txBody>
      </p:sp>
      <p:sp>
        <p:nvSpPr>
          <p:cNvPr id="127" name="Google Shape;127;p22"/>
          <p:cNvSpPr/>
          <p:nvPr/>
        </p:nvSpPr>
        <p:spPr>
          <a:xfrm>
            <a:off x="1993700" y="3048984"/>
            <a:ext cx="1760000" cy="1524800"/>
          </a:xfrm>
          <a:prstGeom prst="hexagon">
            <a:avLst>
              <a:gd name="adj" fmla="val 28852"/>
              <a:gd name="vf" fmla="val 115470"/>
            </a:avLst>
          </a:prstGeom>
          <a:solidFill>
            <a:schemeClr val="lt1"/>
          </a:solidFill>
          <a:ln w="9525" cap="flat" cmpd="sng">
            <a:solidFill>
              <a:srgbClr val="13CDBB"/>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128" name="Google Shape;128;p22"/>
          <p:cNvSpPr txBox="1"/>
          <p:nvPr/>
        </p:nvSpPr>
        <p:spPr>
          <a:xfrm>
            <a:off x="2322872" y="3687547"/>
            <a:ext cx="1185600" cy="256505"/>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067" kern="0">
                <a:solidFill>
                  <a:srgbClr val="000000"/>
                </a:solidFill>
                <a:latin typeface="Arial"/>
                <a:cs typeface="Arial"/>
                <a:sym typeface="Arial"/>
              </a:rPr>
              <a:t>What if…</a:t>
            </a:r>
            <a:endParaRPr sz="1067" kern="0">
              <a:solidFill>
                <a:srgbClr val="000000"/>
              </a:solidFill>
              <a:latin typeface="Arial"/>
              <a:ea typeface="Arial"/>
              <a:cs typeface="Arial"/>
              <a:sym typeface="Arial"/>
            </a:endParaRPr>
          </a:p>
        </p:txBody>
      </p:sp>
      <p:sp>
        <p:nvSpPr>
          <p:cNvPr id="129" name="Google Shape;129;p22"/>
          <p:cNvSpPr/>
          <p:nvPr/>
        </p:nvSpPr>
        <p:spPr>
          <a:xfrm>
            <a:off x="2196900" y="3252184"/>
            <a:ext cx="1760000" cy="1524800"/>
          </a:xfrm>
          <a:prstGeom prst="hexagon">
            <a:avLst>
              <a:gd name="adj" fmla="val 28852"/>
              <a:gd name="vf" fmla="val 115470"/>
            </a:avLst>
          </a:prstGeom>
          <a:solidFill>
            <a:schemeClr val="lt1"/>
          </a:solidFill>
          <a:ln w="9525" cap="flat" cmpd="sng">
            <a:solidFill>
              <a:srgbClr val="13CDBB"/>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130" name="Google Shape;130;p22"/>
          <p:cNvSpPr txBox="1"/>
          <p:nvPr/>
        </p:nvSpPr>
        <p:spPr>
          <a:xfrm>
            <a:off x="2526072" y="3890747"/>
            <a:ext cx="1185600" cy="256505"/>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067" kern="0">
                <a:solidFill>
                  <a:srgbClr val="000000"/>
                </a:solidFill>
                <a:latin typeface="Arial"/>
                <a:cs typeface="Arial"/>
                <a:sym typeface="Arial"/>
              </a:rPr>
              <a:t>What if…</a:t>
            </a:r>
            <a:endParaRPr sz="1067" kern="0">
              <a:solidFill>
                <a:srgbClr val="000000"/>
              </a:solidFill>
              <a:latin typeface="Arial"/>
              <a:ea typeface="Arial"/>
              <a:cs typeface="Arial"/>
              <a:sym typeface="Arial"/>
            </a:endParaRPr>
          </a:p>
        </p:txBody>
      </p:sp>
      <p:sp>
        <p:nvSpPr>
          <p:cNvPr id="131" name="Google Shape;131;p22"/>
          <p:cNvSpPr/>
          <p:nvPr/>
        </p:nvSpPr>
        <p:spPr>
          <a:xfrm>
            <a:off x="2400100" y="3455384"/>
            <a:ext cx="1760000" cy="1524800"/>
          </a:xfrm>
          <a:prstGeom prst="hexagon">
            <a:avLst>
              <a:gd name="adj" fmla="val 28852"/>
              <a:gd name="vf" fmla="val 115470"/>
            </a:avLst>
          </a:prstGeom>
          <a:solidFill>
            <a:schemeClr val="lt1"/>
          </a:solidFill>
          <a:ln w="9525" cap="flat" cmpd="sng">
            <a:solidFill>
              <a:srgbClr val="13CDBB"/>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132" name="Google Shape;132;p22"/>
          <p:cNvSpPr txBox="1"/>
          <p:nvPr/>
        </p:nvSpPr>
        <p:spPr>
          <a:xfrm>
            <a:off x="2729272" y="4093947"/>
            <a:ext cx="1185600" cy="256505"/>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067" kern="0">
                <a:solidFill>
                  <a:srgbClr val="000000"/>
                </a:solidFill>
                <a:latin typeface="Arial"/>
                <a:cs typeface="Arial"/>
                <a:sym typeface="Arial"/>
              </a:rPr>
              <a:t>What if…</a:t>
            </a:r>
            <a:endParaRPr sz="1067" kern="0">
              <a:solidFill>
                <a:srgbClr val="000000"/>
              </a:solidFill>
              <a:latin typeface="Arial"/>
              <a:ea typeface="Arial"/>
              <a:cs typeface="Arial"/>
              <a:sym typeface="Arial"/>
            </a:endParaRPr>
          </a:p>
        </p:txBody>
      </p:sp>
      <p:sp>
        <p:nvSpPr>
          <p:cNvPr id="133" name="Google Shape;133;p22"/>
          <p:cNvSpPr/>
          <p:nvPr/>
        </p:nvSpPr>
        <p:spPr>
          <a:xfrm>
            <a:off x="2603300" y="3658584"/>
            <a:ext cx="1760000" cy="1524800"/>
          </a:xfrm>
          <a:prstGeom prst="hexagon">
            <a:avLst>
              <a:gd name="adj" fmla="val 28852"/>
              <a:gd name="vf" fmla="val 115470"/>
            </a:avLst>
          </a:prstGeom>
          <a:solidFill>
            <a:schemeClr val="lt1"/>
          </a:solidFill>
          <a:ln w="9525" cap="flat" cmpd="sng">
            <a:solidFill>
              <a:srgbClr val="13CDBB"/>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134" name="Google Shape;134;p22"/>
          <p:cNvSpPr txBox="1"/>
          <p:nvPr/>
        </p:nvSpPr>
        <p:spPr>
          <a:xfrm>
            <a:off x="2932472" y="4297147"/>
            <a:ext cx="1185600" cy="256505"/>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067" kern="0">
                <a:solidFill>
                  <a:srgbClr val="000000"/>
                </a:solidFill>
                <a:latin typeface="Arial"/>
                <a:cs typeface="Arial"/>
                <a:sym typeface="Arial"/>
              </a:rPr>
              <a:t>What if…</a:t>
            </a:r>
            <a:endParaRPr sz="1067" kern="0">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67886"/>
        </a:solidFill>
        <a:effectLst/>
      </p:bgPr>
    </p:bg>
    <p:spTree>
      <p:nvGrpSpPr>
        <p:cNvPr id="1" name="Shape 137">
          <a:extLst>
            <a:ext uri="{FF2B5EF4-FFF2-40B4-BE49-F238E27FC236}">
              <a16:creationId xmlns:a16="http://schemas.microsoft.com/office/drawing/2014/main" id="{A0D369FF-C62D-8152-556F-CC6D65341624}"/>
            </a:ext>
          </a:extLst>
        </p:cNvPr>
        <p:cNvGrpSpPr/>
        <p:nvPr/>
      </p:nvGrpSpPr>
      <p:grpSpPr>
        <a:xfrm>
          <a:off x="0" y="0"/>
          <a:ext cx="0" cy="0"/>
          <a:chOff x="0" y="0"/>
          <a:chExt cx="0" cy="0"/>
        </a:xfrm>
      </p:grpSpPr>
      <p:sp>
        <p:nvSpPr>
          <p:cNvPr id="139" name="Google Shape;139;p26">
            <a:extLst>
              <a:ext uri="{FF2B5EF4-FFF2-40B4-BE49-F238E27FC236}">
                <a16:creationId xmlns:a16="http://schemas.microsoft.com/office/drawing/2014/main" id="{D0AC9C42-C6F4-EB1D-6665-C5118953B1B7}"/>
              </a:ext>
            </a:extLst>
          </p:cNvPr>
          <p:cNvSpPr txBox="1">
            <a:spLocks noGrp="1"/>
          </p:cNvSpPr>
          <p:nvPr>
            <p:ph type="ctrTitle"/>
          </p:nvPr>
        </p:nvSpPr>
        <p:spPr>
          <a:xfrm>
            <a:off x="406411" y="-893767"/>
            <a:ext cx="11360800" cy="2736800"/>
          </a:xfrm>
          <a:prstGeom prst="rect">
            <a:avLst/>
          </a:prstGeom>
        </p:spPr>
        <p:txBody>
          <a:bodyPr spcFirstLastPara="1" wrap="square" lIns="121900" tIns="121900" rIns="121900" bIns="121900" anchor="b" anchorCtr="0">
            <a:normAutofit/>
          </a:bodyPr>
          <a:lstStyle/>
          <a:p>
            <a:pPr algn="l"/>
            <a:r>
              <a:rPr lang="en-GB">
                <a:solidFill>
                  <a:schemeClr val="lt1"/>
                </a:solidFill>
              </a:rPr>
              <a:t>Example</a:t>
            </a:r>
            <a:endParaRPr>
              <a:solidFill>
                <a:schemeClr val="lt1"/>
              </a:solidFill>
            </a:endParaRPr>
          </a:p>
        </p:txBody>
      </p:sp>
      <p:pic>
        <p:nvPicPr>
          <p:cNvPr id="140" name="Google Shape;140;p26">
            <a:extLst>
              <a:ext uri="{FF2B5EF4-FFF2-40B4-BE49-F238E27FC236}">
                <a16:creationId xmlns:a16="http://schemas.microsoft.com/office/drawing/2014/main" id="{EA0D8637-F5EF-8678-F05D-809A910F59D0}"/>
              </a:ext>
            </a:extLst>
          </p:cNvPr>
          <p:cNvPicPr preferRelativeResize="0"/>
          <p:nvPr/>
        </p:nvPicPr>
        <p:blipFill>
          <a:blip r:embed="rId3">
            <a:alphaModFix/>
          </a:blip>
          <a:stretch>
            <a:fillRect/>
          </a:stretch>
        </p:blipFill>
        <p:spPr>
          <a:xfrm>
            <a:off x="5937655" y="0"/>
            <a:ext cx="6355957" cy="6858000"/>
          </a:xfrm>
          <a:prstGeom prst="rect">
            <a:avLst/>
          </a:prstGeom>
          <a:noFill/>
          <a:ln>
            <a:noFill/>
          </a:ln>
        </p:spPr>
      </p:pic>
    </p:spTree>
    <p:extLst>
      <p:ext uri="{BB962C8B-B14F-4D97-AF65-F5344CB8AC3E}">
        <p14:creationId xmlns:p14="http://schemas.microsoft.com/office/powerpoint/2010/main" val="269378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3"/>
          <p:cNvSpPr/>
          <p:nvPr/>
        </p:nvSpPr>
        <p:spPr>
          <a:xfrm>
            <a:off x="1901211" y="374720"/>
            <a:ext cx="8486800" cy="477600"/>
          </a:xfrm>
          <a:prstGeom prst="rect">
            <a:avLst/>
          </a:prstGeom>
          <a:noFill/>
          <a:ln>
            <a:noFill/>
          </a:ln>
        </p:spPr>
        <p:txBody>
          <a:bodyPr spcFirstLastPara="1" wrap="square" lIns="0" tIns="0" rIns="0" bIns="0" anchor="t" anchorCtr="0">
            <a:noAutofit/>
          </a:bodyPr>
          <a:lstStyle/>
          <a:p>
            <a:pPr defTabSz="1219170">
              <a:buClr>
                <a:srgbClr val="000000"/>
              </a:buClr>
              <a:buSzPts val="2100"/>
            </a:pPr>
            <a:endParaRPr sz="2800" kern="0">
              <a:solidFill>
                <a:srgbClr val="000000"/>
              </a:solidFill>
              <a:latin typeface="Arial"/>
              <a:ea typeface="Arial"/>
              <a:cs typeface="Arial"/>
              <a:sym typeface="Arial"/>
            </a:endParaRPr>
          </a:p>
        </p:txBody>
      </p:sp>
      <p:sp>
        <p:nvSpPr>
          <p:cNvPr id="141" name="Google Shape;141;p23"/>
          <p:cNvSpPr txBox="1">
            <a:spLocks noGrp="1"/>
          </p:cNvSpPr>
          <p:nvPr>
            <p:ph type="title"/>
          </p:nvPr>
        </p:nvSpPr>
        <p:spPr>
          <a:xfrm>
            <a:off x="207433" y="188600"/>
            <a:ext cx="11360800" cy="763600"/>
          </a:xfrm>
          <a:prstGeom prst="rect">
            <a:avLst/>
          </a:prstGeom>
          <a:noFill/>
          <a:ln>
            <a:noFill/>
          </a:ln>
        </p:spPr>
        <p:txBody>
          <a:bodyPr spcFirstLastPara="1" wrap="square" lIns="121900" tIns="121900" rIns="121900" bIns="121900" anchor="ctr" anchorCtr="0">
            <a:noAutofit/>
          </a:bodyPr>
          <a:lstStyle/>
          <a:p>
            <a:pPr>
              <a:lnSpc>
                <a:spcPct val="115000"/>
              </a:lnSpc>
              <a:spcBef>
                <a:spcPts val="1600"/>
              </a:spcBef>
              <a:spcAft>
                <a:spcPts val="533"/>
              </a:spcAft>
            </a:pPr>
            <a:r>
              <a:rPr lang="en-GB" sz="3200">
                <a:solidFill>
                  <a:srgbClr val="005840"/>
                </a:solidFill>
                <a:highlight>
                  <a:srgbClr val="FFFFFF"/>
                </a:highlight>
              </a:rPr>
              <a:t>Examples</a:t>
            </a:r>
            <a:endParaRPr sz="3200">
              <a:solidFill>
                <a:srgbClr val="005840"/>
              </a:solidFill>
            </a:endParaRPr>
          </a:p>
        </p:txBody>
      </p:sp>
      <p:sp>
        <p:nvSpPr>
          <p:cNvPr id="142" name="Google Shape;142;p23"/>
          <p:cNvSpPr/>
          <p:nvPr/>
        </p:nvSpPr>
        <p:spPr>
          <a:xfrm>
            <a:off x="111125" y="4051300"/>
            <a:ext cx="1390800" cy="619200"/>
          </a:xfrm>
          <a:prstGeom prst="rect">
            <a:avLst/>
          </a:prstGeom>
          <a:solidFill>
            <a:srgbClr val="FFFFFF"/>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pic>
        <p:nvPicPr>
          <p:cNvPr id="143" name="Google Shape;143;p23"/>
          <p:cNvPicPr preferRelativeResize="0"/>
          <p:nvPr/>
        </p:nvPicPr>
        <p:blipFill rotWithShape="1">
          <a:blip r:embed="rId3">
            <a:alphaModFix/>
          </a:blip>
          <a:srcRect t="3381"/>
          <a:stretch/>
        </p:blipFill>
        <p:spPr>
          <a:xfrm>
            <a:off x="111133" y="1278300"/>
            <a:ext cx="8337723" cy="5265133"/>
          </a:xfrm>
          <a:prstGeom prst="rect">
            <a:avLst/>
          </a:prstGeom>
          <a:noFill/>
          <a:ln>
            <a:noFill/>
          </a:ln>
        </p:spPr>
      </p:pic>
      <p:sp>
        <p:nvSpPr>
          <p:cNvPr id="144" name="Google Shape;144;p23"/>
          <p:cNvSpPr/>
          <p:nvPr/>
        </p:nvSpPr>
        <p:spPr>
          <a:xfrm>
            <a:off x="352357" y="2637267"/>
            <a:ext cx="240000" cy="10144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145" name="Google Shape;145;p23"/>
          <p:cNvSpPr/>
          <p:nvPr/>
        </p:nvSpPr>
        <p:spPr>
          <a:xfrm>
            <a:off x="8849731" y="3762589"/>
            <a:ext cx="1113600" cy="886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146" name="Google Shape;146;p23"/>
          <p:cNvSpPr/>
          <p:nvPr/>
        </p:nvSpPr>
        <p:spPr>
          <a:xfrm>
            <a:off x="8849731" y="5505451"/>
            <a:ext cx="1113600" cy="8048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147" name="Google Shape;147;p23"/>
          <p:cNvSpPr/>
          <p:nvPr/>
        </p:nvSpPr>
        <p:spPr>
          <a:xfrm>
            <a:off x="8772525" y="5753099"/>
            <a:ext cx="1286000" cy="3428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148" name="Google Shape;148;p23"/>
          <p:cNvSpPr/>
          <p:nvPr/>
        </p:nvSpPr>
        <p:spPr>
          <a:xfrm>
            <a:off x="8448867" y="1452967"/>
            <a:ext cx="1760000" cy="1524800"/>
          </a:xfrm>
          <a:prstGeom prst="hexagon">
            <a:avLst>
              <a:gd name="adj" fmla="val 28852"/>
              <a:gd name="vf" fmla="val 115470"/>
            </a:avLst>
          </a:prstGeom>
          <a:solidFill>
            <a:schemeClr val="lt1"/>
          </a:solidFill>
          <a:ln w="38100" cap="flat" cmpd="sng">
            <a:solidFill>
              <a:srgbClr val="F1EDE4"/>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149" name="Google Shape;149;p23"/>
          <p:cNvSpPr/>
          <p:nvPr/>
        </p:nvSpPr>
        <p:spPr>
          <a:xfrm>
            <a:off x="8448867" y="3148467"/>
            <a:ext cx="1760000" cy="1524800"/>
          </a:xfrm>
          <a:prstGeom prst="hexagon">
            <a:avLst>
              <a:gd name="adj" fmla="val 28852"/>
              <a:gd name="vf" fmla="val 115470"/>
            </a:avLst>
          </a:prstGeom>
          <a:solidFill>
            <a:schemeClr val="lt1"/>
          </a:solidFill>
          <a:ln w="38100" cap="flat" cmpd="sng">
            <a:solidFill>
              <a:srgbClr val="F1EDE4"/>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150" name="Google Shape;150;p23"/>
          <p:cNvSpPr/>
          <p:nvPr/>
        </p:nvSpPr>
        <p:spPr>
          <a:xfrm>
            <a:off x="8448867" y="4887267"/>
            <a:ext cx="1760000" cy="1524800"/>
          </a:xfrm>
          <a:prstGeom prst="hexagon">
            <a:avLst>
              <a:gd name="adj" fmla="val 28852"/>
              <a:gd name="vf" fmla="val 115470"/>
            </a:avLst>
          </a:prstGeom>
          <a:solidFill>
            <a:schemeClr val="lt1"/>
          </a:solidFill>
          <a:ln w="38100" cap="flat" cmpd="sng">
            <a:solidFill>
              <a:srgbClr val="F1EDE4"/>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151" name="Google Shape;151;p23"/>
          <p:cNvSpPr txBox="1"/>
          <p:nvPr/>
        </p:nvSpPr>
        <p:spPr>
          <a:xfrm>
            <a:off x="8633467" y="1846501"/>
            <a:ext cx="1390800" cy="913351"/>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067" kern="0">
                <a:solidFill>
                  <a:srgbClr val="000000"/>
                </a:solidFill>
                <a:latin typeface="Arial"/>
                <a:ea typeface="Arial"/>
                <a:cs typeface="Arial"/>
                <a:sym typeface="Arial"/>
              </a:rPr>
              <a:t>What if… your idea was made by Lego? Ikea? Nike?</a:t>
            </a:r>
            <a:endParaRPr sz="1067" kern="0">
              <a:solidFill>
                <a:srgbClr val="000000"/>
              </a:solidFill>
              <a:latin typeface="Arial"/>
              <a:ea typeface="Arial"/>
              <a:cs typeface="Arial"/>
              <a:sym typeface="Arial"/>
            </a:endParaRPr>
          </a:p>
          <a:p>
            <a:pPr algn="ctr" defTabSz="1219170">
              <a:buClr>
                <a:srgbClr val="000000"/>
              </a:buClr>
            </a:pPr>
            <a:r>
              <a:rPr lang="en-GB" sz="1067" kern="0">
                <a:solidFill>
                  <a:srgbClr val="000000"/>
                </a:solidFill>
                <a:latin typeface="Arial"/>
                <a:ea typeface="Arial"/>
                <a:cs typeface="Arial"/>
                <a:sym typeface="Arial"/>
              </a:rPr>
              <a:t>Or a brand you admire?</a:t>
            </a:r>
            <a:endParaRPr sz="1067" kern="0">
              <a:solidFill>
                <a:srgbClr val="000000"/>
              </a:solidFill>
              <a:latin typeface="Arial"/>
              <a:ea typeface="Arial"/>
              <a:cs typeface="Arial"/>
              <a:sym typeface="Arial"/>
            </a:endParaRPr>
          </a:p>
        </p:txBody>
      </p:sp>
      <p:sp>
        <p:nvSpPr>
          <p:cNvPr id="152" name="Google Shape;152;p23"/>
          <p:cNvSpPr txBox="1"/>
          <p:nvPr/>
        </p:nvSpPr>
        <p:spPr>
          <a:xfrm>
            <a:off x="8685652" y="3557906"/>
            <a:ext cx="1286400" cy="749139"/>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067" kern="0" dirty="0">
                <a:solidFill>
                  <a:srgbClr val="000000"/>
                </a:solidFill>
                <a:latin typeface="Arial"/>
                <a:ea typeface="Arial"/>
                <a:cs typeface="Arial"/>
                <a:sym typeface="Arial"/>
              </a:rPr>
              <a:t>What if… you had £1 million to make your idea happen?</a:t>
            </a:r>
            <a:endParaRPr sz="1067" kern="0" dirty="0">
              <a:solidFill>
                <a:srgbClr val="000000"/>
              </a:solidFill>
              <a:latin typeface="Arial"/>
              <a:ea typeface="Arial"/>
              <a:cs typeface="Arial"/>
              <a:sym typeface="Arial"/>
            </a:endParaRPr>
          </a:p>
        </p:txBody>
      </p:sp>
      <p:sp>
        <p:nvSpPr>
          <p:cNvPr id="153" name="Google Shape;153;p23"/>
          <p:cNvSpPr txBox="1"/>
          <p:nvPr/>
        </p:nvSpPr>
        <p:spPr>
          <a:xfrm>
            <a:off x="8736072" y="5275081"/>
            <a:ext cx="1185600" cy="749139"/>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067" kern="0">
                <a:solidFill>
                  <a:srgbClr val="000000"/>
                </a:solidFill>
                <a:latin typeface="Arial"/>
                <a:ea typeface="Arial"/>
                <a:cs typeface="Arial"/>
                <a:sym typeface="Arial"/>
              </a:rPr>
              <a:t>What if…people subscribed to your idea for a monthly fee?</a:t>
            </a:r>
            <a:endParaRPr sz="1067" kern="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FB482-DDD3-00BF-2B9A-77F4D4BE43FE}"/>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50D45287-3738-9396-8866-E7C530E8C579}"/>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6" name="Rectangle 5">
            <a:extLst>
              <a:ext uri="{FF2B5EF4-FFF2-40B4-BE49-F238E27FC236}">
                <a16:creationId xmlns:a16="http://schemas.microsoft.com/office/drawing/2014/main" id="{B95FF430-77B0-159B-95C3-8BE763E7B606}"/>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BBA9D3D4-EF4A-81E2-AB3A-A194A0D476B9}"/>
              </a:ext>
            </a:extLst>
          </p:cNvPr>
          <p:cNvSpPr/>
          <p:nvPr/>
        </p:nvSpPr>
        <p:spPr>
          <a:xfrm>
            <a:off x="440123" y="563966"/>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Drawing inspiration from nature</a:t>
            </a:r>
          </a:p>
        </p:txBody>
      </p:sp>
      <p:sp>
        <p:nvSpPr>
          <p:cNvPr id="3" name="TextBox 2">
            <a:extLst>
              <a:ext uri="{FF2B5EF4-FFF2-40B4-BE49-F238E27FC236}">
                <a16:creationId xmlns:a16="http://schemas.microsoft.com/office/drawing/2014/main" id="{0D93BC06-1BBE-875D-9798-0B5956845A77}"/>
              </a:ext>
            </a:extLst>
          </p:cNvPr>
          <p:cNvSpPr txBox="1"/>
          <p:nvPr/>
        </p:nvSpPr>
        <p:spPr>
          <a:xfrm>
            <a:off x="318870" y="1836256"/>
            <a:ext cx="9637930" cy="1592744"/>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12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We can learn from and mimic nature’s strategies to solve design challenges in a regenerative way. </a:t>
            </a:r>
          </a:p>
          <a:p>
            <a:pPr marL="0" marR="0" lvl="0" indent="0" algn="l" defTabSz="457200" rtl="0" eaLnBrk="1" fontAlgn="auto" latinLnBrk="0" hangingPunct="1">
              <a:lnSpc>
                <a:spcPct val="150000"/>
              </a:lnSpc>
              <a:spcBef>
                <a:spcPts val="0"/>
              </a:spcBef>
              <a:spcAft>
                <a:spcPts val="12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This approach is called </a:t>
            </a:r>
            <a:r>
              <a:rPr kumimoji="0" lang="en-GB" sz="2000" b="0" i="0" u="none" strike="noStrike" kern="1200" cap="none" spc="0" normalizeH="0" baseline="0" noProof="0" dirty="0">
                <a:ln>
                  <a:noFill/>
                </a:ln>
                <a:solidFill>
                  <a:prstClr val="black"/>
                </a:solidFill>
                <a:effectLst/>
                <a:highlight>
                  <a:srgbClr val="B6FF99"/>
                </a:highlight>
                <a:uLnTx/>
                <a:uFillTx/>
                <a:latin typeface="Arial" panose="020B0604020202020204" pitchFamily="34" charset="0"/>
                <a:ea typeface="Visuelt Pro ExtraLight"/>
                <a:cs typeface="Arial" panose="020B0604020202020204" pitchFamily="34" charset="0"/>
              </a:rPr>
              <a:t>biomimicry</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a:t>
            </a:r>
          </a:p>
        </p:txBody>
      </p:sp>
      <p:pic>
        <p:nvPicPr>
          <p:cNvPr id="2050" name="Picture 2" descr="8 Amazing Examples of Biomimicry">
            <a:extLst>
              <a:ext uri="{FF2B5EF4-FFF2-40B4-BE49-F238E27FC236}">
                <a16:creationId xmlns:a16="http://schemas.microsoft.com/office/drawing/2014/main" id="{A46C249A-AF27-567D-53B7-0C189EAF5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6210" y="2984500"/>
            <a:ext cx="5530464" cy="38724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501A22-9D64-677C-3228-63EA7910624E}"/>
              </a:ext>
            </a:extLst>
          </p:cNvPr>
          <p:cNvSpPr txBox="1"/>
          <p:nvPr/>
        </p:nvSpPr>
        <p:spPr>
          <a:xfrm>
            <a:off x="318870" y="3558569"/>
            <a:ext cx="5530464" cy="1900520"/>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12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The goal is to develop solutions that are not only </a:t>
            </a:r>
            <a:r>
              <a:rPr kumimoji="0" lang="en-GB" sz="2000" b="0" i="0" u="none" strike="noStrike" kern="1200" cap="none" spc="0" normalizeH="0" baseline="0" noProof="0" dirty="0">
                <a:ln>
                  <a:noFill/>
                </a:ln>
                <a:solidFill>
                  <a:prstClr val="black"/>
                </a:solidFill>
                <a:effectLst/>
                <a:highlight>
                  <a:srgbClr val="B6FF99"/>
                </a:highlight>
                <a:uLnTx/>
                <a:uFillTx/>
                <a:latin typeface="Arial" panose="020B0604020202020204" pitchFamily="34" charset="0"/>
                <a:ea typeface="Visuelt Pro ExtraLight"/>
                <a:cs typeface="Arial" panose="020B0604020202020204" pitchFamily="34" charset="0"/>
              </a:rPr>
              <a:t>effective</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 but also </a:t>
            </a:r>
            <a:r>
              <a:rPr kumimoji="0" lang="en-GB" sz="2000" b="0" i="0" u="none" strike="noStrike" kern="1200" cap="none" spc="0" normalizeH="0" baseline="0" noProof="0" dirty="0">
                <a:ln>
                  <a:noFill/>
                </a:ln>
                <a:solidFill>
                  <a:prstClr val="black"/>
                </a:solidFill>
                <a:effectLst/>
                <a:highlight>
                  <a:srgbClr val="B6FF99"/>
                </a:highlight>
                <a:uLnTx/>
                <a:uFillTx/>
                <a:latin typeface="Arial" panose="020B0604020202020204" pitchFamily="34" charset="0"/>
                <a:ea typeface="Visuelt Pro ExtraLight"/>
                <a:cs typeface="Arial" panose="020B0604020202020204" pitchFamily="34" charset="0"/>
              </a:rPr>
              <a:t>environmentally sustainable</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 reflecting the well-adapted, time-tested innovations found in nature.</a:t>
            </a:r>
          </a:p>
        </p:txBody>
      </p:sp>
    </p:spTree>
    <p:extLst>
      <p:ext uri="{BB962C8B-B14F-4D97-AF65-F5344CB8AC3E}">
        <p14:creationId xmlns:p14="http://schemas.microsoft.com/office/powerpoint/2010/main" val="2475699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4" descr="Gymnopus androsaceus"/>
          <p:cNvPicPr preferRelativeResize="0"/>
          <p:nvPr/>
        </p:nvPicPr>
        <p:blipFill rotWithShape="1">
          <a:blip r:embed="rId3">
            <a:alphaModFix/>
          </a:blip>
          <a:srcRect l="16667" r="16666"/>
          <a:stretch/>
        </p:blipFill>
        <p:spPr>
          <a:xfrm>
            <a:off x="846721" y="1444601"/>
            <a:ext cx="2658000" cy="2658000"/>
          </a:xfrm>
          <a:prstGeom prst="flowChartConnector">
            <a:avLst/>
          </a:prstGeom>
          <a:noFill/>
          <a:ln>
            <a:noFill/>
          </a:ln>
        </p:spPr>
      </p:pic>
      <p:pic>
        <p:nvPicPr>
          <p:cNvPr id="160" name="Google Shape;160;p24"/>
          <p:cNvPicPr preferRelativeResize="0"/>
          <p:nvPr/>
        </p:nvPicPr>
        <p:blipFill rotWithShape="1">
          <a:blip r:embed="rId4">
            <a:alphaModFix/>
          </a:blip>
          <a:srcRect l="15945" t="-297" r="17189" b="296"/>
          <a:stretch/>
        </p:blipFill>
        <p:spPr>
          <a:xfrm>
            <a:off x="4299680" y="1431648"/>
            <a:ext cx="2658000" cy="2658000"/>
          </a:xfrm>
          <a:prstGeom prst="ellipse">
            <a:avLst/>
          </a:prstGeom>
          <a:noFill/>
          <a:ln>
            <a:noFill/>
          </a:ln>
        </p:spPr>
      </p:pic>
      <p:pic>
        <p:nvPicPr>
          <p:cNvPr id="161" name="Google Shape;161;p24"/>
          <p:cNvPicPr preferRelativeResize="0"/>
          <p:nvPr/>
        </p:nvPicPr>
        <p:blipFill rotWithShape="1">
          <a:blip r:embed="rId5">
            <a:alphaModFix/>
          </a:blip>
          <a:srcRect l="33441" t="396" r="10517" b="-396"/>
          <a:stretch/>
        </p:blipFill>
        <p:spPr>
          <a:xfrm>
            <a:off x="7729884" y="1478353"/>
            <a:ext cx="2624400" cy="2624400"/>
          </a:xfrm>
          <a:prstGeom prst="ellipse">
            <a:avLst/>
          </a:prstGeom>
          <a:noFill/>
          <a:ln>
            <a:noFill/>
          </a:ln>
        </p:spPr>
      </p:pic>
      <p:sp>
        <p:nvSpPr>
          <p:cNvPr id="162" name="Google Shape;162;p24"/>
          <p:cNvSpPr/>
          <p:nvPr/>
        </p:nvSpPr>
        <p:spPr>
          <a:xfrm>
            <a:off x="602961" y="344487"/>
            <a:ext cx="8486800" cy="477600"/>
          </a:xfrm>
          <a:prstGeom prst="rect">
            <a:avLst/>
          </a:prstGeom>
          <a:noFill/>
          <a:ln>
            <a:noFill/>
          </a:ln>
        </p:spPr>
        <p:txBody>
          <a:bodyPr spcFirstLastPara="1" wrap="square" lIns="0" tIns="0" rIns="0" bIns="0" anchor="t" anchorCtr="0">
            <a:noAutofit/>
          </a:bodyPr>
          <a:lstStyle/>
          <a:p>
            <a:pPr defTabSz="1219170">
              <a:buClr>
                <a:srgbClr val="000000"/>
              </a:buClr>
              <a:buSzPts val="2100"/>
            </a:pPr>
            <a:endParaRPr sz="2800" kern="0">
              <a:solidFill>
                <a:srgbClr val="000000"/>
              </a:solidFill>
              <a:latin typeface="Arial"/>
              <a:ea typeface="Arial"/>
              <a:cs typeface="Arial"/>
              <a:sym typeface="Arial"/>
            </a:endParaRPr>
          </a:p>
        </p:txBody>
      </p:sp>
      <p:sp>
        <p:nvSpPr>
          <p:cNvPr id="163" name="Google Shape;163;p24"/>
          <p:cNvSpPr/>
          <p:nvPr/>
        </p:nvSpPr>
        <p:spPr>
          <a:xfrm>
            <a:off x="255437" y="4137839"/>
            <a:ext cx="1390800" cy="619200"/>
          </a:xfrm>
          <a:prstGeom prst="rect">
            <a:avLst/>
          </a:prstGeom>
          <a:solidFill>
            <a:srgbClr val="FFFFFF"/>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164" name="Google Shape;164;p24"/>
          <p:cNvSpPr/>
          <p:nvPr/>
        </p:nvSpPr>
        <p:spPr>
          <a:xfrm>
            <a:off x="9572624" y="3935253"/>
            <a:ext cx="1390800" cy="619200"/>
          </a:xfrm>
          <a:prstGeom prst="rect">
            <a:avLst/>
          </a:prstGeom>
          <a:solidFill>
            <a:srgbClr val="FFFFFF"/>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165" name="Google Shape;165;p24"/>
          <p:cNvSpPr txBox="1"/>
          <p:nvPr/>
        </p:nvSpPr>
        <p:spPr>
          <a:xfrm>
            <a:off x="757260" y="3813576"/>
            <a:ext cx="5755200" cy="379615"/>
          </a:xfrm>
          <a:prstGeom prst="rect">
            <a:avLst/>
          </a:prstGeom>
          <a:noFill/>
          <a:ln>
            <a:noFill/>
          </a:ln>
        </p:spPr>
        <p:txBody>
          <a:bodyPr spcFirstLastPara="1" wrap="square" lIns="91433" tIns="45700" rIns="91433" bIns="45700" anchor="t" anchorCtr="0">
            <a:spAutoFit/>
          </a:bodyPr>
          <a:lstStyle/>
          <a:p>
            <a:pPr defTabSz="1219170">
              <a:buClr>
                <a:srgbClr val="000000"/>
              </a:buClr>
              <a:buSzPts val="1400"/>
            </a:pPr>
            <a:r>
              <a:rPr lang="en-GB" sz="1867" kern="0">
                <a:solidFill>
                  <a:srgbClr val="000000"/>
                </a:solidFill>
                <a:highlight>
                  <a:srgbClr val="FF9700"/>
                </a:highlight>
                <a:latin typeface="Arial"/>
                <a:ea typeface="Arial"/>
                <a:cs typeface="Arial"/>
                <a:sym typeface="Arial"/>
              </a:rPr>
              <a:t>Innovative building materials</a:t>
            </a:r>
            <a:endParaRPr sz="1867" kern="0">
              <a:solidFill>
                <a:srgbClr val="000000"/>
              </a:solidFill>
              <a:highlight>
                <a:srgbClr val="FF9700"/>
              </a:highlight>
              <a:latin typeface="Arial"/>
              <a:ea typeface="Arial"/>
              <a:cs typeface="Arial"/>
              <a:sym typeface="Arial"/>
            </a:endParaRPr>
          </a:p>
        </p:txBody>
      </p:sp>
      <p:sp>
        <p:nvSpPr>
          <p:cNvPr id="166" name="Google Shape;166;p24"/>
          <p:cNvSpPr txBox="1"/>
          <p:nvPr/>
        </p:nvSpPr>
        <p:spPr>
          <a:xfrm>
            <a:off x="4460247" y="3813576"/>
            <a:ext cx="5755200" cy="379615"/>
          </a:xfrm>
          <a:prstGeom prst="rect">
            <a:avLst/>
          </a:prstGeom>
          <a:noFill/>
          <a:ln>
            <a:noFill/>
          </a:ln>
        </p:spPr>
        <p:txBody>
          <a:bodyPr spcFirstLastPara="1" wrap="square" lIns="91433" tIns="45700" rIns="91433" bIns="45700" anchor="t" anchorCtr="0">
            <a:spAutoFit/>
          </a:bodyPr>
          <a:lstStyle/>
          <a:p>
            <a:pPr defTabSz="1219170">
              <a:buClr>
                <a:srgbClr val="000000"/>
              </a:buClr>
              <a:buSzPts val="1400"/>
            </a:pPr>
            <a:r>
              <a:rPr lang="en-GB" sz="1867" kern="0">
                <a:solidFill>
                  <a:srgbClr val="000000"/>
                </a:solidFill>
                <a:highlight>
                  <a:srgbClr val="FF9700"/>
                </a:highlight>
                <a:latin typeface="Arial"/>
                <a:ea typeface="Arial"/>
                <a:cs typeface="Arial"/>
                <a:sym typeface="Arial"/>
              </a:rPr>
              <a:t>Nature-inspired wings</a:t>
            </a:r>
            <a:endParaRPr sz="1467" kern="0">
              <a:solidFill>
                <a:srgbClr val="000000"/>
              </a:solidFill>
              <a:latin typeface="Arial"/>
              <a:cs typeface="Arial"/>
              <a:sym typeface="Arial"/>
            </a:endParaRPr>
          </a:p>
        </p:txBody>
      </p:sp>
      <p:sp>
        <p:nvSpPr>
          <p:cNvPr id="167" name="Google Shape;167;p24"/>
          <p:cNvSpPr txBox="1"/>
          <p:nvPr/>
        </p:nvSpPr>
        <p:spPr>
          <a:xfrm>
            <a:off x="7263485" y="3604999"/>
            <a:ext cx="3557200" cy="666937"/>
          </a:xfrm>
          <a:prstGeom prst="rect">
            <a:avLst/>
          </a:prstGeom>
          <a:noFill/>
          <a:ln>
            <a:noFill/>
          </a:ln>
        </p:spPr>
        <p:txBody>
          <a:bodyPr spcFirstLastPara="1" wrap="square" lIns="91433" tIns="45700" rIns="91433" bIns="45700" anchor="t" anchorCtr="0">
            <a:spAutoFit/>
          </a:bodyPr>
          <a:lstStyle/>
          <a:p>
            <a:pPr algn="ctr" defTabSz="1219170">
              <a:buClr>
                <a:srgbClr val="000000"/>
              </a:buClr>
              <a:buSzPts val="1400"/>
            </a:pPr>
            <a:r>
              <a:rPr lang="en-GB" sz="1867" kern="0">
                <a:solidFill>
                  <a:srgbClr val="000000"/>
                </a:solidFill>
                <a:highlight>
                  <a:srgbClr val="FF9700"/>
                </a:highlight>
                <a:latin typeface="Arial"/>
                <a:ea typeface="Arial"/>
                <a:cs typeface="Arial"/>
                <a:sym typeface="Arial"/>
              </a:rPr>
              <a:t>Bee-inspired optimisation of delivery routes </a:t>
            </a:r>
            <a:endParaRPr sz="1467" kern="0">
              <a:solidFill>
                <a:srgbClr val="000000"/>
              </a:solidFill>
              <a:latin typeface="Arial"/>
              <a:cs typeface="Arial"/>
              <a:sym typeface="Arial"/>
            </a:endParaRPr>
          </a:p>
        </p:txBody>
      </p:sp>
      <p:sp>
        <p:nvSpPr>
          <p:cNvPr id="168" name="Google Shape;168;p24"/>
          <p:cNvSpPr txBox="1"/>
          <p:nvPr/>
        </p:nvSpPr>
        <p:spPr>
          <a:xfrm>
            <a:off x="1464487" y="4193173"/>
            <a:ext cx="1390800" cy="523308"/>
          </a:xfrm>
          <a:prstGeom prst="rect">
            <a:avLst/>
          </a:prstGeom>
          <a:noFill/>
          <a:ln>
            <a:noFill/>
          </a:ln>
        </p:spPr>
        <p:txBody>
          <a:bodyPr spcFirstLastPara="1" wrap="square" lIns="91433" tIns="45700" rIns="91433" bIns="45700" anchor="t" anchorCtr="0">
            <a:spAutoFit/>
          </a:bodyPr>
          <a:lstStyle/>
          <a:p>
            <a:pPr defTabSz="1219170">
              <a:lnSpc>
                <a:spcPct val="150000"/>
              </a:lnSpc>
              <a:buClr>
                <a:srgbClr val="000000"/>
              </a:buClr>
              <a:buSzPts val="1400"/>
            </a:pPr>
            <a:r>
              <a:rPr lang="en-GB" sz="1867" kern="0">
                <a:solidFill>
                  <a:srgbClr val="000000"/>
                </a:solidFill>
                <a:highlight>
                  <a:srgbClr val="B6FF99"/>
                </a:highlight>
                <a:latin typeface="Arial"/>
                <a:ea typeface="Arial"/>
                <a:cs typeface="Arial"/>
                <a:sym typeface="Arial"/>
              </a:rPr>
              <a:t>Mycocycle</a:t>
            </a:r>
            <a:endParaRPr sz="1867" kern="0">
              <a:solidFill>
                <a:srgbClr val="000000"/>
              </a:solidFill>
              <a:highlight>
                <a:srgbClr val="B6FF99"/>
              </a:highlight>
              <a:latin typeface="Arial"/>
              <a:ea typeface="Arial"/>
              <a:cs typeface="Arial"/>
              <a:sym typeface="Arial"/>
            </a:endParaRPr>
          </a:p>
        </p:txBody>
      </p:sp>
      <p:sp>
        <p:nvSpPr>
          <p:cNvPr id="169" name="Google Shape;169;p24"/>
          <p:cNvSpPr txBox="1"/>
          <p:nvPr/>
        </p:nvSpPr>
        <p:spPr>
          <a:xfrm>
            <a:off x="5219075" y="4193174"/>
            <a:ext cx="1390800" cy="523308"/>
          </a:xfrm>
          <a:prstGeom prst="rect">
            <a:avLst/>
          </a:prstGeom>
          <a:noFill/>
          <a:ln>
            <a:noFill/>
          </a:ln>
        </p:spPr>
        <p:txBody>
          <a:bodyPr spcFirstLastPara="1" wrap="square" lIns="91433" tIns="45700" rIns="91433" bIns="45700" anchor="t" anchorCtr="0">
            <a:spAutoFit/>
          </a:bodyPr>
          <a:lstStyle/>
          <a:p>
            <a:pPr defTabSz="1219170">
              <a:lnSpc>
                <a:spcPct val="150000"/>
              </a:lnSpc>
              <a:buClr>
                <a:srgbClr val="000000"/>
              </a:buClr>
              <a:buSzPts val="1400"/>
            </a:pPr>
            <a:r>
              <a:rPr lang="en-GB" sz="1867" kern="0">
                <a:solidFill>
                  <a:srgbClr val="000000"/>
                </a:solidFill>
                <a:highlight>
                  <a:srgbClr val="B6FF99"/>
                </a:highlight>
                <a:latin typeface="Arial"/>
                <a:ea typeface="Arial"/>
                <a:cs typeface="Arial"/>
                <a:sym typeface="Arial"/>
              </a:rPr>
              <a:t>NASA</a:t>
            </a:r>
            <a:endParaRPr sz="1467" kern="0">
              <a:solidFill>
                <a:srgbClr val="000000"/>
              </a:solidFill>
              <a:latin typeface="Arial"/>
              <a:cs typeface="Arial"/>
              <a:sym typeface="Arial"/>
            </a:endParaRPr>
          </a:p>
        </p:txBody>
      </p:sp>
      <p:sp>
        <p:nvSpPr>
          <p:cNvPr id="170" name="Google Shape;170;p24"/>
          <p:cNvSpPr txBox="1"/>
          <p:nvPr/>
        </p:nvSpPr>
        <p:spPr>
          <a:xfrm>
            <a:off x="8549699" y="4193174"/>
            <a:ext cx="1390800" cy="523308"/>
          </a:xfrm>
          <a:prstGeom prst="rect">
            <a:avLst/>
          </a:prstGeom>
          <a:noFill/>
          <a:ln>
            <a:noFill/>
          </a:ln>
        </p:spPr>
        <p:txBody>
          <a:bodyPr spcFirstLastPara="1" wrap="square" lIns="91433" tIns="45700" rIns="91433" bIns="45700" anchor="t" anchorCtr="0">
            <a:spAutoFit/>
          </a:bodyPr>
          <a:lstStyle/>
          <a:p>
            <a:pPr defTabSz="1219170">
              <a:lnSpc>
                <a:spcPct val="150000"/>
              </a:lnSpc>
              <a:buClr>
                <a:srgbClr val="000000"/>
              </a:buClr>
              <a:buSzPts val="1400"/>
            </a:pPr>
            <a:r>
              <a:rPr lang="en-GB" sz="1867" kern="0">
                <a:solidFill>
                  <a:srgbClr val="000000"/>
                </a:solidFill>
                <a:highlight>
                  <a:srgbClr val="B6FF99"/>
                </a:highlight>
                <a:latin typeface="Arial"/>
                <a:ea typeface="Arial"/>
                <a:cs typeface="Arial"/>
                <a:sym typeface="Arial"/>
              </a:rPr>
              <a:t>Routific</a:t>
            </a:r>
            <a:endParaRPr sz="1867" kern="0">
              <a:solidFill>
                <a:srgbClr val="000000"/>
              </a:solidFill>
              <a:highlight>
                <a:srgbClr val="B6FF99"/>
              </a:highlight>
              <a:latin typeface="Arial"/>
              <a:ea typeface="Arial"/>
              <a:cs typeface="Arial"/>
              <a:sym typeface="Arial"/>
            </a:endParaRPr>
          </a:p>
        </p:txBody>
      </p:sp>
      <p:sp>
        <p:nvSpPr>
          <p:cNvPr id="171" name="Google Shape;171;p24"/>
          <p:cNvSpPr txBox="1">
            <a:spLocks noGrp="1"/>
          </p:cNvSpPr>
          <p:nvPr>
            <p:ph type="title"/>
          </p:nvPr>
        </p:nvSpPr>
        <p:spPr>
          <a:xfrm>
            <a:off x="314633" y="230367"/>
            <a:ext cx="11360800" cy="763600"/>
          </a:xfrm>
          <a:prstGeom prst="rect">
            <a:avLst/>
          </a:prstGeom>
          <a:noFill/>
          <a:ln>
            <a:noFill/>
          </a:ln>
        </p:spPr>
        <p:txBody>
          <a:bodyPr spcFirstLastPara="1" wrap="square" lIns="121900" tIns="121900" rIns="121900" bIns="121900" anchor="ctr" anchorCtr="0">
            <a:noAutofit/>
          </a:bodyPr>
          <a:lstStyle/>
          <a:p>
            <a:pPr>
              <a:lnSpc>
                <a:spcPct val="115000"/>
              </a:lnSpc>
              <a:spcBef>
                <a:spcPts val="1600"/>
              </a:spcBef>
              <a:spcAft>
                <a:spcPts val="533"/>
              </a:spcAft>
            </a:pPr>
            <a:r>
              <a:rPr lang="en-GB" sz="3200" dirty="0">
                <a:solidFill>
                  <a:srgbClr val="005840"/>
                </a:solidFill>
                <a:highlight>
                  <a:srgbClr val="FFFFFF"/>
                </a:highlight>
              </a:rPr>
              <a:t>Examples of nature-inspired ideas</a:t>
            </a:r>
            <a:endParaRPr sz="3200" dirty="0">
              <a:solidFill>
                <a:srgbClr val="005840"/>
              </a:solidFill>
              <a:highlight>
                <a:srgbClr val="FFFFFF"/>
              </a:highlight>
            </a:endParaRPr>
          </a:p>
        </p:txBody>
      </p:sp>
      <p:sp>
        <p:nvSpPr>
          <p:cNvPr id="172" name="Google Shape;172;p24"/>
          <p:cNvSpPr txBox="1"/>
          <p:nvPr/>
        </p:nvSpPr>
        <p:spPr>
          <a:xfrm>
            <a:off x="292267" y="4821233"/>
            <a:ext cx="11244400" cy="1684780"/>
          </a:xfrm>
          <a:prstGeom prst="rect">
            <a:avLst/>
          </a:prstGeom>
          <a:noFill/>
          <a:ln>
            <a:noFill/>
          </a:ln>
        </p:spPr>
        <p:txBody>
          <a:bodyPr spcFirstLastPara="1" wrap="square" lIns="121900" tIns="121900" rIns="121900" bIns="121900" anchor="t" anchorCtr="0">
            <a:spAutoFit/>
          </a:bodyPr>
          <a:lstStyle/>
          <a:p>
            <a:pPr defTabSz="1219170">
              <a:lnSpc>
                <a:spcPct val="107000"/>
              </a:lnSpc>
              <a:spcBef>
                <a:spcPts val="800"/>
              </a:spcBef>
              <a:buClr>
                <a:srgbClr val="000000"/>
              </a:buClr>
            </a:pPr>
            <a:r>
              <a:rPr lang="en-GB" sz="1600" kern="0">
                <a:solidFill>
                  <a:srgbClr val="000000"/>
                </a:solidFill>
                <a:latin typeface="Arial"/>
                <a:cs typeface="Arial"/>
                <a:sym typeface="Arial"/>
              </a:rPr>
              <a:t> For more information on the examples shared, and for additional examples, explore </a:t>
            </a:r>
            <a:r>
              <a:rPr lang="en-GB" sz="1600" u="sng" kern="0">
                <a:solidFill>
                  <a:srgbClr val="2200CC"/>
                </a:solidFill>
                <a:latin typeface="Arial"/>
                <a:cs typeface="Arial"/>
                <a:sym typeface="Arial"/>
                <a:hlinkClick r:id="rId6">
                  <a:extLst>
                    <a:ext uri="{A12FA001-AC4F-418D-AE19-62706E023703}">
                      <ahyp:hlinkClr xmlns:ahyp="http://schemas.microsoft.com/office/drawing/2018/hyperlinkcolor" val="tx"/>
                    </a:ext>
                  </a:extLst>
                </a:hlinkClick>
              </a:rPr>
              <a:t>Asknature</a:t>
            </a:r>
            <a:r>
              <a:rPr lang="en-GB" sz="1600" kern="0">
                <a:solidFill>
                  <a:srgbClr val="000000"/>
                </a:solidFill>
                <a:latin typeface="Arial"/>
                <a:cs typeface="Arial"/>
                <a:sym typeface="Arial"/>
              </a:rPr>
              <a:t>.  </a:t>
            </a:r>
            <a:endParaRPr sz="1600" kern="0">
              <a:solidFill>
                <a:srgbClr val="000000"/>
              </a:solidFill>
              <a:latin typeface="Arial"/>
              <a:cs typeface="Arial"/>
              <a:sym typeface="Arial"/>
            </a:endParaRPr>
          </a:p>
          <a:p>
            <a:pPr defTabSz="1219170">
              <a:lnSpc>
                <a:spcPct val="107000"/>
              </a:lnSpc>
              <a:spcBef>
                <a:spcPts val="1067"/>
              </a:spcBef>
              <a:buClr>
                <a:srgbClr val="000000"/>
              </a:buClr>
            </a:pPr>
            <a:r>
              <a:rPr lang="en-GB" sz="1600" kern="0">
                <a:solidFill>
                  <a:srgbClr val="000000"/>
                </a:solidFill>
                <a:latin typeface="Arial"/>
                <a:cs typeface="Arial"/>
                <a:sym typeface="Arial"/>
              </a:rPr>
              <a:t> Other useful resources with examples include: </a:t>
            </a:r>
            <a:endParaRPr sz="1600" kern="0">
              <a:solidFill>
                <a:srgbClr val="000000"/>
              </a:solidFill>
              <a:latin typeface="Arial"/>
              <a:cs typeface="Arial"/>
              <a:sym typeface="Arial"/>
            </a:endParaRPr>
          </a:p>
          <a:p>
            <a:pPr marL="609585" indent="-406390" defTabSz="1219170">
              <a:lnSpc>
                <a:spcPct val="107000"/>
              </a:lnSpc>
              <a:spcBef>
                <a:spcPts val="1067"/>
              </a:spcBef>
              <a:buClr>
                <a:srgbClr val="000000"/>
              </a:buClr>
              <a:buSzPts val="1200"/>
              <a:buFont typeface="Arial"/>
              <a:buChar char="●"/>
            </a:pPr>
            <a:r>
              <a:rPr lang="en-GB" sz="1600" kern="0">
                <a:solidFill>
                  <a:srgbClr val="000000"/>
                </a:solidFill>
                <a:latin typeface="Arial"/>
                <a:cs typeface="Arial"/>
                <a:sym typeface="Arial"/>
              </a:rPr>
              <a:t>The article ‘</a:t>
            </a:r>
            <a:r>
              <a:rPr lang="en-GB" sz="1600" u="sng" kern="0">
                <a:solidFill>
                  <a:srgbClr val="2200CC"/>
                </a:solidFill>
                <a:latin typeface="Arial"/>
                <a:cs typeface="Arial"/>
                <a:sym typeface="Arial"/>
                <a:hlinkClick r:id="rId7">
                  <a:extLst>
                    <a:ext uri="{A12FA001-AC4F-418D-AE19-62706E023703}">
                      <ahyp:hlinkClr xmlns:ahyp="http://schemas.microsoft.com/office/drawing/2018/hyperlinkcolor" val="tx"/>
                    </a:ext>
                  </a:extLst>
                </a:hlinkClick>
              </a:rPr>
              <a:t>50 of the World's Best Biomimicry Examples (so far)</a:t>
            </a:r>
            <a:r>
              <a:rPr lang="en-GB" sz="1600" kern="0">
                <a:solidFill>
                  <a:srgbClr val="000000"/>
                </a:solidFill>
                <a:latin typeface="Arial"/>
                <a:cs typeface="Arial"/>
                <a:sym typeface="Arial"/>
              </a:rPr>
              <a:t>’ by Learn Biomimicry </a:t>
            </a:r>
            <a:endParaRPr sz="1600" kern="0">
              <a:solidFill>
                <a:srgbClr val="000000"/>
              </a:solidFill>
              <a:latin typeface="Arial"/>
              <a:cs typeface="Arial"/>
              <a:sym typeface="Arial"/>
            </a:endParaRPr>
          </a:p>
          <a:p>
            <a:pPr marL="609585" indent="-406390" defTabSz="1219170">
              <a:lnSpc>
                <a:spcPct val="107000"/>
              </a:lnSpc>
              <a:buClr>
                <a:srgbClr val="000000"/>
              </a:buClr>
              <a:buSzPts val="1200"/>
              <a:buFont typeface="Arial"/>
              <a:buChar char="●"/>
            </a:pPr>
            <a:r>
              <a:rPr lang="en-GB" sz="1600" kern="0">
                <a:solidFill>
                  <a:srgbClr val="000000"/>
                </a:solidFill>
                <a:latin typeface="Arial"/>
                <a:cs typeface="Arial"/>
                <a:sym typeface="Arial"/>
              </a:rPr>
              <a:t>The article ‘</a:t>
            </a:r>
            <a:r>
              <a:rPr lang="en-GB" sz="1600" u="sng" kern="0">
                <a:solidFill>
                  <a:srgbClr val="2200CC"/>
                </a:solidFill>
                <a:latin typeface="Arial"/>
                <a:cs typeface="Arial"/>
                <a:sym typeface="Arial"/>
                <a:hlinkClick r:id="rId8">
                  <a:extLst>
                    <a:ext uri="{A12FA001-AC4F-418D-AE19-62706E023703}">
                      <ahyp:hlinkClr xmlns:ahyp="http://schemas.microsoft.com/office/drawing/2018/hyperlinkcolor" val="tx"/>
                    </a:ext>
                  </a:extLst>
                </a:hlinkClick>
              </a:rPr>
              <a:t>10 examples of ‘peer-led’ behaviours in nature</a:t>
            </a:r>
            <a:r>
              <a:rPr lang="en-GB" sz="1600" kern="0">
                <a:solidFill>
                  <a:srgbClr val="000000"/>
                </a:solidFill>
                <a:latin typeface="Arial"/>
                <a:cs typeface="Arial"/>
                <a:sym typeface="Arial"/>
              </a:rPr>
              <a:t>’ by Zahra Davidson</a:t>
            </a:r>
            <a:endParaRPr sz="1600" kern="0">
              <a:solidFill>
                <a:srgbClr val="000000"/>
              </a:solidFill>
              <a:latin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5"/>
          <p:cNvSpPr/>
          <p:nvPr/>
        </p:nvSpPr>
        <p:spPr>
          <a:xfrm>
            <a:off x="602962" y="547687"/>
            <a:ext cx="8486873" cy="477549"/>
          </a:xfrm>
          <a:prstGeom prst="rect">
            <a:avLst/>
          </a:prstGeom>
          <a:noFill/>
          <a:ln>
            <a:noFill/>
          </a:ln>
        </p:spPr>
        <p:txBody>
          <a:bodyPr spcFirstLastPara="1" wrap="square" lIns="0" tIns="0" rIns="0" bIns="0" anchor="t" anchorCtr="0">
            <a:noAutofit/>
          </a:bodyPr>
          <a:lstStyle/>
          <a:p>
            <a:pPr defTabSz="1219170">
              <a:buClr>
                <a:srgbClr val="000000"/>
              </a:buClr>
              <a:buSzPts val="2100"/>
            </a:pPr>
            <a:endParaRPr sz="2800" kern="0">
              <a:solidFill>
                <a:srgbClr val="000000"/>
              </a:solidFill>
              <a:latin typeface="Arial"/>
              <a:ea typeface="Arial"/>
              <a:cs typeface="Arial"/>
              <a:sym typeface="Arial"/>
            </a:endParaRPr>
          </a:p>
        </p:txBody>
      </p:sp>
      <p:sp>
        <p:nvSpPr>
          <p:cNvPr id="179" name="Google Shape;179;p25"/>
          <p:cNvSpPr/>
          <p:nvPr/>
        </p:nvSpPr>
        <p:spPr>
          <a:xfrm>
            <a:off x="111125" y="4051300"/>
            <a:ext cx="1390651" cy="619125"/>
          </a:xfrm>
          <a:prstGeom prst="rect">
            <a:avLst/>
          </a:prstGeom>
          <a:solidFill>
            <a:srgbClr val="FFFFFF"/>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180" name="Google Shape;180;p25"/>
          <p:cNvSpPr/>
          <p:nvPr/>
        </p:nvSpPr>
        <p:spPr>
          <a:xfrm>
            <a:off x="362857" y="2857500"/>
            <a:ext cx="240104" cy="101441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181" name="Google Shape;181;p25"/>
          <p:cNvSpPr/>
          <p:nvPr/>
        </p:nvSpPr>
        <p:spPr>
          <a:xfrm>
            <a:off x="8849731" y="5505451"/>
            <a:ext cx="1113420" cy="80486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182" name="Google Shape;182;p25"/>
          <p:cNvSpPr/>
          <p:nvPr/>
        </p:nvSpPr>
        <p:spPr>
          <a:xfrm>
            <a:off x="8772525" y="5753099"/>
            <a:ext cx="1285875" cy="34290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183" name="Google Shape;183;p25"/>
          <p:cNvSpPr txBox="1"/>
          <p:nvPr/>
        </p:nvSpPr>
        <p:spPr>
          <a:xfrm>
            <a:off x="517233" y="6244799"/>
            <a:ext cx="10446000" cy="461624"/>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200" kern="0" dirty="0">
                <a:solidFill>
                  <a:srgbClr val="000000"/>
                </a:solidFill>
                <a:latin typeface="Arial"/>
                <a:ea typeface="Arial"/>
                <a:cs typeface="Arial"/>
                <a:sym typeface="Arial"/>
              </a:rPr>
              <a:t>Animals as Clients of Design</a:t>
            </a:r>
            <a:endParaRPr sz="1467" kern="0" dirty="0">
              <a:solidFill>
                <a:srgbClr val="000000"/>
              </a:solidFill>
              <a:latin typeface="Arial"/>
              <a:cs typeface="Arial"/>
              <a:sym typeface="Arial"/>
            </a:endParaRPr>
          </a:p>
          <a:p>
            <a:pPr defTabSz="1219170">
              <a:buClr>
                <a:srgbClr val="000000"/>
              </a:buClr>
            </a:pPr>
            <a:r>
              <a:rPr lang="en-GB" sz="1200" kern="0" dirty="0">
                <a:solidFill>
                  <a:srgbClr val="000000"/>
                </a:solidFill>
                <a:latin typeface="Arial"/>
                <a:ea typeface="Arial"/>
                <a:cs typeface="Arial"/>
                <a:sym typeface="Arial"/>
              </a:rPr>
              <a:t>Source: </a:t>
            </a:r>
            <a:r>
              <a:rPr lang="en-GB" sz="1200" u="sng" kern="0" dirty="0">
                <a:solidFill>
                  <a:srgbClr val="0563C1"/>
                </a:solidFill>
                <a:latin typeface="Arial"/>
                <a:ea typeface="Arial"/>
                <a:cs typeface="Arial"/>
                <a:sym typeface="Arial"/>
                <a:hlinkClick r:id="rId3"/>
              </a:rPr>
              <a:t>https://danimetcalfe.com/index.php/md/animals-as-clients-of-design/</a:t>
            </a:r>
            <a:r>
              <a:rPr lang="en-GB" sz="1200" kern="0" dirty="0">
                <a:solidFill>
                  <a:srgbClr val="000000"/>
                </a:solidFill>
                <a:latin typeface="Arial"/>
                <a:ea typeface="Arial"/>
                <a:cs typeface="Arial"/>
                <a:sym typeface="Arial"/>
              </a:rPr>
              <a:t> </a:t>
            </a:r>
            <a:endParaRPr sz="1200" kern="0" dirty="0">
              <a:solidFill>
                <a:srgbClr val="000000"/>
              </a:solidFill>
              <a:latin typeface="Arial"/>
              <a:ea typeface="Arial"/>
              <a:cs typeface="Arial"/>
              <a:sym typeface="Arial"/>
            </a:endParaRPr>
          </a:p>
        </p:txBody>
      </p:sp>
      <p:pic>
        <p:nvPicPr>
          <p:cNvPr id="184" name="Google Shape;184;p25"/>
          <p:cNvPicPr preferRelativeResize="0"/>
          <p:nvPr/>
        </p:nvPicPr>
        <p:blipFill rotWithShape="1">
          <a:blip r:embed="rId4">
            <a:alphaModFix/>
          </a:blip>
          <a:srcRect/>
          <a:stretch/>
        </p:blipFill>
        <p:spPr>
          <a:xfrm>
            <a:off x="482909" y="1572924"/>
            <a:ext cx="8289616" cy="4587457"/>
          </a:xfrm>
          <a:prstGeom prst="rect">
            <a:avLst/>
          </a:prstGeom>
          <a:noFill/>
          <a:ln>
            <a:noFill/>
          </a:ln>
        </p:spPr>
      </p:pic>
      <p:pic>
        <p:nvPicPr>
          <p:cNvPr id="185" name="Google Shape;185;p25"/>
          <p:cNvPicPr preferRelativeResize="0"/>
          <p:nvPr/>
        </p:nvPicPr>
        <p:blipFill rotWithShape="1">
          <a:blip r:embed="rId5">
            <a:alphaModFix/>
          </a:blip>
          <a:srcRect l="75019" t="67426"/>
          <a:stretch/>
        </p:blipFill>
        <p:spPr>
          <a:xfrm>
            <a:off x="9157716" y="1850497"/>
            <a:ext cx="2082872" cy="1775203"/>
          </a:xfrm>
          <a:prstGeom prst="rect">
            <a:avLst/>
          </a:prstGeom>
          <a:noFill/>
          <a:ln>
            <a:noFill/>
          </a:ln>
        </p:spPr>
      </p:pic>
      <p:sp>
        <p:nvSpPr>
          <p:cNvPr id="186" name="Google Shape;186;p25"/>
          <p:cNvSpPr/>
          <p:nvPr/>
        </p:nvSpPr>
        <p:spPr>
          <a:xfrm>
            <a:off x="9534526" y="2266723"/>
            <a:ext cx="1185863" cy="85316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187" name="Google Shape;187;p25"/>
          <p:cNvSpPr txBox="1"/>
          <p:nvPr/>
        </p:nvSpPr>
        <p:spPr>
          <a:xfrm>
            <a:off x="9522618" y="2361982"/>
            <a:ext cx="1185863" cy="749139"/>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067" kern="0">
                <a:solidFill>
                  <a:srgbClr val="000000"/>
                </a:solidFill>
                <a:latin typeface="Arial"/>
                <a:ea typeface="Arial"/>
                <a:cs typeface="Arial"/>
                <a:sym typeface="Arial"/>
              </a:rPr>
              <a:t>What if your client was an endangered animal?</a:t>
            </a:r>
            <a:endParaRPr sz="1467" kern="0">
              <a:solidFill>
                <a:srgbClr val="000000"/>
              </a:solidFill>
              <a:latin typeface="Arial"/>
              <a:cs typeface="Arial"/>
              <a:sym typeface="Arial"/>
            </a:endParaRPr>
          </a:p>
        </p:txBody>
      </p:sp>
      <p:pic>
        <p:nvPicPr>
          <p:cNvPr id="188" name="Google Shape;188;p25"/>
          <p:cNvPicPr preferRelativeResize="0"/>
          <p:nvPr/>
        </p:nvPicPr>
        <p:blipFill rotWithShape="1">
          <a:blip r:embed="rId5">
            <a:alphaModFix/>
          </a:blip>
          <a:srcRect l="75019" t="67426"/>
          <a:stretch/>
        </p:blipFill>
        <p:spPr>
          <a:xfrm>
            <a:off x="9157716" y="4137184"/>
            <a:ext cx="2082872" cy="1775203"/>
          </a:xfrm>
          <a:prstGeom prst="rect">
            <a:avLst/>
          </a:prstGeom>
          <a:noFill/>
          <a:ln>
            <a:noFill/>
          </a:ln>
        </p:spPr>
      </p:pic>
      <p:sp>
        <p:nvSpPr>
          <p:cNvPr id="189" name="Google Shape;189;p25"/>
          <p:cNvSpPr/>
          <p:nvPr/>
        </p:nvSpPr>
        <p:spPr>
          <a:xfrm>
            <a:off x="9534526" y="4553410"/>
            <a:ext cx="1185863" cy="85316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190" name="Google Shape;190;p25"/>
          <p:cNvSpPr txBox="1"/>
          <p:nvPr/>
        </p:nvSpPr>
        <p:spPr>
          <a:xfrm>
            <a:off x="9522618" y="4648670"/>
            <a:ext cx="1185863" cy="749139"/>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067" kern="0">
                <a:solidFill>
                  <a:srgbClr val="000000"/>
                </a:solidFill>
                <a:latin typeface="Arial"/>
                <a:ea typeface="Arial"/>
                <a:cs typeface="Arial"/>
                <a:sym typeface="Arial"/>
              </a:rPr>
              <a:t>What if animal interactions improve the design?</a:t>
            </a:r>
            <a:endParaRPr sz="1467" kern="0">
              <a:solidFill>
                <a:srgbClr val="000000"/>
              </a:solidFill>
              <a:latin typeface="Arial"/>
              <a:cs typeface="Arial"/>
              <a:sym typeface="Arial"/>
            </a:endParaRPr>
          </a:p>
        </p:txBody>
      </p:sp>
      <p:sp>
        <p:nvSpPr>
          <p:cNvPr id="191" name="Google Shape;191;p25"/>
          <p:cNvSpPr txBox="1">
            <a:spLocks noGrp="1"/>
          </p:cNvSpPr>
          <p:nvPr>
            <p:ph type="title"/>
          </p:nvPr>
        </p:nvSpPr>
        <p:spPr>
          <a:xfrm>
            <a:off x="415600" y="485833"/>
            <a:ext cx="11360800" cy="763600"/>
          </a:xfrm>
          <a:prstGeom prst="rect">
            <a:avLst/>
          </a:prstGeom>
          <a:noFill/>
          <a:ln>
            <a:noFill/>
          </a:ln>
        </p:spPr>
        <p:txBody>
          <a:bodyPr spcFirstLastPara="1" wrap="square" lIns="121900" tIns="121900" rIns="121900" bIns="121900" anchor="ctr" anchorCtr="0">
            <a:noAutofit/>
          </a:bodyPr>
          <a:lstStyle/>
          <a:p>
            <a:pPr>
              <a:lnSpc>
                <a:spcPct val="115000"/>
              </a:lnSpc>
              <a:spcBef>
                <a:spcPts val="1600"/>
              </a:spcBef>
              <a:spcAft>
                <a:spcPts val="533"/>
              </a:spcAft>
            </a:pPr>
            <a:r>
              <a:rPr lang="en-GB" sz="3200">
                <a:solidFill>
                  <a:srgbClr val="005840"/>
                </a:solidFill>
                <a:highlight>
                  <a:srgbClr val="FFFFFF"/>
                </a:highlight>
              </a:rPr>
              <a:t>Inspiration: Daniel Metcalfe’s Multi Species Design Cards</a:t>
            </a:r>
            <a:endParaRPr sz="3200">
              <a:solidFill>
                <a:srgbClr val="005840"/>
              </a:solidFill>
              <a:highlight>
                <a:srgbClr val="FFFFFF"/>
              </a:high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p:nvPr/>
        </p:nvSpPr>
        <p:spPr>
          <a:xfrm>
            <a:off x="602962" y="547687"/>
            <a:ext cx="8486873" cy="477549"/>
          </a:xfrm>
          <a:prstGeom prst="rect">
            <a:avLst/>
          </a:prstGeom>
          <a:noFill/>
          <a:ln>
            <a:noFill/>
          </a:ln>
        </p:spPr>
        <p:txBody>
          <a:bodyPr spcFirstLastPara="1" wrap="square" lIns="0" tIns="0" rIns="0" bIns="0" anchor="t" anchorCtr="0">
            <a:noAutofit/>
          </a:bodyPr>
          <a:lstStyle/>
          <a:p>
            <a:pPr defTabSz="1219170">
              <a:buClr>
                <a:srgbClr val="000000"/>
              </a:buClr>
              <a:buSzPts val="2100"/>
            </a:pPr>
            <a:endParaRPr sz="2800" kern="0">
              <a:solidFill>
                <a:srgbClr val="000000"/>
              </a:solidFill>
              <a:latin typeface="Arial"/>
              <a:ea typeface="Arial"/>
              <a:cs typeface="Arial"/>
              <a:sym typeface="Arial"/>
            </a:endParaRPr>
          </a:p>
        </p:txBody>
      </p:sp>
      <p:sp>
        <p:nvSpPr>
          <p:cNvPr id="198" name="Google Shape;198;p26"/>
          <p:cNvSpPr/>
          <p:nvPr/>
        </p:nvSpPr>
        <p:spPr>
          <a:xfrm>
            <a:off x="111125" y="4051300"/>
            <a:ext cx="1390651" cy="619125"/>
          </a:xfrm>
          <a:prstGeom prst="rect">
            <a:avLst/>
          </a:prstGeom>
          <a:solidFill>
            <a:srgbClr val="FFFFFF"/>
          </a:solidFill>
          <a:ln>
            <a:noFill/>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199" name="Google Shape;199;p26"/>
          <p:cNvSpPr/>
          <p:nvPr/>
        </p:nvSpPr>
        <p:spPr>
          <a:xfrm>
            <a:off x="362857" y="2857500"/>
            <a:ext cx="240104" cy="101441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200" name="Google Shape;200;p26"/>
          <p:cNvSpPr/>
          <p:nvPr/>
        </p:nvSpPr>
        <p:spPr>
          <a:xfrm>
            <a:off x="8772525" y="5753099"/>
            <a:ext cx="1285875" cy="342901"/>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pic>
        <p:nvPicPr>
          <p:cNvPr id="201" name="Google Shape;201;p26"/>
          <p:cNvPicPr preferRelativeResize="0"/>
          <p:nvPr/>
        </p:nvPicPr>
        <p:blipFill rotWithShape="1">
          <a:blip r:embed="rId3">
            <a:alphaModFix/>
          </a:blip>
          <a:srcRect/>
          <a:stretch/>
        </p:blipFill>
        <p:spPr>
          <a:xfrm>
            <a:off x="362857" y="1582356"/>
            <a:ext cx="8464300" cy="4668875"/>
          </a:xfrm>
          <a:prstGeom prst="rect">
            <a:avLst/>
          </a:prstGeom>
          <a:noFill/>
          <a:ln>
            <a:noFill/>
          </a:ln>
        </p:spPr>
      </p:pic>
      <p:sp>
        <p:nvSpPr>
          <p:cNvPr id="202" name="Google Shape;202;p26"/>
          <p:cNvSpPr txBox="1"/>
          <p:nvPr/>
        </p:nvSpPr>
        <p:spPr>
          <a:xfrm>
            <a:off x="362857" y="6277347"/>
            <a:ext cx="10446041" cy="461624"/>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200" kern="0">
                <a:solidFill>
                  <a:srgbClr val="000000"/>
                </a:solidFill>
                <a:latin typeface="Arial"/>
                <a:ea typeface="Arial"/>
                <a:cs typeface="Arial"/>
                <a:sym typeface="Arial"/>
              </a:rPr>
              <a:t>Designing like an Ecosystem</a:t>
            </a:r>
            <a:endParaRPr sz="1467" kern="0">
              <a:solidFill>
                <a:srgbClr val="000000"/>
              </a:solidFill>
              <a:latin typeface="Arial"/>
              <a:cs typeface="Arial"/>
              <a:sym typeface="Arial"/>
            </a:endParaRPr>
          </a:p>
          <a:p>
            <a:pPr defTabSz="1219170">
              <a:buClr>
                <a:srgbClr val="000000"/>
              </a:buClr>
            </a:pPr>
            <a:r>
              <a:rPr lang="en-GB" sz="1200" kern="0">
                <a:solidFill>
                  <a:srgbClr val="000000"/>
                </a:solidFill>
                <a:latin typeface="Arial"/>
                <a:ea typeface="Arial"/>
                <a:cs typeface="Arial"/>
                <a:sym typeface="Arial"/>
              </a:rPr>
              <a:t>Source: </a:t>
            </a:r>
            <a:r>
              <a:rPr lang="en-GB" sz="1200" u="sng" kern="0">
                <a:solidFill>
                  <a:srgbClr val="0563C1"/>
                </a:solidFill>
                <a:latin typeface="Arial"/>
                <a:ea typeface="Arial"/>
                <a:cs typeface="Arial"/>
                <a:sym typeface="Arial"/>
                <a:hlinkClick r:id="rId4"/>
              </a:rPr>
              <a:t>https://danimetcalfe.com/index.php/md/animals-as-clients-of-design/</a:t>
            </a:r>
            <a:r>
              <a:rPr lang="en-GB" sz="1200" kern="0">
                <a:solidFill>
                  <a:srgbClr val="000000"/>
                </a:solidFill>
                <a:latin typeface="Arial"/>
                <a:ea typeface="Arial"/>
                <a:cs typeface="Arial"/>
                <a:sym typeface="Arial"/>
              </a:rPr>
              <a:t> </a:t>
            </a:r>
            <a:endParaRPr sz="1200" kern="0">
              <a:solidFill>
                <a:srgbClr val="000000"/>
              </a:solidFill>
              <a:latin typeface="Arial"/>
              <a:ea typeface="Arial"/>
              <a:cs typeface="Arial"/>
              <a:sym typeface="Arial"/>
            </a:endParaRPr>
          </a:p>
        </p:txBody>
      </p:sp>
      <p:pic>
        <p:nvPicPr>
          <p:cNvPr id="203" name="Google Shape;203;p26"/>
          <p:cNvPicPr preferRelativeResize="0"/>
          <p:nvPr/>
        </p:nvPicPr>
        <p:blipFill rotWithShape="1">
          <a:blip r:embed="rId5">
            <a:alphaModFix/>
          </a:blip>
          <a:srcRect l="75019" t="67426"/>
          <a:stretch/>
        </p:blipFill>
        <p:spPr>
          <a:xfrm>
            <a:off x="9005316" y="1698097"/>
            <a:ext cx="2082872" cy="1775203"/>
          </a:xfrm>
          <a:prstGeom prst="rect">
            <a:avLst/>
          </a:prstGeom>
          <a:noFill/>
          <a:ln>
            <a:noFill/>
          </a:ln>
        </p:spPr>
      </p:pic>
      <p:sp>
        <p:nvSpPr>
          <p:cNvPr id="204" name="Google Shape;204;p26"/>
          <p:cNvSpPr/>
          <p:nvPr/>
        </p:nvSpPr>
        <p:spPr>
          <a:xfrm>
            <a:off x="9382126" y="2114323"/>
            <a:ext cx="1185863" cy="85316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205" name="Google Shape;205;p26"/>
          <p:cNvSpPr txBox="1"/>
          <p:nvPr/>
        </p:nvSpPr>
        <p:spPr>
          <a:xfrm>
            <a:off x="9370218" y="2209582"/>
            <a:ext cx="1185863" cy="749139"/>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067" kern="0">
                <a:solidFill>
                  <a:srgbClr val="000000"/>
                </a:solidFill>
                <a:latin typeface="Arial"/>
                <a:ea typeface="Arial"/>
                <a:cs typeface="Arial"/>
                <a:sym typeface="Arial"/>
              </a:rPr>
              <a:t>What if you could connect green areas to grow habitats?</a:t>
            </a:r>
            <a:endParaRPr sz="1467" kern="0">
              <a:solidFill>
                <a:srgbClr val="000000"/>
              </a:solidFill>
              <a:latin typeface="Arial"/>
              <a:cs typeface="Arial"/>
              <a:sym typeface="Arial"/>
            </a:endParaRPr>
          </a:p>
        </p:txBody>
      </p:sp>
      <p:sp>
        <p:nvSpPr>
          <p:cNvPr id="206" name="Google Shape;206;p26"/>
          <p:cNvSpPr txBox="1">
            <a:spLocks noGrp="1"/>
          </p:cNvSpPr>
          <p:nvPr>
            <p:ph type="title"/>
          </p:nvPr>
        </p:nvSpPr>
        <p:spPr>
          <a:xfrm>
            <a:off x="415600" y="547700"/>
            <a:ext cx="11360800" cy="763600"/>
          </a:xfrm>
          <a:prstGeom prst="rect">
            <a:avLst/>
          </a:prstGeom>
          <a:noFill/>
          <a:ln>
            <a:noFill/>
          </a:ln>
        </p:spPr>
        <p:txBody>
          <a:bodyPr spcFirstLastPara="1" wrap="square" lIns="121900" tIns="121900" rIns="121900" bIns="121900" anchor="ctr" anchorCtr="0">
            <a:noAutofit/>
          </a:bodyPr>
          <a:lstStyle/>
          <a:p>
            <a:pPr>
              <a:lnSpc>
                <a:spcPct val="115000"/>
              </a:lnSpc>
              <a:spcBef>
                <a:spcPts val="1600"/>
              </a:spcBef>
              <a:spcAft>
                <a:spcPts val="533"/>
              </a:spcAft>
            </a:pPr>
            <a:r>
              <a:rPr lang="en-GB" sz="3200">
                <a:solidFill>
                  <a:srgbClr val="005840"/>
                </a:solidFill>
                <a:highlight>
                  <a:srgbClr val="FFFFFF"/>
                </a:highlight>
              </a:rPr>
              <a:t>Inspiration: Daniel Metcalfe’s Multi Species Design Cards</a:t>
            </a:r>
            <a:endParaRPr sz="3200">
              <a:solidFill>
                <a:srgbClr val="005840"/>
              </a:solidFill>
              <a:highlight>
                <a:srgbClr val="FFFFFF"/>
              </a:high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67886"/>
        </a:solidFill>
        <a:effectLst/>
      </p:bgPr>
    </p:bg>
    <p:spTree>
      <p:nvGrpSpPr>
        <p:cNvPr id="1" name="Shape 78">
          <a:extLst>
            <a:ext uri="{FF2B5EF4-FFF2-40B4-BE49-F238E27FC236}">
              <a16:creationId xmlns:a16="http://schemas.microsoft.com/office/drawing/2014/main" id="{1A39B041-8EDE-9795-8B78-8DA4EF2AE474}"/>
            </a:ext>
          </a:extLst>
        </p:cNvPr>
        <p:cNvGrpSpPr/>
        <p:nvPr/>
      </p:nvGrpSpPr>
      <p:grpSpPr>
        <a:xfrm>
          <a:off x="0" y="0"/>
          <a:ext cx="0" cy="0"/>
          <a:chOff x="0" y="0"/>
          <a:chExt cx="0" cy="0"/>
        </a:xfrm>
      </p:grpSpPr>
      <p:sp>
        <p:nvSpPr>
          <p:cNvPr id="79" name="Google Shape;79;p18">
            <a:extLst>
              <a:ext uri="{FF2B5EF4-FFF2-40B4-BE49-F238E27FC236}">
                <a16:creationId xmlns:a16="http://schemas.microsoft.com/office/drawing/2014/main" id="{92F8B65B-97B1-9961-B929-716D2668B131}"/>
              </a:ext>
            </a:extLst>
          </p:cNvPr>
          <p:cNvSpPr txBox="1">
            <a:spLocks noGrp="1"/>
          </p:cNvSpPr>
          <p:nvPr>
            <p:ph type="subTitle" idx="1"/>
          </p:nvPr>
        </p:nvSpPr>
        <p:spPr>
          <a:xfrm>
            <a:off x="493333" y="5652933"/>
            <a:ext cx="11360800" cy="1056800"/>
          </a:xfrm>
          <a:prstGeom prst="rect">
            <a:avLst/>
          </a:prstGeom>
        </p:spPr>
        <p:txBody>
          <a:bodyPr spcFirstLastPara="1" wrap="square" lIns="121900" tIns="121900" rIns="121900" bIns="121900" anchor="t" anchorCtr="0">
            <a:normAutofit/>
          </a:bodyPr>
          <a:lstStyle/>
          <a:p>
            <a:pPr marL="0" indent="0" algn="l"/>
            <a:r>
              <a:rPr lang="en-GB" sz="3467" dirty="0">
                <a:solidFill>
                  <a:schemeClr val="lt1"/>
                </a:solidFill>
              </a:rPr>
              <a:t>Activity 2: Step 2</a:t>
            </a:r>
            <a:endParaRPr sz="3467" dirty="0">
              <a:solidFill>
                <a:schemeClr val="lt1"/>
              </a:solidFill>
            </a:endParaRPr>
          </a:p>
        </p:txBody>
      </p:sp>
      <p:sp>
        <p:nvSpPr>
          <p:cNvPr id="80" name="Google Shape;80;p18">
            <a:extLst>
              <a:ext uri="{FF2B5EF4-FFF2-40B4-BE49-F238E27FC236}">
                <a16:creationId xmlns:a16="http://schemas.microsoft.com/office/drawing/2014/main" id="{1831191A-38A6-F363-9248-9520A02431D3}"/>
              </a:ext>
            </a:extLst>
          </p:cNvPr>
          <p:cNvSpPr txBox="1">
            <a:spLocks noGrp="1"/>
          </p:cNvSpPr>
          <p:nvPr>
            <p:ph type="ctrTitle"/>
          </p:nvPr>
        </p:nvSpPr>
        <p:spPr>
          <a:xfrm>
            <a:off x="406401" y="0"/>
            <a:ext cx="10517600" cy="2736800"/>
          </a:xfrm>
          <a:prstGeom prst="rect">
            <a:avLst/>
          </a:prstGeom>
        </p:spPr>
        <p:txBody>
          <a:bodyPr spcFirstLastPara="1" wrap="square" lIns="121900" tIns="121900" rIns="121900" bIns="121900" anchor="b" anchorCtr="0">
            <a:normAutofit/>
          </a:bodyPr>
          <a:lstStyle/>
          <a:p>
            <a:pPr algn="l"/>
            <a:r>
              <a:rPr lang="en-GB" dirty="0">
                <a:solidFill>
                  <a:schemeClr val="lt1"/>
                </a:solidFill>
              </a:rPr>
              <a:t>Creating ideas</a:t>
            </a:r>
            <a:endParaRPr dirty="0">
              <a:solidFill>
                <a:schemeClr val="lt1"/>
              </a:solidFill>
            </a:endParaRPr>
          </a:p>
        </p:txBody>
      </p:sp>
      <p:pic>
        <p:nvPicPr>
          <p:cNvPr id="81" name="Google Shape;81;p18">
            <a:extLst>
              <a:ext uri="{FF2B5EF4-FFF2-40B4-BE49-F238E27FC236}">
                <a16:creationId xmlns:a16="http://schemas.microsoft.com/office/drawing/2014/main" id="{6E148B1D-A0DE-B383-11DF-DEA284560EB7}"/>
              </a:ext>
            </a:extLst>
          </p:cNvPr>
          <p:cNvPicPr preferRelativeResize="0"/>
          <p:nvPr/>
        </p:nvPicPr>
        <p:blipFill>
          <a:blip r:embed="rId3">
            <a:alphaModFix/>
          </a:blip>
          <a:stretch>
            <a:fillRect/>
          </a:stretch>
        </p:blipFill>
        <p:spPr>
          <a:xfrm>
            <a:off x="5937655" y="0"/>
            <a:ext cx="6355957" cy="6858000"/>
          </a:xfrm>
          <a:prstGeom prst="rect">
            <a:avLst/>
          </a:prstGeom>
          <a:noFill/>
          <a:ln>
            <a:noFill/>
          </a:ln>
        </p:spPr>
      </p:pic>
    </p:spTree>
    <p:extLst>
      <p:ext uri="{BB962C8B-B14F-4D97-AF65-F5344CB8AC3E}">
        <p14:creationId xmlns:p14="http://schemas.microsoft.com/office/powerpoint/2010/main" val="1713988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415600" y="154433"/>
            <a:ext cx="11360800" cy="763600"/>
          </a:xfrm>
          <a:prstGeom prst="rect">
            <a:avLst/>
          </a:prstGeom>
        </p:spPr>
        <p:txBody>
          <a:bodyPr spcFirstLastPara="1" wrap="square" lIns="121900" tIns="121900" rIns="121900" bIns="121900" anchor="t" anchorCtr="0">
            <a:normAutofit fontScale="90000"/>
          </a:bodyPr>
          <a:lstStyle/>
          <a:p>
            <a:pPr>
              <a:lnSpc>
                <a:spcPct val="115000"/>
              </a:lnSpc>
              <a:spcBef>
                <a:spcPts val="1600"/>
              </a:spcBef>
              <a:spcAft>
                <a:spcPts val="533"/>
              </a:spcAft>
            </a:pPr>
            <a:r>
              <a:rPr lang="en-GB" sz="3200" dirty="0">
                <a:solidFill>
                  <a:srgbClr val="005840"/>
                </a:solidFill>
                <a:highlight>
                  <a:srgbClr val="FFFFFF"/>
                </a:highlight>
              </a:rPr>
              <a:t>General guidance</a:t>
            </a:r>
            <a:endParaRPr sz="3200" dirty="0">
              <a:solidFill>
                <a:srgbClr val="005840"/>
              </a:solidFill>
            </a:endParaRPr>
          </a:p>
        </p:txBody>
      </p:sp>
      <p:sp>
        <p:nvSpPr>
          <p:cNvPr id="73" name="Google Shape;73;p17"/>
          <p:cNvSpPr txBox="1">
            <a:spLocks noGrp="1"/>
          </p:cNvSpPr>
          <p:nvPr>
            <p:ph type="body" idx="1"/>
          </p:nvPr>
        </p:nvSpPr>
        <p:spPr>
          <a:xfrm>
            <a:off x="537367" y="1038967"/>
            <a:ext cx="9952834" cy="4555200"/>
          </a:xfrm>
          <a:prstGeom prst="rect">
            <a:avLst/>
          </a:prstGeom>
        </p:spPr>
        <p:txBody>
          <a:bodyPr spcFirstLastPara="1" wrap="square" lIns="121900" tIns="121900" rIns="121900" bIns="121900" anchor="t" anchorCtr="0">
            <a:noAutofit/>
          </a:bodyPr>
          <a:lstStyle/>
          <a:p>
            <a:pPr marL="0" indent="0">
              <a:lnSpc>
                <a:spcPct val="150000"/>
              </a:lnSpc>
              <a:spcBef>
                <a:spcPts val="800"/>
              </a:spcBef>
              <a:buClr>
                <a:schemeClr val="dk1"/>
              </a:buClr>
              <a:buSzPts val="1100"/>
              <a:buNone/>
            </a:pPr>
            <a:r>
              <a:rPr lang="en-GB" b="1" dirty="0">
                <a:solidFill>
                  <a:schemeClr val="dk1"/>
                </a:solidFill>
                <a:highlight>
                  <a:srgbClr val="FCE5CD"/>
                </a:highlight>
              </a:rPr>
              <a:t>For all students</a:t>
            </a:r>
            <a:endParaRPr b="1" dirty="0">
              <a:solidFill>
                <a:schemeClr val="dk1"/>
              </a:solidFill>
              <a:highlight>
                <a:srgbClr val="FCE5CD"/>
              </a:highlight>
            </a:endParaRPr>
          </a:p>
          <a:p>
            <a:pPr marL="0" marR="0" lvl="0" indent="0" algn="l" defTabSz="457200" rtl="0" eaLnBrk="1" fontAlgn="auto" latinLnBrk="0" hangingPunct="1">
              <a:lnSpc>
                <a:spcPct val="150000"/>
              </a:lnSpc>
              <a:spcBef>
                <a:spcPts val="0"/>
              </a:spcBef>
              <a:spcAft>
                <a:spcPts val="0"/>
              </a:spcAft>
              <a:buClrTx/>
              <a:buSzTx/>
              <a:buFontTx/>
              <a:buNone/>
              <a:tabLst/>
              <a:defRPr/>
            </a:pPr>
            <a:r>
              <a:rPr lang="en-GB" dirty="0">
                <a:solidFill>
                  <a:schemeClr val="dk1"/>
                </a:solidFill>
                <a:highlight>
                  <a:schemeClr val="lt1"/>
                </a:highlight>
                <a:latin typeface="+mj-lt"/>
              </a:rPr>
              <a:t>When brainstorming with others, consider how you can be inclusive as possible and encourage balanced participation. </a:t>
            </a:r>
            <a:r>
              <a:rPr kumimoji="0" lang="en-GB" b="0" i="0" u="none" strike="noStrike" kern="1200" cap="none" spc="0" normalizeH="0" baseline="0" noProof="0" dirty="0">
                <a:ln>
                  <a:noFill/>
                </a:ln>
                <a:solidFill>
                  <a:prstClr val="black"/>
                </a:solidFill>
                <a:effectLst/>
                <a:uLnTx/>
                <a:uFillTx/>
                <a:latin typeface="+mj-lt"/>
                <a:ea typeface="Visuelt Pro ExtraLight"/>
                <a:cs typeface="+mn-cs"/>
              </a:rPr>
              <a:t>Effective strategies you can adopt include:</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highlight>
                  <a:srgbClr val="B6FF99"/>
                </a:highlight>
                <a:uLnTx/>
                <a:uFillTx/>
                <a:latin typeface="+mj-lt"/>
                <a:ea typeface="Visuelt Pro ExtraLight"/>
                <a:cs typeface="+mn-cs"/>
              </a:rPr>
              <a:t>Anonymous contributions</a:t>
            </a:r>
            <a:r>
              <a:rPr kumimoji="0" lang="en-GB" b="0" i="0" u="none" strike="noStrike" kern="1200" cap="none" spc="0" normalizeH="0" baseline="0" noProof="0" dirty="0">
                <a:ln>
                  <a:noFill/>
                </a:ln>
                <a:solidFill>
                  <a:prstClr val="black"/>
                </a:solidFill>
                <a:effectLst/>
                <a:uLnTx/>
                <a:uFillTx/>
                <a:latin typeface="+mj-lt"/>
                <a:ea typeface="Visuelt Pro ExtraLight"/>
                <a:cs typeface="+mn-cs"/>
              </a:rPr>
              <a:t> using the brainwriting approach.</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kern="1200" dirty="0">
                <a:solidFill>
                  <a:prstClr val="black"/>
                </a:solidFill>
                <a:highlight>
                  <a:srgbClr val="B6FF99"/>
                </a:highlight>
                <a:latin typeface="+mj-lt"/>
                <a:ea typeface="Visuelt Pro ExtraLight"/>
                <a:cs typeface="+mn-cs"/>
              </a:rPr>
              <a:t>Reverse brainstorming</a:t>
            </a:r>
            <a:r>
              <a:rPr lang="en-GB" kern="1200" dirty="0">
                <a:solidFill>
                  <a:prstClr val="black"/>
                </a:solidFill>
                <a:latin typeface="+mj-lt"/>
                <a:ea typeface="Visuelt Pro ExtraLight"/>
                <a:cs typeface="+mn-cs"/>
              </a:rPr>
              <a:t> generating conditions where a problem or issue would be made worse. This can then be followed by conventional brainstorming, providing opportunity for new ideas where the poor conditions are improved. (Useful for groups who tend toward negative thinking.) </a:t>
            </a:r>
            <a:endParaRPr kumimoji="0" lang="en-GB" b="0" i="0" u="none" strike="noStrike" kern="1200" cap="none" spc="0" normalizeH="0" baseline="0" noProof="0" dirty="0">
              <a:ln>
                <a:noFill/>
              </a:ln>
              <a:solidFill>
                <a:prstClr val="black"/>
              </a:solidFill>
              <a:effectLst/>
              <a:highlight>
                <a:srgbClr val="B6FF99"/>
              </a:highlight>
              <a:uLnTx/>
              <a:uFillTx/>
              <a:latin typeface="+mj-lt"/>
              <a:ea typeface="Visuelt Pro ExtraLight"/>
              <a:cs typeface="+mn-cs"/>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highlight>
                  <a:srgbClr val="B6FF99"/>
                </a:highlight>
                <a:uLnTx/>
                <a:uFillTx/>
                <a:latin typeface="+mj-lt"/>
                <a:ea typeface="Visuelt Pro ExtraLight"/>
                <a:cs typeface="+mn-cs"/>
              </a:rPr>
              <a:t>Alternating sessions</a:t>
            </a:r>
            <a:r>
              <a:rPr kumimoji="0" lang="en-GB" b="0" i="0" u="none" strike="noStrike" kern="1200" cap="none" spc="0" normalizeH="0" baseline="0" noProof="0" dirty="0">
                <a:ln>
                  <a:noFill/>
                </a:ln>
                <a:solidFill>
                  <a:prstClr val="black"/>
                </a:solidFill>
                <a:effectLst/>
                <a:uLnTx/>
                <a:uFillTx/>
                <a:latin typeface="+mj-lt"/>
                <a:ea typeface="Visuelt Pro ExtraLight"/>
                <a:cs typeface="+mn-cs"/>
              </a:rPr>
              <a:t> of brainstorming alone or together in a way that best suits the group and goal, e.g. alone-together-alone, 6-3-5 (</a:t>
            </a:r>
            <a:r>
              <a:rPr lang="en-GB" b="0" i="0" dirty="0">
                <a:solidFill>
                  <a:srgbClr val="000000"/>
                </a:solidFill>
                <a:effectLst/>
                <a:latin typeface="+mj-lt"/>
              </a:rPr>
              <a:t>where 6 participants each record 3 ideas every 5 minutes before passing them on to the next participant for a number of rounds).</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dirty="0">
              <a:solidFill>
                <a:schemeClr val="dk1"/>
              </a:solidFill>
              <a:highlight>
                <a:srgbClr val="FFFFFF"/>
              </a:highlight>
            </a:endParaRPr>
          </a:p>
        </p:txBody>
      </p:sp>
      <p:pic>
        <p:nvPicPr>
          <p:cNvPr id="74" name="Google Shape;74;p17"/>
          <p:cNvPicPr preferRelativeResize="0"/>
          <p:nvPr/>
        </p:nvPicPr>
        <p:blipFill rotWithShape="1">
          <a:blip r:embed="rId3">
            <a:alphaModFix/>
          </a:blip>
          <a:srcRect l="73781"/>
          <a:stretch/>
        </p:blipFill>
        <p:spPr>
          <a:xfrm>
            <a:off x="10661601" y="5135234"/>
            <a:ext cx="1598268" cy="1867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BB6DE6F0-9E97-2758-42A9-78E68176612E}"/>
              </a:ext>
            </a:extLst>
          </p:cNvPr>
          <p:cNvSpPr txBox="1"/>
          <p:nvPr/>
        </p:nvSpPr>
        <p:spPr>
          <a:xfrm>
            <a:off x="489574" y="4824878"/>
            <a:ext cx="1930446" cy="17851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Connect with your strengths and with your energy for change as you reflect on the world as it is, the world as it needs to be, and the brief that you care most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Capabilities:​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Care, Citizenship, Composure</a:t>
            </a:r>
          </a:p>
        </p:txBody>
      </p:sp>
      <p:sp>
        <p:nvSpPr>
          <p:cNvPr id="5" name="TextBox 3">
            <a:extLst>
              <a:ext uri="{FF2B5EF4-FFF2-40B4-BE49-F238E27FC236}">
                <a16:creationId xmlns:a16="http://schemas.microsoft.com/office/drawing/2014/main" id="{BB50ECD5-5399-A7F0-FB2B-E7715B0BBE6B}"/>
              </a:ext>
            </a:extLst>
          </p:cNvPr>
          <p:cNvSpPr txBox="1"/>
          <p:nvPr/>
        </p:nvSpPr>
        <p:spPr>
          <a:xfrm>
            <a:off x="3049665" y="4991065"/>
            <a:ext cx="1930446" cy="17851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Explore with different points of possibility, thinking about who you should work with and what you can do to better understand the context of your chosen brief.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Capabilities:​​ Care, </a:t>
            </a:r>
            <a:b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b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Curiosity, Critical Thinking</a:t>
            </a:r>
          </a:p>
        </p:txBody>
      </p:sp>
      <p:sp>
        <p:nvSpPr>
          <p:cNvPr id="6" name="TextBox 10">
            <a:extLst>
              <a:ext uri="{FF2B5EF4-FFF2-40B4-BE49-F238E27FC236}">
                <a16:creationId xmlns:a16="http://schemas.microsoft.com/office/drawing/2014/main" id="{F86453D1-F3F7-AD9C-5BC0-A28401237117}"/>
              </a:ext>
            </a:extLst>
          </p:cNvPr>
          <p:cNvSpPr txBox="1"/>
          <p:nvPr/>
        </p:nvSpPr>
        <p:spPr>
          <a:xfrm>
            <a:off x="5318404" y="4793534"/>
            <a:ext cx="1840204" cy="17851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Shape your vision for change and a diversity of ideas that respond to your chosen brief, while carefully considering which ones are the most opportunistic.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Capabilities:​​ Creativity, Courage, Collaboration</a:t>
            </a:r>
          </a:p>
        </p:txBody>
      </p:sp>
      <p:sp>
        <p:nvSpPr>
          <p:cNvPr id="7" name="TextBox 13">
            <a:extLst>
              <a:ext uri="{FF2B5EF4-FFF2-40B4-BE49-F238E27FC236}">
                <a16:creationId xmlns:a16="http://schemas.microsoft.com/office/drawing/2014/main" id="{052964EF-F68B-7AA7-AD5A-6D05A0FB30EB}"/>
              </a:ext>
            </a:extLst>
          </p:cNvPr>
          <p:cNvSpPr txBox="1"/>
          <p:nvPr/>
        </p:nvSpPr>
        <p:spPr>
          <a:xfrm>
            <a:off x="7438775" y="4793534"/>
            <a:ext cx="1587187" cy="17851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a:t>
            </a:r>
            <a:r>
              <a:rPr kumimoji="0" lang="en-GB" sz="11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onsider</a:t>
            </a:r>
            <a:r>
              <a:rPr kumimoji="0" lang="en-GB"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what and how you might test your most promising ideas and how they can have the greatest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Capabilities:​​ Creativity, Change, Communication</a:t>
            </a:r>
          </a:p>
        </p:txBody>
      </p:sp>
      <p:sp>
        <p:nvSpPr>
          <p:cNvPr id="16" name="Rectangle 15">
            <a:extLst>
              <a:ext uri="{FF2B5EF4-FFF2-40B4-BE49-F238E27FC236}">
                <a16:creationId xmlns:a16="http://schemas.microsoft.com/office/drawing/2014/main" id="{6145094A-6FED-6E2D-5F6A-81AE8CEBB9EE}"/>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Body Medium">
            <a:extLst>
              <a:ext uri="{FF2B5EF4-FFF2-40B4-BE49-F238E27FC236}">
                <a16:creationId xmlns:a16="http://schemas.microsoft.com/office/drawing/2014/main" id="{891D78BE-682B-2E65-70F7-776AE0302082}"/>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Visuelt Pro ExtraLight"/>
                <a:cs typeface="Arial" panose="020B0604020202020204" pitchFamily="34" charset="0"/>
              </a:rPr>
              <a:t>What </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are the learning workshops on offer?</a:t>
            </a:r>
          </a:p>
        </p:txBody>
      </p:sp>
      <p:sp>
        <p:nvSpPr>
          <p:cNvPr id="4" name="Rectangle 3">
            <a:extLst>
              <a:ext uri="{FF2B5EF4-FFF2-40B4-BE49-F238E27FC236}">
                <a16:creationId xmlns:a16="http://schemas.microsoft.com/office/drawing/2014/main" id="{3EC7BD62-E568-ACBB-B5A7-AA6CEFC2639A}"/>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07917D7-DA04-AA93-5F93-D2FF0E2833AD}"/>
              </a:ext>
            </a:extLst>
          </p:cNvPr>
          <p:cNvSpPr/>
          <p:nvPr/>
        </p:nvSpPr>
        <p:spPr>
          <a:xfrm>
            <a:off x="9428312" y="3848715"/>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13">
            <a:extLst>
              <a:ext uri="{FF2B5EF4-FFF2-40B4-BE49-F238E27FC236}">
                <a16:creationId xmlns:a16="http://schemas.microsoft.com/office/drawing/2014/main" id="{D80EC469-11CA-3F20-5D19-C0B95AD73343}"/>
              </a:ext>
            </a:extLst>
          </p:cNvPr>
          <p:cNvSpPr txBox="1"/>
          <p:nvPr/>
        </p:nvSpPr>
        <p:spPr>
          <a:xfrm>
            <a:off x="9428312" y="4793534"/>
            <a:ext cx="1584662" cy="178510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00" cap="none" spc="0" normalizeH="0" baseline="0" noProof="0">
                <a:ln>
                  <a:noFill/>
                </a:ln>
                <a:solidFill>
                  <a:prstClr val="black"/>
                </a:solidFill>
                <a:effectLst/>
                <a:uLnTx/>
                <a:uFillTx/>
                <a:latin typeface="Arial" panose="020B0604020202020204" pitchFamily="34" charset="0"/>
                <a:ea typeface="Gill Sans MT" panose="020B0502020104020203" pitchFamily="34" charset="0"/>
                <a:cs typeface="Arial" panose="020B0604020202020204" pitchFamily="34" charset="0"/>
              </a:rPr>
              <a:t>Explore the business and economic viability of your idea while delivering positive social and environmental impact.</a:t>
            </a:r>
            <a:endParaRPr kumimoji="0" lang="en-GB"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Capabilities:​​ </a:t>
            </a:r>
            <a:r>
              <a:rPr kumimoji="0" lang="en-US" sz="11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Courage, Change, Composure</a:t>
            </a:r>
          </a:p>
        </p:txBody>
      </p:sp>
      <p:pic>
        <p:nvPicPr>
          <p:cNvPr id="10" name="Picture 9" descr="A green and white circle with white lines and a green and orange circle with white lines and a black background&#10;&#10;AI-generated content may be incorrect.">
            <a:extLst>
              <a:ext uri="{FF2B5EF4-FFF2-40B4-BE49-F238E27FC236}">
                <a16:creationId xmlns:a16="http://schemas.microsoft.com/office/drawing/2014/main" id="{EE686DF3-23F8-D06C-587B-68EB4B0817BE}"/>
              </a:ext>
            </a:extLst>
          </p:cNvPr>
          <p:cNvPicPr>
            <a:picLocks noChangeAspect="1"/>
          </p:cNvPicPr>
          <p:nvPr/>
        </p:nvPicPr>
        <p:blipFill>
          <a:blip r:embed="rId3"/>
          <a:stretch>
            <a:fillRect/>
          </a:stretch>
        </p:blipFill>
        <p:spPr>
          <a:xfrm>
            <a:off x="602961" y="1732960"/>
            <a:ext cx="9738291" cy="2268697"/>
          </a:xfrm>
          <a:prstGeom prst="rect">
            <a:avLst/>
          </a:prstGeom>
        </p:spPr>
      </p:pic>
      <p:sp>
        <p:nvSpPr>
          <p:cNvPr id="20" name="TextBox 19">
            <a:extLst>
              <a:ext uri="{FF2B5EF4-FFF2-40B4-BE49-F238E27FC236}">
                <a16:creationId xmlns:a16="http://schemas.microsoft.com/office/drawing/2014/main" id="{F49143CC-2AF0-E60F-2CC5-97A116DB422B}"/>
              </a:ext>
            </a:extLst>
          </p:cNvPr>
          <p:cNvSpPr txBox="1"/>
          <p:nvPr/>
        </p:nvSpPr>
        <p:spPr>
          <a:xfrm>
            <a:off x="489574" y="4232875"/>
            <a:ext cx="2417650" cy="50783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Discover your purpose</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highlight>
                  <a:srgbClr val="B6FF99"/>
                </a:highlight>
                <a:uLnTx/>
                <a:uFillTx/>
                <a:latin typeface="Arial" panose="020B0604020202020204" pitchFamily="34" charset="0"/>
                <a:cs typeface="Arial" panose="020B0604020202020204" pitchFamily="34" charset="0"/>
              </a:rPr>
              <a:t>March 2025</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C418A46-7F47-023C-3EB9-DD64E1C4A0E0}"/>
              </a:ext>
            </a:extLst>
          </p:cNvPr>
          <p:cNvSpPr txBox="1"/>
          <p:nvPr/>
        </p:nvSpPr>
        <p:spPr>
          <a:xfrm>
            <a:off x="5318404" y="4232875"/>
            <a:ext cx="1792478"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Envision futures</a:t>
            </a:r>
            <a:endParaRPr kumimoji="0" lang="en-US" sz="2800" b="1" i="0" u="none" strike="noStrike" kern="1200" cap="none" spc="0" normalizeH="0" baseline="0" noProof="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highlight>
                  <a:srgbClr val="B6FF99"/>
                </a:highlight>
                <a:uLnTx/>
                <a:uFillTx/>
                <a:latin typeface="Arial" panose="020B0604020202020204" pitchFamily="34" charset="0"/>
                <a:cs typeface="Arial" panose="020B0604020202020204" pitchFamily="34" charset="0"/>
              </a:rPr>
              <a:t>April 2025</a:t>
            </a:r>
          </a:p>
        </p:txBody>
      </p:sp>
      <p:sp>
        <p:nvSpPr>
          <p:cNvPr id="24" name="TextBox 23">
            <a:extLst>
              <a:ext uri="{FF2B5EF4-FFF2-40B4-BE49-F238E27FC236}">
                <a16:creationId xmlns:a16="http://schemas.microsoft.com/office/drawing/2014/main" id="{F0F6EF41-EF1B-90FD-29C4-B8A28116F208}"/>
              </a:ext>
            </a:extLst>
          </p:cNvPr>
          <p:cNvSpPr txBox="1"/>
          <p:nvPr/>
        </p:nvSpPr>
        <p:spPr>
          <a:xfrm>
            <a:off x="7438775" y="4232875"/>
            <a:ext cx="1812484"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Test your impact</a:t>
            </a:r>
            <a:endParaRPr kumimoji="0" lang="en-US" sz="1600" b="1" i="0" u="none" strike="noStrike" kern="1200" cap="none" spc="0" normalizeH="0" baseline="0" noProof="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highlight>
                  <a:srgbClr val="B6FF99"/>
                </a:highlight>
                <a:uLnTx/>
                <a:uFillTx/>
                <a:latin typeface="Arial" panose="020B0604020202020204" pitchFamily="34" charset="0"/>
                <a:cs typeface="Arial" panose="020B0604020202020204" pitchFamily="34" charset="0"/>
              </a:rPr>
              <a:t>May 2025</a:t>
            </a:r>
          </a:p>
        </p:txBody>
      </p:sp>
      <p:sp>
        <p:nvSpPr>
          <p:cNvPr id="11" name="TextBox 10">
            <a:extLst>
              <a:ext uri="{FF2B5EF4-FFF2-40B4-BE49-F238E27FC236}">
                <a16:creationId xmlns:a16="http://schemas.microsoft.com/office/drawing/2014/main" id="{85BF9ADD-6BE0-5F20-4A19-A969EF552522}"/>
              </a:ext>
            </a:extLst>
          </p:cNvPr>
          <p:cNvSpPr txBox="1"/>
          <p:nvPr/>
        </p:nvSpPr>
        <p:spPr>
          <a:xfrm>
            <a:off x="3049665" y="4232875"/>
            <a:ext cx="1840204" cy="75405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Explore diverse </a:t>
            </a:r>
            <a:br>
              <a:rPr kumimoji="0" lang="en-GB"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br>
            <a:r>
              <a:rPr kumimoji="0" lang="en-GB"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perspectives</a:t>
            </a:r>
            <a:endParaRPr kumimoji="0" lang="en-US" sz="2800" b="1" i="0" u="none" strike="noStrike" kern="1200" cap="none" spc="0" normalizeH="0" baseline="0" noProof="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highlight>
                  <a:srgbClr val="B6FF99"/>
                </a:highlight>
                <a:uLnTx/>
                <a:uFillTx/>
                <a:latin typeface="Arial" panose="020B0604020202020204" pitchFamily="34" charset="0"/>
                <a:cs typeface="Arial" panose="020B0604020202020204" pitchFamily="34" charset="0"/>
              </a:rPr>
              <a:t>March 2025</a:t>
            </a:r>
            <a:endParaRPr kumimoji="0" lang="en-GB"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0EF5079-D2D3-9610-A19F-EB6FA32AD7BF}"/>
              </a:ext>
            </a:extLst>
          </p:cNvPr>
          <p:cNvSpPr txBox="1"/>
          <p:nvPr/>
        </p:nvSpPr>
        <p:spPr>
          <a:xfrm>
            <a:off x="9428312" y="4232875"/>
            <a:ext cx="1986441" cy="5078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Explore enterprise</a:t>
            </a:r>
            <a:endParaRPr kumimoji="0" lang="en-US" sz="1600" b="1" i="0" u="none" strike="noStrike" kern="1200" cap="none" spc="0" normalizeH="0" baseline="0" noProof="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highlight>
                  <a:srgbClr val="B6FF99"/>
                </a:highlight>
                <a:uLnTx/>
                <a:uFillTx/>
                <a:latin typeface="Arial" panose="020B0604020202020204" pitchFamily="34" charset="0"/>
                <a:cs typeface="Arial" panose="020B0604020202020204" pitchFamily="34" charset="0"/>
              </a:rPr>
              <a:t>May 2025</a:t>
            </a:r>
          </a:p>
        </p:txBody>
      </p:sp>
      <p:sp>
        <p:nvSpPr>
          <p:cNvPr id="18" name="Oval 17">
            <a:extLst>
              <a:ext uri="{FF2B5EF4-FFF2-40B4-BE49-F238E27FC236}">
                <a16:creationId xmlns:a16="http://schemas.microsoft.com/office/drawing/2014/main" id="{B476C651-8E65-DA8E-65B7-00E4004E5301}"/>
              </a:ext>
            </a:extLst>
          </p:cNvPr>
          <p:cNvSpPr/>
          <p:nvPr/>
        </p:nvSpPr>
        <p:spPr>
          <a:xfrm>
            <a:off x="9653185" y="2410945"/>
            <a:ext cx="940904" cy="940904"/>
          </a:xfrm>
          <a:prstGeom prst="ellipse">
            <a:avLst/>
          </a:prstGeom>
          <a:solidFill>
            <a:srgbClr val="025F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Flower without stem outline">
            <a:extLst>
              <a:ext uri="{FF2B5EF4-FFF2-40B4-BE49-F238E27FC236}">
                <a16:creationId xmlns:a16="http://schemas.microsoft.com/office/drawing/2014/main" id="{28B163BC-5555-8D30-A9E6-31D8367080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66437" y="2445367"/>
            <a:ext cx="914400" cy="914400"/>
          </a:xfrm>
          <a:prstGeom prst="rect">
            <a:avLst/>
          </a:prstGeom>
        </p:spPr>
      </p:pic>
      <p:sp>
        <p:nvSpPr>
          <p:cNvPr id="2" name="Rectangle 1">
            <a:extLst>
              <a:ext uri="{FF2B5EF4-FFF2-40B4-BE49-F238E27FC236}">
                <a16:creationId xmlns:a16="http://schemas.microsoft.com/office/drawing/2014/main" id="{403EFB2D-B922-1AB0-62FB-4911F467CBA5}"/>
              </a:ext>
            </a:extLst>
          </p:cNvPr>
          <p:cNvSpPr/>
          <p:nvPr/>
        </p:nvSpPr>
        <p:spPr>
          <a:xfrm>
            <a:off x="5118089" y="4067486"/>
            <a:ext cx="2134200" cy="2539406"/>
          </a:xfrm>
          <a:prstGeom prst="rect">
            <a:avLst/>
          </a:prstGeom>
          <a:noFill/>
          <a:ln w="57150">
            <a:solidFill>
              <a:srgbClr val="2BBC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427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8D3BEDD3-15E6-B595-E579-87568260B142}"/>
            </a:ext>
          </a:extLst>
        </p:cNvPr>
        <p:cNvGrpSpPr/>
        <p:nvPr/>
      </p:nvGrpSpPr>
      <p:grpSpPr>
        <a:xfrm>
          <a:off x="0" y="0"/>
          <a:ext cx="0" cy="0"/>
          <a:chOff x="0" y="0"/>
          <a:chExt cx="0" cy="0"/>
        </a:xfrm>
      </p:grpSpPr>
      <p:sp>
        <p:nvSpPr>
          <p:cNvPr id="72" name="Google Shape;72;p17">
            <a:extLst>
              <a:ext uri="{FF2B5EF4-FFF2-40B4-BE49-F238E27FC236}">
                <a16:creationId xmlns:a16="http://schemas.microsoft.com/office/drawing/2014/main" id="{32251866-E8E8-6BE4-4CB8-BE2D31DAEE67}"/>
              </a:ext>
            </a:extLst>
          </p:cNvPr>
          <p:cNvSpPr txBox="1">
            <a:spLocks noGrp="1"/>
          </p:cNvSpPr>
          <p:nvPr>
            <p:ph type="title"/>
          </p:nvPr>
        </p:nvSpPr>
        <p:spPr>
          <a:xfrm>
            <a:off x="415600" y="154433"/>
            <a:ext cx="11360800" cy="763600"/>
          </a:xfrm>
          <a:prstGeom prst="rect">
            <a:avLst/>
          </a:prstGeom>
        </p:spPr>
        <p:txBody>
          <a:bodyPr spcFirstLastPara="1" wrap="square" lIns="121900" tIns="121900" rIns="121900" bIns="121900" anchor="t" anchorCtr="0">
            <a:normAutofit fontScale="90000"/>
          </a:bodyPr>
          <a:lstStyle/>
          <a:p>
            <a:pPr>
              <a:lnSpc>
                <a:spcPct val="115000"/>
              </a:lnSpc>
              <a:spcBef>
                <a:spcPts val="1600"/>
              </a:spcBef>
              <a:spcAft>
                <a:spcPts val="533"/>
              </a:spcAft>
            </a:pPr>
            <a:r>
              <a:rPr lang="en-GB" sz="3200" dirty="0">
                <a:solidFill>
                  <a:srgbClr val="005840"/>
                </a:solidFill>
                <a:highlight>
                  <a:srgbClr val="FFFFFF"/>
                </a:highlight>
              </a:rPr>
              <a:t>General guidance</a:t>
            </a:r>
            <a:endParaRPr sz="3200" dirty="0">
              <a:solidFill>
                <a:srgbClr val="005840"/>
              </a:solidFill>
            </a:endParaRPr>
          </a:p>
        </p:txBody>
      </p:sp>
      <p:sp>
        <p:nvSpPr>
          <p:cNvPr id="73" name="Google Shape;73;p17">
            <a:extLst>
              <a:ext uri="{FF2B5EF4-FFF2-40B4-BE49-F238E27FC236}">
                <a16:creationId xmlns:a16="http://schemas.microsoft.com/office/drawing/2014/main" id="{D61617DD-6CC8-9B86-204E-D998FBAA513A}"/>
              </a:ext>
            </a:extLst>
          </p:cNvPr>
          <p:cNvSpPr txBox="1">
            <a:spLocks noGrp="1"/>
          </p:cNvSpPr>
          <p:nvPr>
            <p:ph type="body" idx="1"/>
          </p:nvPr>
        </p:nvSpPr>
        <p:spPr>
          <a:xfrm>
            <a:off x="537367" y="1038967"/>
            <a:ext cx="10234000" cy="4555200"/>
          </a:xfrm>
          <a:prstGeom prst="rect">
            <a:avLst/>
          </a:prstGeom>
        </p:spPr>
        <p:txBody>
          <a:bodyPr spcFirstLastPara="1" wrap="square" lIns="121900" tIns="121900" rIns="121900" bIns="121900" anchor="t" anchorCtr="0">
            <a:noAutofit/>
          </a:bodyPr>
          <a:lstStyle/>
          <a:p>
            <a:pPr marL="0" indent="0">
              <a:lnSpc>
                <a:spcPct val="150000"/>
              </a:lnSpc>
              <a:spcBef>
                <a:spcPts val="800"/>
              </a:spcBef>
              <a:buNone/>
            </a:pPr>
            <a:r>
              <a:rPr lang="en-GB" sz="2000" b="1" dirty="0">
                <a:solidFill>
                  <a:schemeClr val="dk1"/>
                </a:solidFill>
                <a:highlight>
                  <a:srgbClr val="FCE5CD"/>
                </a:highlight>
              </a:rPr>
              <a:t>Students participating in Spark as a group</a:t>
            </a:r>
            <a:endParaRPr sz="2000" b="1" dirty="0">
              <a:solidFill>
                <a:schemeClr val="dk1"/>
              </a:solidFill>
              <a:highlight>
                <a:srgbClr val="FCE5CD"/>
              </a:highlight>
            </a:endParaRPr>
          </a:p>
          <a:p>
            <a:pPr marL="0" indent="0">
              <a:lnSpc>
                <a:spcPct val="150000"/>
              </a:lnSpc>
              <a:spcBef>
                <a:spcPts val="800"/>
              </a:spcBef>
              <a:spcAft>
                <a:spcPts val="800"/>
              </a:spcAft>
              <a:buNone/>
            </a:pPr>
            <a:r>
              <a:rPr lang="en-GB" sz="2000" dirty="0">
                <a:solidFill>
                  <a:schemeClr val="dk1"/>
                </a:solidFill>
                <a:highlight>
                  <a:srgbClr val="FFFFFF"/>
                </a:highlight>
              </a:rPr>
              <a:t>We encourage you to work together, building and developing one another’s ideas and drawing on the knowledge and experiences of all members of the team. </a:t>
            </a:r>
            <a:endParaRPr sz="2000" dirty="0">
              <a:solidFill>
                <a:schemeClr val="dk1"/>
              </a:solidFill>
              <a:highlight>
                <a:srgbClr val="FFFFFF"/>
              </a:highlight>
            </a:endParaRPr>
          </a:p>
        </p:txBody>
      </p:sp>
      <p:pic>
        <p:nvPicPr>
          <p:cNvPr id="74" name="Google Shape;74;p17">
            <a:extLst>
              <a:ext uri="{FF2B5EF4-FFF2-40B4-BE49-F238E27FC236}">
                <a16:creationId xmlns:a16="http://schemas.microsoft.com/office/drawing/2014/main" id="{C9A1FEA6-471D-79EE-B08B-4F453EE6EDAF}"/>
              </a:ext>
            </a:extLst>
          </p:cNvPr>
          <p:cNvPicPr preferRelativeResize="0"/>
          <p:nvPr/>
        </p:nvPicPr>
        <p:blipFill rotWithShape="1">
          <a:blip r:embed="rId3">
            <a:alphaModFix/>
          </a:blip>
          <a:srcRect l="73781"/>
          <a:stretch/>
        </p:blipFill>
        <p:spPr>
          <a:xfrm>
            <a:off x="10661601" y="5135234"/>
            <a:ext cx="1598268" cy="1867900"/>
          </a:xfrm>
          <a:prstGeom prst="rect">
            <a:avLst/>
          </a:prstGeom>
          <a:noFill/>
          <a:ln>
            <a:noFill/>
          </a:ln>
        </p:spPr>
      </p:pic>
    </p:spTree>
    <p:extLst>
      <p:ext uri="{BB962C8B-B14F-4D97-AF65-F5344CB8AC3E}">
        <p14:creationId xmlns:p14="http://schemas.microsoft.com/office/powerpoint/2010/main" val="2332515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7"/>
          <p:cNvSpPr/>
          <p:nvPr/>
        </p:nvSpPr>
        <p:spPr>
          <a:xfrm>
            <a:off x="1901211" y="374720"/>
            <a:ext cx="8486800" cy="477600"/>
          </a:xfrm>
          <a:prstGeom prst="rect">
            <a:avLst/>
          </a:prstGeom>
          <a:noFill/>
          <a:ln>
            <a:noFill/>
          </a:ln>
        </p:spPr>
        <p:txBody>
          <a:bodyPr spcFirstLastPara="1" wrap="square" lIns="0" tIns="0" rIns="0" bIns="0" anchor="t" anchorCtr="0">
            <a:noAutofit/>
          </a:bodyPr>
          <a:lstStyle/>
          <a:p>
            <a:pPr defTabSz="1219170">
              <a:buClr>
                <a:srgbClr val="000000"/>
              </a:buClr>
              <a:buSzPts val="2100"/>
            </a:pPr>
            <a:endParaRPr sz="2800" kern="0">
              <a:solidFill>
                <a:srgbClr val="000000"/>
              </a:solidFill>
              <a:latin typeface="Arial"/>
              <a:ea typeface="Arial"/>
              <a:cs typeface="Arial"/>
              <a:sym typeface="Arial"/>
            </a:endParaRPr>
          </a:p>
        </p:txBody>
      </p:sp>
      <p:sp>
        <p:nvSpPr>
          <p:cNvPr id="213" name="Google Shape;213;p27"/>
          <p:cNvSpPr txBox="1">
            <a:spLocks noGrp="1"/>
          </p:cNvSpPr>
          <p:nvPr>
            <p:ph type="title"/>
          </p:nvPr>
        </p:nvSpPr>
        <p:spPr>
          <a:xfrm>
            <a:off x="217900" y="136167"/>
            <a:ext cx="11360800" cy="763600"/>
          </a:xfrm>
          <a:prstGeom prst="rect">
            <a:avLst/>
          </a:prstGeom>
          <a:noFill/>
          <a:ln>
            <a:noFill/>
          </a:ln>
        </p:spPr>
        <p:txBody>
          <a:bodyPr spcFirstLastPara="1" wrap="square" lIns="121900" tIns="121900" rIns="121900" bIns="121900" anchor="ctr" anchorCtr="0">
            <a:noAutofit/>
          </a:bodyPr>
          <a:lstStyle/>
          <a:p>
            <a:pPr>
              <a:lnSpc>
                <a:spcPct val="115000"/>
              </a:lnSpc>
              <a:spcBef>
                <a:spcPts val="1600"/>
              </a:spcBef>
              <a:spcAft>
                <a:spcPts val="533"/>
              </a:spcAft>
            </a:pPr>
            <a:r>
              <a:rPr lang="en-GB" sz="3200" dirty="0">
                <a:solidFill>
                  <a:srgbClr val="005840"/>
                </a:solidFill>
                <a:highlight>
                  <a:srgbClr val="FFFFFF"/>
                </a:highlight>
              </a:rPr>
              <a:t>Select one or more prompts…</a:t>
            </a:r>
            <a:endParaRPr sz="3200" dirty="0">
              <a:solidFill>
                <a:srgbClr val="005840"/>
              </a:solidFill>
            </a:endParaRPr>
          </a:p>
        </p:txBody>
      </p:sp>
      <p:pic>
        <p:nvPicPr>
          <p:cNvPr id="214" name="Google Shape;214;p27" title="Picture1.png"/>
          <p:cNvPicPr preferRelativeResize="0"/>
          <p:nvPr/>
        </p:nvPicPr>
        <p:blipFill>
          <a:blip r:embed="rId3">
            <a:alphaModFix/>
          </a:blip>
          <a:stretch>
            <a:fillRect/>
          </a:stretch>
        </p:blipFill>
        <p:spPr>
          <a:xfrm>
            <a:off x="1658024" y="1573812"/>
            <a:ext cx="7818533" cy="4909468"/>
          </a:xfrm>
          <a:prstGeom prst="rect">
            <a:avLst/>
          </a:prstGeom>
          <a:noFill/>
          <a:ln>
            <a:noFill/>
          </a:ln>
        </p:spPr>
      </p:pic>
      <p:sp>
        <p:nvSpPr>
          <p:cNvPr id="215" name="Google Shape;215;p27"/>
          <p:cNvSpPr txBox="1"/>
          <p:nvPr/>
        </p:nvSpPr>
        <p:spPr>
          <a:xfrm>
            <a:off x="7348162" y="3309159"/>
            <a:ext cx="1185600" cy="256505"/>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067" kern="0">
                <a:solidFill>
                  <a:srgbClr val="000000"/>
                </a:solidFill>
                <a:latin typeface="Arial"/>
                <a:cs typeface="Arial"/>
                <a:sym typeface="Arial"/>
              </a:rPr>
              <a:t>How might we…</a:t>
            </a:r>
            <a:endParaRPr sz="1067" kern="0">
              <a:solidFill>
                <a:srgbClr val="000000"/>
              </a:solidFill>
              <a:latin typeface="Arial"/>
              <a:ea typeface="Arial"/>
              <a:cs typeface="Arial"/>
              <a:sym typeface="Arial"/>
            </a:endParaRPr>
          </a:p>
        </p:txBody>
      </p:sp>
      <p:sp>
        <p:nvSpPr>
          <p:cNvPr id="216" name="Google Shape;216;p27"/>
          <p:cNvSpPr/>
          <p:nvPr/>
        </p:nvSpPr>
        <p:spPr>
          <a:xfrm>
            <a:off x="5120324" y="4140012"/>
            <a:ext cx="1760000" cy="1524800"/>
          </a:xfrm>
          <a:prstGeom prst="hexagon">
            <a:avLst>
              <a:gd name="adj" fmla="val 28852"/>
              <a:gd name="vf" fmla="val 115470"/>
            </a:avLst>
          </a:prstGeom>
          <a:solidFill>
            <a:schemeClr val="lt1"/>
          </a:solidFill>
          <a:ln w="9525" cap="flat" cmpd="sng">
            <a:solidFill>
              <a:srgbClr val="13CDBB"/>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217" name="Google Shape;217;p27"/>
          <p:cNvSpPr txBox="1"/>
          <p:nvPr/>
        </p:nvSpPr>
        <p:spPr>
          <a:xfrm>
            <a:off x="5407529" y="4527825"/>
            <a:ext cx="1185600" cy="256505"/>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067" kern="0">
                <a:solidFill>
                  <a:srgbClr val="000000"/>
                </a:solidFill>
                <a:latin typeface="Arial"/>
                <a:ea typeface="Arial"/>
                <a:cs typeface="Arial"/>
                <a:sym typeface="Arial"/>
              </a:rPr>
              <a:t>What if…</a:t>
            </a:r>
            <a:endParaRPr sz="1067" kern="0">
              <a:solidFill>
                <a:srgbClr val="000000"/>
              </a:solidFill>
              <a:latin typeface="Arial"/>
              <a:ea typeface="Arial"/>
              <a:cs typeface="Arial"/>
              <a:sym typeface="Arial"/>
            </a:endParaRPr>
          </a:p>
        </p:txBody>
      </p:sp>
      <p:sp>
        <p:nvSpPr>
          <p:cNvPr id="218" name="Google Shape;218;p27"/>
          <p:cNvSpPr/>
          <p:nvPr/>
        </p:nvSpPr>
        <p:spPr>
          <a:xfrm>
            <a:off x="7123357" y="3017345"/>
            <a:ext cx="1635200" cy="1441600"/>
          </a:xfrm>
          <a:prstGeom prst="hexagon">
            <a:avLst>
              <a:gd name="adj" fmla="val 28852"/>
              <a:gd name="vf" fmla="val 115470"/>
            </a:avLst>
          </a:prstGeom>
          <a:solidFill>
            <a:schemeClr val="lt1"/>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219" name="Google Shape;219;p27"/>
          <p:cNvSpPr txBox="1"/>
          <p:nvPr/>
        </p:nvSpPr>
        <p:spPr>
          <a:xfrm>
            <a:off x="7293360" y="3509846"/>
            <a:ext cx="1295200" cy="256505"/>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067" kern="0">
                <a:solidFill>
                  <a:srgbClr val="000000"/>
                </a:solidFill>
                <a:latin typeface="Arial"/>
                <a:cs typeface="Arial"/>
                <a:sym typeface="Arial"/>
              </a:rPr>
              <a:t>How might we…</a:t>
            </a:r>
            <a:endParaRPr sz="1067" kern="0">
              <a:solidFill>
                <a:srgbClr val="000000"/>
              </a:solidFill>
              <a:latin typeface="Arial"/>
              <a:ea typeface="Arial"/>
              <a:cs typeface="Arial"/>
              <a:sym typeface="Arial"/>
            </a:endParaRPr>
          </a:p>
        </p:txBody>
      </p:sp>
      <p:sp>
        <p:nvSpPr>
          <p:cNvPr id="220" name="Google Shape;220;p27"/>
          <p:cNvSpPr/>
          <p:nvPr/>
        </p:nvSpPr>
        <p:spPr>
          <a:xfrm>
            <a:off x="5120324" y="1936296"/>
            <a:ext cx="1760000" cy="1524800"/>
          </a:xfrm>
          <a:prstGeom prst="hexagon">
            <a:avLst>
              <a:gd name="adj" fmla="val 28852"/>
              <a:gd name="vf" fmla="val 115470"/>
            </a:avLst>
          </a:prstGeom>
          <a:solidFill>
            <a:schemeClr val="lt1"/>
          </a:solidFill>
          <a:ln w="9525" cap="flat" cmpd="sng">
            <a:solidFill>
              <a:srgbClr val="13CDBB"/>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221" name="Google Shape;221;p27"/>
          <p:cNvSpPr txBox="1"/>
          <p:nvPr/>
        </p:nvSpPr>
        <p:spPr>
          <a:xfrm>
            <a:off x="5407529" y="2324109"/>
            <a:ext cx="1185600" cy="256505"/>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067" kern="0">
                <a:solidFill>
                  <a:srgbClr val="000000"/>
                </a:solidFill>
                <a:latin typeface="Arial"/>
                <a:ea typeface="Arial"/>
                <a:cs typeface="Arial"/>
                <a:sym typeface="Arial"/>
              </a:rPr>
              <a:t>What if…</a:t>
            </a:r>
            <a:endParaRPr sz="1067" kern="0">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8"/>
          <p:cNvSpPr/>
          <p:nvPr/>
        </p:nvSpPr>
        <p:spPr>
          <a:xfrm>
            <a:off x="1901211" y="374720"/>
            <a:ext cx="8486800" cy="477600"/>
          </a:xfrm>
          <a:prstGeom prst="rect">
            <a:avLst/>
          </a:prstGeom>
          <a:noFill/>
          <a:ln>
            <a:noFill/>
          </a:ln>
        </p:spPr>
        <p:txBody>
          <a:bodyPr spcFirstLastPara="1" wrap="square" lIns="0" tIns="0" rIns="0" bIns="0" anchor="t" anchorCtr="0">
            <a:noAutofit/>
          </a:bodyPr>
          <a:lstStyle/>
          <a:p>
            <a:pPr defTabSz="1219170">
              <a:buClr>
                <a:srgbClr val="000000"/>
              </a:buClr>
              <a:buSzPts val="2100"/>
            </a:pPr>
            <a:endParaRPr sz="2800" kern="0">
              <a:solidFill>
                <a:srgbClr val="000000"/>
              </a:solidFill>
              <a:latin typeface="Arial"/>
              <a:ea typeface="Arial"/>
              <a:cs typeface="Arial"/>
              <a:sym typeface="Arial"/>
            </a:endParaRPr>
          </a:p>
        </p:txBody>
      </p:sp>
      <p:sp>
        <p:nvSpPr>
          <p:cNvPr id="228" name="Google Shape;228;p28"/>
          <p:cNvSpPr txBox="1">
            <a:spLocks noGrp="1"/>
          </p:cNvSpPr>
          <p:nvPr>
            <p:ph type="title"/>
          </p:nvPr>
        </p:nvSpPr>
        <p:spPr>
          <a:xfrm>
            <a:off x="209667" y="141349"/>
            <a:ext cx="11360800" cy="763600"/>
          </a:xfrm>
          <a:prstGeom prst="rect">
            <a:avLst/>
          </a:prstGeom>
          <a:noFill/>
          <a:ln>
            <a:noFill/>
          </a:ln>
        </p:spPr>
        <p:txBody>
          <a:bodyPr spcFirstLastPara="1" wrap="square" lIns="121900" tIns="121900" rIns="121900" bIns="121900" anchor="ctr" anchorCtr="0">
            <a:noAutofit/>
          </a:bodyPr>
          <a:lstStyle/>
          <a:p>
            <a:pPr>
              <a:lnSpc>
                <a:spcPct val="115000"/>
              </a:lnSpc>
              <a:spcBef>
                <a:spcPts val="1600"/>
              </a:spcBef>
              <a:spcAft>
                <a:spcPts val="533"/>
              </a:spcAft>
            </a:pPr>
            <a:r>
              <a:rPr lang="en-GB" sz="3200" dirty="0">
                <a:solidFill>
                  <a:srgbClr val="005840"/>
                </a:solidFill>
                <a:highlight>
                  <a:srgbClr val="FFFFFF"/>
                </a:highlight>
              </a:rPr>
              <a:t>Unleash your creativity!</a:t>
            </a:r>
            <a:endParaRPr sz="3200" dirty="0">
              <a:solidFill>
                <a:srgbClr val="005840"/>
              </a:solidFill>
            </a:endParaRPr>
          </a:p>
        </p:txBody>
      </p:sp>
      <p:pic>
        <p:nvPicPr>
          <p:cNvPr id="229" name="Google Shape;229;p28" title="Picture1.png"/>
          <p:cNvPicPr preferRelativeResize="0"/>
          <p:nvPr/>
        </p:nvPicPr>
        <p:blipFill>
          <a:blip r:embed="rId3">
            <a:alphaModFix/>
          </a:blip>
          <a:stretch>
            <a:fillRect/>
          </a:stretch>
        </p:blipFill>
        <p:spPr>
          <a:xfrm>
            <a:off x="1777767" y="1950135"/>
            <a:ext cx="7818533" cy="4909468"/>
          </a:xfrm>
          <a:prstGeom prst="rect">
            <a:avLst/>
          </a:prstGeom>
          <a:noFill/>
          <a:ln>
            <a:noFill/>
          </a:ln>
        </p:spPr>
      </p:pic>
      <p:sp>
        <p:nvSpPr>
          <p:cNvPr id="230" name="Google Shape;230;p28"/>
          <p:cNvSpPr txBox="1"/>
          <p:nvPr/>
        </p:nvSpPr>
        <p:spPr>
          <a:xfrm>
            <a:off x="7467905" y="3968514"/>
            <a:ext cx="1185600" cy="256505"/>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067" kern="0">
                <a:solidFill>
                  <a:srgbClr val="000000"/>
                </a:solidFill>
                <a:latin typeface="Arial"/>
                <a:cs typeface="Arial"/>
                <a:sym typeface="Arial"/>
              </a:rPr>
              <a:t>How might we…</a:t>
            </a:r>
            <a:endParaRPr sz="1067" kern="0">
              <a:solidFill>
                <a:srgbClr val="000000"/>
              </a:solidFill>
              <a:latin typeface="Arial"/>
              <a:ea typeface="Arial"/>
              <a:cs typeface="Arial"/>
              <a:sym typeface="Arial"/>
            </a:endParaRPr>
          </a:p>
        </p:txBody>
      </p:sp>
      <p:sp>
        <p:nvSpPr>
          <p:cNvPr id="231" name="Google Shape;231;p28"/>
          <p:cNvSpPr/>
          <p:nvPr/>
        </p:nvSpPr>
        <p:spPr>
          <a:xfrm>
            <a:off x="5216000" y="4532401"/>
            <a:ext cx="1760000" cy="1524800"/>
          </a:xfrm>
          <a:prstGeom prst="hexagon">
            <a:avLst>
              <a:gd name="adj" fmla="val 28852"/>
              <a:gd name="vf" fmla="val 115470"/>
            </a:avLst>
          </a:prstGeom>
          <a:solidFill>
            <a:schemeClr val="lt1"/>
          </a:solidFill>
          <a:ln w="9525" cap="flat" cmpd="sng">
            <a:solidFill>
              <a:srgbClr val="13CDBB"/>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232" name="Google Shape;232;p28"/>
          <p:cNvSpPr txBox="1"/>
          <p:nvPr/>
        </p:nvSpPr>
        <p:spPr>
          <a:xfrm>
            <a:off x="5527272" y="5187180"/>
            <a:ext cx="1185600" cy="256505"/>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067" kern="0">
                <a:solidFill>
                  <a:srgbClr val="000000"/>
                </a:solidFill>
                <a:latin typeface="Arial"/>
                <a:ea typeface="Arial"/>
                <a:cs typeface="Arial"/>
                <a:sym typeface="Arial"/>
              </a:rPr>
              <a:t>What if…</a:t>
            </a:r>
            <a:endParaRPr sz="1067" kern="0">
              <a:solidFill>
                <a:srgbClr val="000000"/>
              </a:solidFill>
              <a:latin typeface="Arial"/>
              <a:ea typeface="Arial"/>
              <a:cs typeface="Arial"/>
              <a:sym typeface="Arial"/>
            </a:endParaRPr>
          </a:p>
        </p:txBody>
      </p:sp>
      <p:sp>
        <p:nvSpPr>
          <p:cNvPr id="233" name="Google Shape;233;p28"/>
          <p:cNvSpPr/>
          <p:nvPr/>
        </p:nvSpPr>
        <p:spPr>
          <a:xfrm>
            <a:off x="7243100" y="3393668"/>
            <a:ext cx="1635200" cy="1441600"/>
          </a:xfrm>
          <a:prstGeom prst="hexagon">
            <a:avLst>
              <a:gd name="adj" fmla="val 28852"/>
              <a:gd name="vf" fmla="val 115470"/>
            </a:avLst>
          </a:prstGeom>
          <a:solidFill>
            <a:schemeClr val="lt1"/>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234" name="Google Shape;234;p28"/>
          <p:cNvSpPr txBox="1"/>
          <p:nvPr/>
        </p:nvSpPr>
        <p:spPr>
          <a:xfrm>
            <a:off x="7413103" y="4169201"/>
            <a:ext cx="1295200" cy="256505"/>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067" kern="0">
                <a:solidFill>
                  <a:srgbClr val="000000"/>
                </a:solidFill>
                <a:latin typeface="Arial"/>
                <a:cs typeface="Arial"/>
                <a:sym typeface="Arial"/>
              </a:rPr>
              <a:t>How might we…</a:t>
            </a:r>
            <a:endParaRPr sz="1067" kern="0">
              <a:solidFill>
                <a:srgbClr val="000000"/>
              </a:solidFill>
              <a:latin typeface="Arial"/>
              <a:ea typeface="Arial"/>
              <a:cs typeface="Arial"/>
              <a:sym typeface="Arial"/>
            </a:endParaRPr>
          </a:p>
        </p:txBody>
      </p:sp>
      <p:sp>
        <p:nvSpPr>
          <p:cNvPr id="235" name="Google Shape;235;p28"/>
          <p:cNvSpPr/>
          <p:nvPr/>
        </p:nvSpPr>
        <p:spPr>
          <a:xfrm>
            <a:off x="5216884" y="2283185"/>
            <a:ext cx="1760000" cy="1524800"/>
          </a:xfrm>
          <a:prstGeom prst="hexagon">
            <a:avLst>
              <a:gd name="adj" fmla="val 28852"/>
              <a:gd name="vf" fmla="val 115470"/>
            </a:avLst>
          </a:prstGeom>
          <a:solidFill>
            <a:schemeClr val="lt1"/>
          </a:solidFill>
          <a:ln w="9525" cap="flat" cmpd="sng">
            <a:solidFill>
              <a:srgbClr val="13CDBB"/>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236" name="Google Shape;236;p28"/>
          <p:cNvSpPr txBox="1"/>
          <p:nvPr/>
        </p:nvSpPr>
        <p:spPr>
          <a:xfrm>
            <a:off x="5504088" y="2954031"/>
            <a:ext cx="1185600" cy="256505"/>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067" kern="0">
                <a:solidFill>
                  <a:srgbClr val="000000"/>
                </a:solidFill>
                <a:latin typeface="Arial"/>
                <a:ea typeface="Arial"/>
                <a:cs typeface="Arial"/>
                <a:sym typeface="Arial"/>
              </a:rPr>
              <a:t>What if…</a:t>
            </a:r>
            <a:endParaRPr sz="1067" kern="0">
              <a:solidFill>
                <a:srgbClr val="000000"/>
              </a:solidFill>
              <a:latin typeface="Arial"/>
              <a:ea typeface="Arial"/>
              <a:cs typeface="Arial"/>
              <a:sym typeface="Arial"/>
            </a:endParaRPr>
          </a:p>
        </p:txBody>
      </p:sp>
      <p:sp>
        <p:nvSpPr>
          <p:cNvPr id="237" name="Google Shape;237;p28"/>
          <p:cNvSpPr/>
          <p:nvPr/>
        </p:nvSpPr>
        <p:spPr>
          <a:xfrm>
            <a:off x="257867" y="4708317"/>
            <a:ext cx="1760000" cy="1524800"/>
          </a:xfrm>
          <a:prstGeom prst="hexagon">
            <a:avLst>
              <a:gd name="adj" fmla="val 28852"/>
              <a:gd name="vf" fmla="val 115470"/>
            </a:avLst>
          </a:prstGeom>
          <a:solidFill>
            <a:schemeClr val="lt1"/>
          </a:solidFill>
          <a:ln w="9525" cap="flat" cmpd="sng">
            <a:solidFill>
              <a:srgbClr val="FF97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238" name="Google Shape;238;p28"/>
          <p:cNvSpPr txBox="1"/>
          <p:nvPr/>
        </p:nvSpPr>
        <p:spPr>
          <a:xfrm>
            <a:off x="545072" y="5342547"/>
            <a:ext cx="1185600" cy="256505"/>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067" kern="0">
                <a:solidFill>
                  <a:srgbClr val="000000"/>
                </a:solidFill>
                <a:latin typeface="Arial"/>
                <a:cs typeface="Arial"/>
                <a:sym typeface="Arial"/>
              </a:rPr>
              <a:t>Idea!</a:t>
            </a:r>
            <a:endParaRPr sz="1067" kern="0">
              <a:solidFill>
                <a:srgbClr val="000000"/>
              </a:solidFill>
              <a:latin typeface="Arial"/>
              <a:ea typeface="Arial"/>
              <a:cs typeface="Arial"/>
              <a:sym typeface="Arial"/>
            </a:endParaRPr>
          </a:p>
        </p:txBody>
      </p:sp>
      <p:sp>
        <p:nvSpPr>
          <p:cNvPr id="239" name="Google Shape;239;p28"/>
          <p:cNvSpPr/>
          <p:nvPr/>
        </p:nvSpPr>
        <p:spPr>
          <a:xfrm>
            <a:off x="707467" y="2964484"/>
            <a:ext cx="1760000" cy="1524800"/>
          </a:xfrm>
          <a:prstGeom prst="hexagon">
            <a:avLst>
              <a:gd name="adj" fmla="val 28852"/>
              <a:gd name="vf" fmla="val 115470"/>
            </a:avLst>
          </a:prstGeom>
          <a:solidFill>
            <a:schemeClr val="lt1"/>
          </a:solidFill>
          <a:ln w="9525" cap="flat" cmpd="sng">
            <a:solidFill>
              <a:srgbClr val="FF97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240" name="Google Shape;240;p28"/>
          <p:cNvSpPr txBox="1"/>
          <p:nvPr/>
        </p:nvSpPr>
        <p:spPr>
          <a:xfrm>
            <a:off x="994672" y="3598713"/>
            <a:ext cx="1185600" cy="256505"/>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067" kern="0">
                <a:solidFill>
                  <a:srgbClr val="000000"/>
                </a:solidFill>
                <a:latin typeface="Arial"/>
                <a:cs typeface="Arial"/>
                <a:sym typeface="Arial"/>
              </a:rPr>
              <a:t>Idea!</a:t>
            </a:r>
            <a:endParaRPr sz="1067" kern="0">
              <a:solidFill>
                <a:srgbClr val="000000"/>
              </a:solidFill>
              <a:latin typeface="Arial"/>
              <a:ea typeface="Arial"/>
              <a:cs typeface="Arial"/>
              <a:sym typeface="Arial"/>
            </a:endParaRPr>
          </a:p>
        </p:txBody>
      </p:sp>
      <p:sp>
        <p:nvSpPr>
          <p:cNvPr id="241" name="Google Shape;241;p28"/>
          <p:cNvSpPr/>
          <p:nvPr/>
        </p:nvSpPr>
        <p:spPr>
          <a:xfrm>
            <a:off x="1472967" y="5118284"/>
            <a:ext cx="1760000" cy="1524800"/>
          </a:xfrm>
          <a:prstGeom prst="hexagon">
            <a:avLst>
              <a:gd name="adj" fmla="val 28852"/>
              <a:gd name="vf" fmla="val 115470"/>
            </a:avLst>
          </a:prstGeom>
          <a:solidFill>
            <a:schemeClr val="lt1"/>
          </a:solidFill>
          <a:ln w="9525" cap="flat" cmpd="sng">
            <a:solidFill>
              <a:srgbClr val="FF97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242" name="Google Shape;242;p28"/>
          <p:cNvSpPr txBox="1"/>
          <p:nvPr/>
        </p:nvSpPr>
        <p:spPr>
          <a:xfrm>
            <a:off x="1760172" y="5752513"/>
            <a:ext cx="1185600" cy="256505"/>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067" kern="0">
                <a:solidFill>
                  <a:srgbClr val="000000"/>
                </a:solidFill>
                <a:latin typeface="Arial"/>
                <a:cs typeface="Arial"/>
                <a:sym typeface="Arial"/>
              </a:rPr>
              <a:t>Idea!</a:t>
            </a:r>
            <a:endParaRPr sz="1067" kern="0">
              <a:solidFill>
                <a:srgbClr val="000000"/>
              </a:solidFill>
              <a:latin typeface="Arial"/>
              <a:ea typeface="Arial"/>
              <a:cs typeface="Arial"/>
              <a:sym typeface="Arial"/>
            </a:endParaRPr>
          </a:p>
        </p:txBody>
      </p:sp>
      <p:sp>
        <p:nvSpPr>
          <p:cNvPr id="243" name="Google Shape;243;p28"/>
          <p:cNvSpPr/>
          <p:nvPr/>
        </p:nvSpPr>
        <p:spPr>
          <a:xfrm>
            <a:off x="9537033" y="2566217"/>
            <a:ext cx="1760000" cy="1524800"/>
          </a:xfrm>
          <a:prstGeom prst="hexagon">
            <a:avLst>
              <a:gd name="adj" fmla="val 28852"/>
              <a:gd name="vf" fmla="val 115470"/>
            </a:avLst>
          </a:prstGeom>
          <a:solidFill>
            <a:schemeClr val="lt1"/>
          </a:solidFill>
          <a:ln w="9525" cap="flat" cmpd="sng">
            <a:solidFill>
              <a:srgbClr val="FF97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244" name="Google Shape;244;p28"/>
          <p:cNvSpPr txBox="1"/>
          <p:nvPr/>
        </p:nvSpPr>
        <p:spPr>
          <a:xfrm>
            <a:off x="9824239" y="3200447"/>
            <a:ext cx="1185600" cy="256505"/>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067" kern="0">
                <a:solidFill>
                  <a:srgbClr val="000000"/>
                </a:solidFill>
                <a:latin typeface="Arial"/>
                <a:cs typeface="Arial"/>
                <a:sym typeface="Arial"/>
              </a:rPr>
              <a:t>Idea!</a:t>
            </a:r>
            <a:endParaRPr sz="1067" kern="0">
              <a:solidFill>
                <a:srgbClr val="000000"/>
              </a:solidFill>
              <a:latin typeface="Arial"/>
              <a:ea typeface="Arial"/>
              <a:cs typeface="Arial"/>
              <a:sym typeface="Arial"/>
            </a:endParaRPr>
          </a:p>
        </p:txBody>
      </p:sp>
      <p:sp>
        <p:nvSpPr>
          <p:cNvPr id="245" name="Google Shape;245;p28"/>
          <p:cNvSpPr/>
          <p:nvPr/>
        </p:nvSpPr>
        <p:spPr>
          <a:xfrm>
            <a:off x="8783267" y="1578851"/>
            <a:ext cx="1760000" cy="1524800"/>
          </a:xfrm>
          <a:prstGeom prst="hexagon">
            <a:avLst>
              <a:gd name="adj" fmla="val 28852"/>
              <a:gd name="vf" fmla="val 115470"/>
            </a:avLst>
          </a:prstGeom>
          <a:solidFill>
            <a:schemeClr val="lt1"/>
          </a:solidFill>
          <a:ln w="9525" cap="flat" cmpd="sng">
            <a:solidFill>
              <a:srgbClr val="FF97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246" name="Google Shape;246;p28"/>
          <p:cNvSpPr txBox="1"/>
          <p:nvPr/>
        </p:nvSpPr>
        <p:spPr>
          <a:xfrm>
            <a:off x="9017072" y="2245831"/>
            <a:ext cx="1185600" cy="256505"/>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067" kern="0">
                <a:solidFill>
                  <a:srgbClr val="000000"/>
                </a:solidFill>
                <a:latin typeface="Arial"/>
                <a:cs typeface="Arial"/>
                <a:sym typeface="Arial"/>
              </a:rPr>
              <a:t>Idea!</a:t>
            </a:r>
            <a:endParaRPr sz="1067" kern="0">
              <a:solidFill>
                <a:srgbClr val="000000"/>
              </a:solidFill>
              <a:latin typeface="Arial"/>
              <a:ea typeface="Arial"/>
              <a:cs typeface="Arial"/>
              <a:sym typeface="Arial"/>
            </a:endParaRPr>
          </a:p>
        </p:txBody>
      </p:sp>
      <p:sp>
        <p:nvSpPr>
          <p:cNvPr id="247" name="Google Shape;247;p28"/>
          <p:cNvSpPr/>
          <p:nvPr/>
        </p:nvSpPr>
        <p:spPr>
          <a:xfrm>
            <a:off x="2017867" y="1734487"/>
            <a:ext cx="1760000" cy="1524800"/>
          </a:xfrm>
          <a:prstGeom prst="hexagon">
            <a:avLst>
              <a:gd name="adj" fmla="val 28852"/>
              <a:gd name="vf" fmla="val 115470"/>
            </a:avLst>
          </a:prstGeom>
          <a:solidFill>
            <a:schemeClr val="lt1"/>
          </a:solidFill>
          <a:ln w="9525" cap="flat" cmpd="sng">
            <a:solidFill>
              <a:srgbClr val="FF97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248" name="Google Shape;248;p28"/>
          <p:cNvSpPr txBox="1"/>
          <p:nvPr/>
        </p:nvSpPr>
        <p:spPr>
          <a:xfrm>
            <a:off x="2305072" y="2368718"/>
            <a:ext cx="1185600" cy="256505"/>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067" kern="0" dirty="0">
                <a:solidFill>
                  <a:srgbClr val="000000"/>
                </a:solidFill>
                <a:latin typeface="Arial"/>
                <a:cs typeface="Arial"/>
                <a:sym typeface="Arial"/>
              </a:rPr>
              <a:t>Idea!</a:t>
            </a:r>
            <a:endParaRPr sz="1067" kern="0" dirty="0">
              <a:solidFill>
                <a:srgbClr val="000000"/>
              </a:solidFill>
              <a:latin typeface="Arial"/>
              <a:ea typeface="Arial"/>
              <a:cs typeface="Arial"/>
              <a:sym typeface="Arial"/>
            </a:endParaRPr>
          </a:p>
        </p:txBody>
      </p:sp>
      <p:sp>
        <p:nvSpPr>
          <p:cNvPr id="249" name="Google Shape;249;p28"/>
          <p:cNvSpPr txBox="1"/>
          <p:nvPr/>
        </p:nvSpPr>
        <p:spPr>
          <a:xfrm>
            <a:off x="102867" y="930517"/>
            <a:ext cx="11467600" cy="73862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600" kern="0" dirty="0">
                <a:solidFill>
                  <a:srgbClr val="000000"/>
                </a:solidFill>
                <a:latin typeface="Arial"/>
                <a:cs typeface="Arial"/>
                <a:sym typeface="Arial"/>
              </a:rPr>
              <a:t>Use the prompt as inspiration and come up with as many ideas as you can. When you feel stuck, change the prompt or combine prompts for further inspiration.</a:t>
            </a:r>
            <a:endParaRPr sz="1600" kern="0" dirty="0">
              <a:solidFill>
                <a:srgbClr val="000000"/>
              </a:solidFill>
              <a:latin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67886"/>
        </a:solidFill>
        <a:effectLst/>
      </p:bgPr>
    </p:bg>
    <p:spTree>
      <p:nvGrpSpPr>
        <p:cNvPr id="1" name="Shape 137">
          <a:extLst>
            <a:ext uri="{FF2B5EF4-FFF2-40B4-BE49-F238E27FC236}">
              <a16:creationId xmlns:a16="http://schemas.microsoft.com/office/drawing/2014/main" id="{DDDE9A7F-CAD5-18F3-A009-8ADAE3F06246}"/>
            </a:ext>
          </a:extLst>
        </p:cNvPr>
        <p:cNvGrpSpPr/>
        <p:nvPr/>
      </p:nvGrpSpPr>
      <p:grpSpPr>
        <a:xfrm>
          <a:off x="0" y="0"/>
          <a:ext cx="0" cy="0"/>
          <a:chOff x="0" y="0"/>
          <a:chExt cx="0" cy="0"/>
        </a:xfrm>
      </p:grpSpPr>
      <p:sp>
        <p:nvSpPr>
          <p:cNvPr id="139" name="Google Shape;139;p26">
            <a:extLst>
              <a:ext uri="{FF2B5EF4-FFF2-40B4-BE49-F238E27FC236}">
                <a16:creationId xmlns:a16="http://schemas.microsoft.com/office/drawing/2014/main" id="{B60D7E00-D8A6-B476-FD5B-C73CECC6530D}"/>
              </a:ext>
            </a:extLst>
          </p:cNvPr>
          <p:cNvSpPr txBox="1">
            <a:spLocks noGrp="1"/>
          </p:cNvSpPr>
          <p:nvPr>
            <p:ph type="ctrTitle"/>
          </p:nvPr>
        </p:nvSpPr>
        <p:spPr>
          <a:xfrm>
            <a:off x="406411" y="-893767"/>
            <a:ext cx="11360800" cy="2736800"/>
          </a:xfrm>
          <a:prstGeom prst="rect">
            <a:avLst/>
          </a:prstGeom>
        </p:spPr>
        <p:txBody>
          <a:bodyPr spcFirstLastPara="1" wrap="square" lIns="121900" tIns="121900" rIns="121900" bIns="121900" anchor="b" anchorCtr="0">
            <a:normAutofit/>
          </a:bodyPr>
          <a:lstStyle/>
          <a:p>
            <a:pPr algn="l"/>
            <a:r>
              <a:rPr lang="en-GB">
                <a:solidFill>
                  <a:schemeClr val="lt1"/>
                </a:solidFill>
              </a:rPr>
              <a:t>Example</a:t>
            </a:r>
            <a:endParaRPr>
              <a:solidFill>
                <a:schemeClr val="lt1"/>
              </a:solidFill>
            </a:endParaRPr>
          </a:p>
        </p:txBody>
      </p:sp>
      <p:pic>
        <p:nvPicPr>
          <p:cNvPr id="140" name="Google Shape;140;p26">
            <a:extLst>
              <a:ext uri="{FF2B5EF4-FFF2-40B4-BE49-F238E27FC236}">
                <a16:creationId xmlns:a16="http://schemas.microsoft.com/office/drawing/2014/main" id="{88FD374A-836D-043E-D926-21A7B000882A}"/>
              </a:ext>
            </a:extLst>
          </p:cNvPr>
          <p:cNvPicPr preferRelativeResize="0"/>
          <p:nvPr/>
        </p:nvPicPr>
        <p:blipFill>
          <a:blip r:embed="rId3">
            <a:alphaModFix/>
          </a:blip>
          <a:stretch>
            <a:fillRect/>
          </a:stretch>
        </p:blipFill>
        <p:spPr>
          <a:xfrm>
            <a:off x="5937655" y="0"/>
            <a:ext cx="6355957" cy="6858000"/>
          </a:xfrm>
          <a:prstGeom prst="rect">
            <a:avLst/>
          </a:prstGeom>
          <a:noFill/>
          <a:ln>
            <a:noFill/>
          </a:ln>
        </p:spPr>
      </p:pic>
    </p:spTree>
    <p:extLst>
      <p:ext uri="{BB962C8B-B14F-4D97-AF65-F5344CB8AC3E}">
        <p14:creationId xmlns:p14="http://schemas.microsoft.com/office/powerpoint/2010/main" val="2769404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1EDE4"/>
        </a:solidFill>
        <a:effectLst/>
      </p:bgPr>
    </p:bg>
    <p:spTree>
      <p:nvGrpSpPr>
        <p:cNvPr id="1" name="Shape 261"/>
        <p:cNvGrpSpPr/>
        <p:nvPr/>
      </p:nvGrpSpPr>
      <p:grpSpPr>
        <a:xfrm>
          <a:off x="0" y="0"/>
          <a:ext cx="0" cy="0"/>
          <a:chOff x="0" y="0"/>
          <a:chExt cx="0" cy="0"/>
        </a:xfrm>
      </p:grpSpPr>
      <p:sp>
        <p:nvSpPr>
          <p:cNvPr id="262" name="Google Shape;262;p30"/>
          <p:cNvSpPr/>
          <p:nvPr/>
        </p:nvSpPr>
        <p:spPr>
          <a:xfrm>
            <a:off x="602962" y="547687"/>
            <a:ext cx="8486873" cy="477549"/>
          </a:xfrm>
          <a:prstGeom prst="rect">
            <a:avLst/>
          </a:prstGeom>
          <a:noFill/>
          <a:ln>
            <a:noFill/>
          </a:ln>
        </p:spPr>
        <p:txBody>
          <a:bodyPr spcFirstLastPara="1" wrap="square" lIns="0" tIns="0" rIns="0" bIns="0" anchor="t" anchorCtr="0">
            <a:noAutofit/>
          </a:bodyPr>
          <a:lstStyle/>
          <a:p>
            <a:pPr defTabSz="1219170">
              <a:buClr>
                <a:srgbClr val="000000"/>
              </a:buClr>
              <a:buSzPts val="2100"/>
            </a:pPr>
            <a:endParaRPr sz="2800" kern="0">
              <a:solidFill>
                <a:srgbClr val="000000"/>
              </a:solidFill>
              <a:latin typeface="Arial"/>
              <a:ea typeface="Arial"/>
              <a:cs typeface="Arial"/>
              <a:sym typeface="Arial"/>
            </a:endParaRPr>
          </a:p>
        </p:txBody>
      </p:sp>
      <p:sp>
        <p:nvSpPr>
          <p:cNvPr id="263" name="Google Shape;263;p30"/>
          <p:cNvSpPr/>
          <p:nvPr/>
        </p:nvSpPr>
        <p:spPr>
          <a:xfrm>
            <a:off x="602962" y="547687"/>
            <a:ext cx="10360313" cy="477549"/>
          </a:xfrm>
          <a:prstGeom prst="rect">
            <a:avLst/>
          </a:prstGeom>
          <a:noFill/>
          <a:ln>
            <a:noFill/>
          </a:ln>
        </p:spPr>
        <p:txBody>
          <a:bodyPr spcFirstLastPara="1" wrap="square" lIns="0" tIns="0" rIns="0" bIns="0" anchor="t" anchorCtr="0">
            <a:noAutofit/>
          </a:bodyPr>
          <a:lstStyle/>
          <a:p>
            <a:pPr defTabSz="1219170">
              <a:buClr>
                <a:srgbClr val="000000"/>
              </a:buClr>
              <a:buSzPts val="2100"/>
            </a:pPr>
            <a:r>
              <a:rPr lang="en-GB" sz="2800" kern="0" dirty="0">
                <a:solidFill>
                  <a:srgbClr val="000000"/>
                </a:solidFill>
                <a:latin typeface="Arial"/>
                <a:ea typeface="Arial"/>
                <a:cs typeface="Arial"/>
                <a:sym typeface="Arial"/>
              </a:rPr>
              <a:t>Example</a:t>
            </a:r>
            <a:endParaRPr sz="1467" kern="0" dirty="0">
              <a:solidFill>
                <a:srgbClr val="000000"/>
              </a:solidFill>
              <a:latin typeface="Arial"/>
              <a:cs typeface="Arial"/>
              <a:sym typeface="Arial"/>
            </a:endParaRPr>
          </a:p>
        </p:txBody>
      </p:sp>
      <p:pic>
        <p:nvPicPr>
          <p:cNvPr id="264" name="Google Shape;264;p30"/>
          <p:cNvPicPr preferRelativeResize="0"/>
          <p:nvPr/>
        </p:nvPicPr>
        <p:blipFill rotWithShape="1">
          <a:blip r:embed="rId3">
            <a:alphaModFix/>
          </a:blip>
          <a:srcRect t="6965" r="4711" b="165"/>
          <a:stretch/>
        </p:blipFill>
        <p:spPr>
          <a:xfrm>
            <a:off x="701015" y="1023712"/>
            <a:ext cx="9486083" cy="54674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1EDE4"/>
        </a:solidFill>
        <a:effectLst/>
      </p:bgPr>
    </p:bg>
    <p:spTree>
      <p:nvGrpSpPr>
        <p:cNvPr id="1" name="Shape 269"/>
        <p:cNvGrpSpPr/>
        <p:nvPr/>
      </p:nvGrpSpPr>
      <p:grpSpPr>
        <a:xfrm>
          <a:off x="0" y="0"/>
          <a:ext cx="0" cy="0"/>
          <a:chOff x="0" y="0"/>
          <a:chExt cx="0" cy="0"/>
        </a:xfrm>
      </p:grpSpPr>
      <p:sp>
        <p:nvSpPr>
          <p:cNvPr id="270" name="Google Shape;270;p31"/>
          <p:cNvSpPr/>
          <p:nvPr/>
        </p:nvSpPr>
        <p:spPr>
          <a:xfrm>
            <a:off x="602962" y="547687"/>
            <a:ext cx="8486873" cy="477549"/>
          </a:xfrm>
          <a:prstGeom prst="rect">
            <a:avLst/>
          </a:prstGeom>
          <a:noFill/>
          <a:ln>
            <a:noFill/>
          </a:ln>
        </p:spPr>
        <p:txBody>
          <a:bodyPr spcFirstLastPara="1" wrap="square" lIns="0" tIns="0" rIns="0" bIns="0" anchor="t" anchorCtr="0">
            <a:noAutofit/>
          </a:bodyPr>
          <a:lstStyle/>
          <a:p>
            <a:pPr defTabSz="1219170">
              <a:buClr>
                <a:srgbClr val="000000"/>
              </a:buClr>
              <a:buSzPts val="2100"/>
            </a:pPr>
            <a:endParaRPr sz="2800" kern="0">
              <a:solidFill>
                <a:srgbClr val="000000"/>
              </a:solidFill>
              <a:latin typeface="Arial"/>
              <a:ea typeface="Arial"/>
              <a:cs typeface="Arial"/>
              <a:sym typeface="Arial"/>
            </a:endParaRPr>
          </a:p>
        </p:txBody>
      </p:sp>
      <p:pic>
        <p:nvPicPr>
          <p:cNvPr id="271" name="Google Shape;271;p31" descr="A diagram of different colored circles&#10;&#10;AI-generated content may be incorrect."/>
          <p:cNvPicPr preferRelativeResize="0"/>
          <p:nvPr/>
        </p:nvPicPr>
        <p:blipFill rotWithShape="1">
          <a:blip r:embed="rId3">
            <a:alphaModFix/>
          </a:blip>
          <a:srcRect l="1003" t="1906" r="2082" b="1586"/>
          <a:stretch/>
        </p:blipFill>
        <p:spPr>
          <a:xfrm>
            <a:off x="2387681" y="786461"/>
            <a:ext cx="7114723" cy="5461808"/>
          </a:xfrm>
          <a:prstGeom prst="rect">
            <a:avLst/>
          </a:prstGeom>
          <a:noFill/>
          <a:ln>
            <a:noFill/>
          </a:ln>
        </p:spPr>
      </p:pic>
      <p:sp>
        <p:nvSpPr>
          <p:cNvPr id="272" name="Google Shape;272;p31"/>
          <p:cNvSpPr/>
          <p:nvPr/>
        </p:nvSpPr>
        <p:spPr>
          <a:xfrm>
            <a:off x="602962" y="547687"/>
            <a:ext cx="10360313" cy="477549"/>
          </a:xfrm>
          <a:prstGeom prst="rect">
            <a:avLst/>
          </a:prstGeom>
          <a:noFill/>
          <a:ln>
            <a:noFill/>
          </a:ln>
        </p:spPr>
        <p:txBody>
          <a:bodyPr spcFirstLastPara="1" wrap="square" lIns="0" tIns="0" rIns="0" bIns="0" anchor="t" anchorCtr="0">
            <a:noAutofit/>
          </a:bodyPr>
          <a:lstStyle/>
          <a:p>
            <a:pPr defTabSz="1219170">
              <a:buClr>
                <a:srgbClr val="000000"/>
              </a:buClr>
              <a:buSzPts val="2100"/>
            </a:pPr>
            <a:r>
              <a:rPr lang="en-GB" sz="2800" kern="0">
                <a:solidFill>
                  <a:srgbClr val="000000"/>
                </a:solidFill>
                <a:latin typeface="Arial"/>
                <a:ea typeface="Arial"/>
                <a:cs typeface="Arial"/>
                <a:sym typeface="Arial"/>
              </a:rPr>
              <a:t>Example</a:t>
            </a:r>
            <a:endParaRPr sz="1467" kern="0">
              <a:solidFill>
                <a:srgbClr val="000000"/>
              </a:solidFill>
              <a:latin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1EDE4"/>
        </a:solidFill>
        <a:effectLst/>
      </p:bgPr>
    </p:bg>
    <p:spTree>
      <p:nvGrpSpPr>
        <p:cNvPr id="1" name="Shape 277"/>
        <p:cNvGrpSpPr/>
        <p:nvPr/>
      </p:nvGrpSpPr>
      <p:grpSpPr>
        <a:xfrm>
          <a:off x="0" y="0"/>
          <a:ext cx="0" cy="0"/>
          <a:chOff x="0" y="0"/>
          <a:chExt cx="0" cy="0"/>
        </a:xfrm>
      </p:grpSpPr>
      <p:sp>
        <p:nvSpPr>
          <p:cNvPr id="278" name="Google Shape;278;p32"/>
          <p:cNvSpPr/>
          <p:nvPr/>
        </p:nvSpPr>
        <p:spPr>
          <a:xfrm>
            <a:off x="602962" y="547687"/>
            <a:ext cx="8486873" cy="477549"/>
          </a:xfrm>
          <a:prstGeom prst="rect">
            <a:avLst/>
          </a:prstGeom>
          <a:noFill/>
          <a:ln>
            <a:noFill/>
          </a:ln>
        </p:spPr>
        <p:txBody>
          <a:bodyPr spcFirstLastPara="1" wrap="square" lIns="0" tIns="0" rIns="0" bIns="0" anchor="t" anchorCtr="0">
            <a:noAutofit/>
          </a:bodyPr>
          <a:lstStyle/>
          <a:p>
            <a:pPr defTabSz="1219170">
              <a:buClr>
                <a:srgbClr val="000000"/>
              </a:buClr>
              <a:buSzPts val="2100"/>
            </a:pPr>
            <a:endParaRPr sz="2800" kern="0">
              <a:solidFill>
                <a:srgbClr val="000000"/>
              </a:solidFill>
              <a:latin typeface="Arial"/>
              <a:ea typeface="Arial"/>
              <a:cs typeface="Arial"/>
              <a:sym typeface="Arial"/>
            </a:endParaRPr>
          </a:p>
        </p:txBody>
      </p:sp>
      <p:sp>
        <p:nvSpPr>
          <p:cNvPr id="279" name="Google Shape;279;p32"/>
          <p:cNvSpPr/>
          <p:nvPr/>
        </p:nvSpPr>
        <p:spPr>
          <a:xfrm>
            <a:off x="198001" y="327059"/>
            <a:ext cx="10360313" cy="477549"/>
          </a:xfrm>
          <a:prstGeom prst="rect">
            <a:avLst/>
          </a:prstGeom>
          <a:noFill/>
          <a:ln>
            <a:noFill/>
          </a:ln>
        </p:spPr>
        <p:txBody>
          <a:bodyPr spcFirstLastPara="1" wrap="square" lIns="0" tIns="0" rIns="0" bIns="0" anchor="t" anchorCtr="0">
            <a:noAutofit/>
          </a:bodyPr>
          <a:lstStyle/>
          <a:p>
            <a:pPr defTabSz="1219170">
              <a:buClr>
                <a:srgbClr val="000000"/>
              </a:buClr>
              <a:buSzPts val="2100"/>
            </a:pPr>
            <a:r>
              <a:rPr lang="en-GB" sz="2800" kern="0">
                <a:solidFill>
                  <a:srgbClr val="000000"/>
                </a:solidFill>
                <a:latin typeface="Arial"/>
                <a:ea typeface="Arial"/>
                <a:cs typeface="Arial"/>
                <a:sym typeface="Arial"/>
              </a:rPr>
              <a:t>Example</a:t>
            </a:r>
            <a:endParaRPr sz="1467" kern="0">
              <a:solidFill>
                <a:srgbClr val="000000"/>
              </a:solidFill>
              <a:latin typeface="Arial"/>
              <a:cs typeface="Arial"/>
              <a:sym typeface="Arial"/>
            </a:endParaRPr>
          </a:p>
        </p:txBody>
      </p:sp>
      <p:sp>
        <p:nvSpPr>
          <p:cNvPr id="280" name="Google Shape;280;p32"/>
          <p:cNvSpPr txBox="1"/>
          <p:nvPr/>
        </p:nvSpPr>
        <p:spPr>
          <a:xfrm>
            <a:off x="9840686" y="3283014"/>
            <a:ext cx="2064633" cy="400069"/>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2000" kern="0">
                <a:solidFill>
                  <a:srgbClr val="000000"/>
                </a:solidFill>
                <a:latin typeface="Arial"/>
                <a:ea typeface="Arial"/>
                <a:cs typeface="Arial"/>
                <a:sym typeface="Arial"/>
              </a:rPr>
              <a:t>…</a:t>
            </a:r>
            <a:endParaRPr sz="2000" kern="0">
              <a:solidFill>
                <a:srgbClr val="000000"/>
              </a:solidFill>
              <a:latin typeface="Arial"/>
              <a:ea typeface="Arial"/>
              <a:cs typeface="Arial"/>
              <a:sym typeface="Arial"/>
            </a:endParaRPr>
          </a:p>
        </p:txBody>
      </p:sp>
      <p:sp>
        <p:nvSpPr>
          <p:cNvPr id="281" name="Google Shape;281;p32"/>
          <p:cNvSpPr txBox="1"/>
          <p:nvPr/>
        </p:nvSpPr>
        <p:spPr>
          <a:xfrm>
            <a:off x="9854340" y="5524659"/>
            <a:ext cx="2064633" cy="400069"/>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2000" kern="0">
                <a:solidFill>
                  <a:srgbClr val="000000"/>
                </a:solidFill>
                <a:latin typeface="Arial"/>
                <a:ea typeface="Arial"/>
                <a:cs typeface="Arial"/>
                <a:sym typeface="Arial"/>
              </a:rPr>
              <a:t>…</a:t>
            </a:r>
            <a:endParaRPr sz="2000" kern="0">
              <a:solidFill>
                <a:srgbClr val="000000"/>
              </a:solidFill>
              <a:latin typeface="Arial"/>
              <a:ea typeface="Arial"/>
              <a:cs typeface="Arial"/>
              <a:sym typeface="Arial"/>
            </a:endParaRPr>
          </a:p>
        </p:txBody>
      </p:sp>
      <p:sp>
        <p:nvSpPr>
          <p:cNvPr id="282" name="Google Shape;282;p32"/>
          <p:cNvSpPr/>
          <p:nvPr/>
        </p:nvSpPr>
        <p:spPr>
          <a:xfrm>
            <a:off x="198000" y="4398400"/>
            <a:ext cx="6288800" cy="1080400"/>
          </a:xfrm>
          <a:prstGeom prst="roundRect">
            <a:avLst>
              <a:gd name="adj" fmla="val 16667"/>
            </a:avLst>
          </a:prstGeom>
          <a:solidFill>
            <a:srgbClr val="51D63C"/>
          </a:solidFill>
          <a:ln w="12700" cap="flat" cmpd="sng">
            <a:solidFill>
              <a:srgbClr val="1C3052"/>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600" kern="0">
              <a:solidFill>
                <a:srgbClr val="FFFFFF"/>
              </a:solidFill>
              <a:highlight>
                <a:srgbClr val="B6FF99"/>
              </a:highlight>
              <a:latin typeface="Arial"/>
              <a:ea typeface="Arial"/>
              <a:cs typeface="Arial"/>
              <a:sym typeface="Arial"/>
            </a:endParaRPr>
          </a:p>
        </p:txBody>
      </p:sp>
      <p:sp>
        <p:nvSpPr>
          <p:cNvPr id="283" name="Google Shape;283;p32"/>
          <p:cNvSpPr txBox="1"/>
          <p:nvPr/>
        </p:nvSpPr>
        <p:spPr>
          <a:xfrm>
            <a:off x="298733" y="4472596"/>
            <a:ext cx="6126095" cy="892320"/>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733" kern="0">
                <a:solidFill>
                  <a:srgbClr val="000000"/>
                </a:solidFill>
                <a:latin typeface="Arial"/>
                <a:ea typeface="Arial"/>
                <a:cs typeface="Arial"/>
                <a:sym typeface="Arial"/>
              </a:rPr>
              <a:t>How might we ensure that every child in Bristol has access to safe, cool and green spaces that improve their mental well-being and social interaction?</a:t>
            </a:r>
            <a:endParaRPr sz="1733" kern="0">
              <a:solidFill>
                <a:srgbClr val="000000"/>
              </a:solidFill>
              <a:latin typeface="Arial"/>
              <a:ea typeface="Arial"/>
              <a:cs typeface="Arial"/>
              <a:sym typeface="Arial"/>
            </a:endParaRPr>
          </a:p>
        </p:txBody>
      </p:sp>
      <p:sp>
        <p:nvSpPr>
          <p:cNvPr id="284" name="Google Shape;284;p32"/>
          <p:cNvSpPr/>
          <p:nvPr/>
        </p:nvSpPr>
        <p:spPr>
          <a:xfrm>
            <a:off x="3008533" y="1881477"/>
            <a:ext cx="1791600" cy="2375600"/>
          </a:xfrm>
          <a:prstGeom prst="roundRect">
            <a:avLst>
              <a:gd name="adj" fmla="val 16667"/>
            </a:avLst>
          </a:prstGeom>
          <a:solidFill>
            <a:srgbClr val="34F0DF"/>
          </a:solidFill>
          <a:ln w="12700" cap="flat" cmpd="sng">
            <a:solidFill>
              <a:srgbClr val="1C3052"/>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600" kern="0">
              <a:solidFill>
                <a:srgbClr val="FFFFFF"/>
              </a:solidFill>
              <a:latin typeface="Arial"/>
              <a:ea typeface="Arial"/>
              <a:cs typeface="Arial"/>
              <a:sym typeface="Arial"/>
            </a:endParaRPr>
          </a:p>
        </p:txBody>
      </p:sp>
      <p:sp>
        <p:nvSpPr>
          <p:cNvPr id="285" name="Google Shape;285;p32"/>
          <p:cNvSpPr txBox="1"/>
          <p:nvPr/>
        </p:nvSpPr>
        <p:spPr>
          <a:xfrm>
            <a:off x="3085967" y="1949111"/>
            <a:ext cx="1716400" cy="1959022"/>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733" kern="0">
                <a:solidFill>
                  <a:srgbClr val="040824"/>
                </a:solidFill>
                <a:latin typeface="Arial"/>
                <a:ea typeface="Arial"/>
                <a:cs typeface="Arial"/>
                <a:sym typeface="Arial"/>
              </a:rPr>
              <a:t>“We know that extreme heat lowers a child’s ability to learn. But our school can’t afford aircon.”</a:t>
            </a:r>
            <a:endParaRPr sz="1733" kern="0">
              <a:solidFill>
                <a:srgbClr val="000000"/>
              </a:solidFill>
              <a:latin typeface="Arial"/>
              <a:ea typeface="Arial"/>
              <a:cs typeface="Arial"/>
              <a:sym typeface="Arial"/>
            </a:endParaRPr>
          </a:p>
        </p:txBody>
      </p:sp>
      <p:sp>
        <p:nvSpPr>
          <p:cNvPr id="286" name="Google Shape;286;p32"/>
          <p:cNvSpPr/>
          <p:nvPr/>
        </p:nvSpPr>
        <p:spPr>
          <a:xfrm>
            <a:off x="198000" y="1371920"/>
            <a:ext cx="10992400" cy="359200"/>
          </a:xfrm>
          <a:prstGeom prst="roundRect">
            <a:avLst>
              <a:gd name="adj" fmla="val 16667"/>
            </a:avLst>
          </a:prstGeom>
          <a:solidFill>
            <a:srgbClr val="BFBFBF"/>
          </a:solidFill>
          <a:ln w="12700" cap="flat" cmpd="sng">
            <a:solidFill>
              <a:srgbClr val="1C3052"/>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600" kern="0">
              <a:solidFill>
                <a:srgbClr val="FFFFFF"/>
              </a:solidFill>
              <a:latin typeface="Arial"/>
              <a:ea typeface="Arial"/>
              <a:cs typeface="Arial"/>
              <a:sym typeface="Arial"/>
            </a:endParaRPr>
          </a:p>
        </p:txBody>
      </p:sp>
      <p:sp>
        <p:nvSpPr>
          <p:cNvPr id="287" name="Google Shape;287;p32"/>
          <p:cNvSpPr txBox="1"/>
          <p:nvPr/>
        </p:nvSpPr>
        <p:spPr>
          <a:xfrm>
            <a:off x="298733" y="1371922"/>
            <a:ext cx="10891600" cy="358969"/>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733" kern="0">
                <a:solidFill>
                  <a:srgbClr val="000000"/>
                </a:solidFill>
                <a:latin typeface="Arial"/>
                <a:ea typeface="Arial"/>
                <a:cs typeface="Arial"/>
                <a:sym typeface="Arial"/>
              </a:rPr>
              <a:t>How might we support communities to create cooler, greener and fairer cities in response to climate change?</a:t>
            </a:r>
            <a:endParaRPr sz="1733" kern="0">
              <a:solidFill>
                <a:srgbClr val="000000"/>
              </a:solidFill>
              <a:latin typeface="Arial"/>
              <a:ea typeface="Arial"/>
              <a:cs typeface="Arial"/>
              <a:sym typeface="Arial"/>
            </a:endParaRPr>
          </a:p>
        </p:txBody>
      </p:sp>
      <p:sp>
        <p:nvSpPr>
          <p:cNvPr id="288" name="Google Shape;288;p32"/>
          <p:cNvSpPr/>
          <p:nvPr/>
        </p:nvSpPr>
        <p:spPr>
          <a:xfrm>
            <a:off x="198000" y="1876960"/>
            <a:ext cx="2620800" cy="2375600"/>
          </a:xfrm>
          <a:prstGeom prst="roundRect">
            <a:avLst>
              <a:gd name="adj" fmla="val 16667"/>
            </a:avLst>
          </a:prstGeom>
          <a:solidFill>
            <a:srgbClr val="34F0DF"/>
          </a:solidFill>
          <a:ln w="12700" cap="flat" cmpd="sng">
            <a:solidFill>
              <a:srgbClr val="1C3052"/>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600" kern="0">
              <a:solidFill>
                <a:srgbClr val="FFFFFF"/>
              </a:solidFill>
              <a:latin typeface="Arial"/>
              <a:ea typeface="Arial"/>
              <a:cs typeface="Arial"/>
              <a:sym typeface="Arial"/>
            </a:endParaRPr>
          </a:p>
        </p:txBody>
      </p:sp>
      <p:sp>
        <p:nvSpPr>
          <p:cNvPr id="289" name="Google Shape;289;p32"/>
          <p:cNvSpPr/>
          <p:nvPr/>
        </p:nvSpPr>
        <p:spPr>
          <a:xfrm>
            <a:off x="4989867" y="1876960"/>
            <a:ext cx="1496800" cy="2375600"/>
          </a:xfrm>
          <a:prstGeom prst="roundRect">
            <a:avLst>
              <a:gd name="adj" fmla="val 16667"/>
            </a:avLst>
          </a:prstGeom>
          <a:solidFill>
            <a:srgbClr val="34F0DF"/>
          </a:solidFill>
          <a:ln w="12700" cap="flat" cmpd="sng">
            <a:solidFill>
              <a:srgbClr val="1C3052"/>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600" kern="0">
              <a:solidFill>
                <a:srgbClr val="FFFFFF"/>
              </a:solidFill>
              <a:latin typeface="Arial"/>
              <a:ea typeface="Arial"/>
              <a:cs typeface="Arial"/>
              <a:sym typeface="Arial"/>
            </a:endParaRPr>
          </a:p>
        </p:txBody>
      </p:sp>
      <p:sp>
        <p:nvSpPr>
          <p:cNvPr id="290" name="Google Shape;290;p32"/>
          <p:cNvSpPr txBox="1"/>
          <p:nvPr/>
        </p:nvSpPr>
        <p:spPr>
          <a:xfrm>
            <a:off x="298733" y="1935311"/>
            <a:ext cx="2511200" cy="2225697"/>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733" kern="0">
                <a:solidFill>
                  <a:srgbClr val="000000"/>
                </a:solidFill>
                <a:latin typeface="Arial"/>
                <a:ea typeface="Arial"/>
                <a:cs typeface="Arial"/>
                <a:sym typeface="Arial"/>
              </a:rPr>
              <a:t>Research found that students with access to green spaces reported a 30% lower incidence of mental health issues compared to those in areas without access to green spaces.</a:t>
            </a:r>
            <a:endParaRPr sz="1733" kern="0">
              <a:solidFill>
                <a:srgbClr val="000000"/>
              </a:solidFill>
              <a:latin typeface="Arial"/>
              <a:ea typeface="Arial"/>
              <a:cs typeface="Arial"/>
              <a:sym typeface="Arial"/>
            </a:endParaRPr>
          </a:p>
        </p:txBody>
      </p:sp>
      <p:sp>
        <p:nvSpPr>
          <p:cNvPr id="291" name="Google Shape;291;p32"/>
          <p:cNvSpPr txBox="1"/>
          <p:nvPr/>
        </p:nvSpPr>
        <p:spPr>
          <a:xfrm>
            <a:off x="5042828" y="1986111"/>
            <a:ext cx="1382000" cy="1959022"/>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GB" sz="1733" kern="0">
                <a:solidFill>
                  <a:srgbClr val="000000"/>
                </a:solidFill>
                <a:latin typeface="Arial"/>
                <a:ea typeface="Arial"/>
                <a:cs typeface="Arial"/>
                <a:sym typeface="Arial"/>
              </a:rPr>
              <a:t>“My closest park is 30 minutes away and it isn’t safe for my son and his friends.”</a:t>
            </a:r>
            <a:endParaRPr sz="1733" kern="0">
              <a:solidFill>
                <a:srgbClr val="000000"/>
              </a:solidFill>
              <a:latin typeface="Arial"/>
              <a:ea typeface="Arial"/>
              <a:cs typeface="Arial"/>
              <a:sym typeface="Arial"/>
            </a:endParaRPr>
          </a:p>
        </p:txBody>
      </p:sp>
      <p:sp>
        <p:nvSpPr>
          <p:cNvPr id="292" name="Google Shape;292;p32"/>
          <p:cNvSpPr/>
          <p:nvPr/>
        </p:nvSpPr>
        <p:spPr>
          <a:xfrm>
            <a:off x="6674167" y="1879460"/>
            <a:ext cx="2038800" cy="2375600"/>
          </a:xfrm>
          <a:prstGeom prst="roundRect">
            <a:avLst>
              <a:gd name="adj" fmla="val 16667"/>
            </a:avLst>
          </a:prstGeom>
          <a:solidFill>
            <a:srgbClr val="34F0DF"/>
          </a:solidFill>
          <a:ln w="12700" cap="flat" cmpd="sng">
            <a:solidFill>
              <a:srgbClr val="1C3052"/>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600" kern="0">
              <a:solidFill>
                <a:srgbClr val="FFFFFF"/>
              </a:solidFill>
              <a:latin typeface="Arial"/>
              <a:ea typeface="Arial"/>
              <a:cs typeface="Arial"/>
              <a:sym typeface="Arial"/>
            </a:endParaRPr>
          </a:p>
        </p:txBody>
      </p:sp>
      <p:sp>
        <p:nvSpPr>
          <p:cNvPr id="293" name="Google Shape;293;p32"/>
          <p:cNvSpPr/>
          <p:nvPr/>
        </p:nvSpPr>
        <p:spPr>
          <a:xfrm>
            <a:off x="8900467" y="1873327"/>
            <a:ext cx="2290000" cy="2375600"/>
          </a:xfrm>
          <a:prstGeom prst="roundRect">
            <a:avLst>
              <a:gd name="adj" fmla="val 16667"/>
            </a:avLst>
          </a:prstGeom>
          <a:solidFill>
            <a:srgbClr val="34F0DF"/>
          </a:solidFill>
          <a:ln w="12700" cap="flat" cmpd="sng">
            <a:solidFill>
              <a:srgbClr val="1C3052"/>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600" kern="0">
              <a:solidFill>
                <a:srgbClr val="FFFFFF"/>
              </a:solidFill>
              <a:latin typeface="Arial"/>
              <a:ea typeface="Arial"/>
              <a:cs typeface="Arial"/>
              <a:sym typeface="Arial"/>
            </a:endParaRPr>
          </a:p>
        </p:txBody>
      </p:sp>
      <p:sp>
        <p:nvSpPr>
          <p:cNvPr id="294" name="Google Shape;294;p32"/>
          <p:cNvSpPr txBox="1"/>
          <p:nvPr/>
        </p:nvSpPr>
        <p:spPr>
          <a:xfrm>
            <a:off x="8988167" y="1875567"/>
            <a:ext cx="2038800" cy="2112910"/>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733" kern="0">
                <a:solidFill>
                  <a:srgbClr val="001D35"/>
                </a:solidFill>
                <a:latin typeface="Arial"/>
                <a:ea typeface="Arial"/>
                <a:cs typeface="Arial"/>
                <a:sym typeface="Arial"/>
              </a:rPr>
              <a:t>The city is investing in expanding its cycle infrastructure from the city centre into growing suburbs</a:t>
            </a:r>
            <a:endParaRPr sz="1733" kern="0">
              <a:solidFill>
                <a:srgbClr val="000000"/>
              </a:solidFill>
              <a:latin typeface="Arial"/>
              <a:ea typeface="Arial"/>
              <a:cs typeface="Arial"/>
              <a:sym typeface="Arial"/>
            </a:endParaRPr>
          </a:p>
        </p:txBody>
      </p:sp>
      <p:sp>
        <p:nvSpPr>
          <p:cNvPr id="295" name="Google Shape;295;p32"/>
          <p:cNvSpPr txBox="1"/>
          <p:nvPr/>
        </p:nvSpPr>
        <p:spPr>
          <a:xfrm>
            <a:off x="6729784" y="1876960"/>
            <a:ext cx="2038800" cy="2257437"/>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GB" sz="1867" kern="0">
                <a:solidFill>
                  <a:srgbClr val="001D35"/>
                </a:solidFill>
                <a:latin typeface="Arial"/>
                <a:ea typeface="Arial"/>
                <a:cs typeface="Arial"/>
                <a:sym typeface="Arial"/>
              </a:rPr>
              <a:t>Public health risks are exacerbated by climate change (e.g. obesity due to reduced physical activity)</a:t>
            </a:r>
            <a:endParaRPr sz="1733" kern="0">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3"/>
          <p:cNvSpPr/>
          <p:nvPr/>
        </p:nvSpPr>
        <p:spPr>
          <a:xfrm>
            <a:off x="8815400" y="2100500"/>
            <a:ext cx="1760000" cy="1524800"/>
          </a:xfrm>
          <a:prstGeom prst="hexagon">
            <a:avLst>
              <a:gd name="adj" fmla="val 28852"/>
              <a:gd name="vf" fmla="val 115470"/>
            </a:avLst>
          </a:prstGeom>
          <a:solidFill>
            <a:schemeClr val="lt1"/>
          </a:solidFill>
          <a:ln w="9525" cap="flat" cmpd="sng">
            <a:solidFill>
              <a:srgbClr val="FF97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302" name="Google Shape;302;p33"/>
          <p:cNvSpPr/>
          <p:nvPr/>
        </p:nvSpPr>
        <p:spPr>
          <a:xfrm>
            <a:off x="602962" y="547687"/>
            <a:ext cx="8486873" cy="477549"/>
          </a:xfrm>
          <a:prstGeom prst="rect">
            <a:avLst/>
          </a:prstGeom>
          <a:noFill/>
          <a:ln>
            <a:noFill/>
          </a:ln>
        </p:spPr>
        <p:txBody>
          <a:bodyPr spcFirstLastPara="1" wrap="square" lIns="0" tIns="0" rIns="0" bIns="0" anchor="t" anchorCtr="0">
            <a:noAutofit/>
          </a:bodyPr>
          <a:lstStyle/>
          <a:p>
            <a:pPr defTabSz="1219170">
              <a:buClr>
                <a:srgbClr val="000000"/>
              </a:buClr>
              <a:buSzPts val="2100"/>
            </a:pPr>
            <a:endParaRPr sz="2800" kern="0">
              <a:solidFill>
                <a:srgbClr val="000000"/>
              </a:solidFill>
              <a:latin typeface="Arial"/>
              <a:ea typeface="Arial"/>
              <a:cs typeface="Arial"/>
              <a:sym typeface="Arial"/>
            </a:endParaRPr>
          </a:p>
        </p:txBody>
      </p:sp>
      <p:sp>
        <p:nvSpPr>
          <p:cNvPr id="303" name="Google Shape;303;p33"/>
          <p:cNvSpPr/>
          <p:nvPr/>
        </p:nvSpPr>
        <p:spPr>
          <a:xfrm>
            <a:off x="0" y="0"/>
            <a:ext cx="11496675" cy="1441149"/>
          </a:xfrm>
          <a:prstGeom prst="rect">
            <a:avLst/>
          </a:prstGeom>
          <a:solidFill>
            <a:srgbClr val="FF9700"/>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304" name="Google Shape;304;p33"/>
          <p:cNvSpPr/>
          <p:nvPr/>
        </p:nvSpPr>
        <p:spPr>
          <a:xfrm>
            <a:off x="602962" y="547687"/>
            <a:ext cx="10360313" cy="477549"/>
          </a:xfrm>
          <a:prstGeom prst="rect">
            <a:avLst/>
          </a:prstGeom>
          <a:noFill/>
          <a:ln>
            <a:noFill/>
          </a:ln>
        </p:spPr>
        <p:txBody>
          <a:bodyPr spcFirstLastPara="1" wrap="square" lIns="0" tIns="0" rIns="0" bIns="0" anchor="t" anchorCtr="0">
            <a:noAutofit/>
          </a:bodyPr>
          <a:lstStyle/>
          <a:p>
            <a:pPr defTabSz="1219170">
              <a:buClr>
                <a:srgbClr val="000000"/>
              </a:buClr>
              <a:buSzPts val="2100"/>
            </a:pPr>
            <a:r>
              <a:rPr lang="en-GB" sz="2800" kern="0">
                <a:solidFill>
                  <a:srgbClr val="000000"/>
                </a:solidFill>
                <a:latin typeface="Arial"/>
                <a:ea typeface="Arial"/>
                <a:cs typeface="Arial"/>
                <a:sym typeface="Arial"/>
              </a:rPr>
              <a:t>Example</a:t>
            </a:r>
            <a:endParaRPr sz="1467" kern="0">
              <a:solidFill>
                <a:srgbClr val="000000"/>
              </a:solidFill>
              <a:latin typeface="Arial"/>
              <a:cs typeface="Arial"/>
              <a:sym typeface="Arial"/>
            </a:endParaRPr>
          </a:p>
        </p:txBody>
      </p:sp>
      <p:pic>
        <p:nvPicPr>
          <p:cNvPr id="305" name="Google Shape;305;p33"/>
          <p:cNvPicPr preferRelativeResize="0"/>
          <p:nvPr/>
        </p:nvPicPr>
        <p:blipFill rotWithShape="1">
          <a:blip r:embed="rId3">
            <a:alphaModFix/>
          </a:blip>
          <a:srcRect l="2147" t="7891"/>
          <a:stretch/>
        </p:blipFill>
        <p:spPr>
          <a:xfrm>
            <a:off x="151871" y="1844218"/>
            <a:ext cx="8359317" cy="4947137"/>
          </a:xfrm>
          <a:prstGeom prst="rect">
            <a:avLst/>
          </a:prstGeom>
          <a:noFill/>
          <a:ln>
            <a:noFill/>
          </a:ln>
        </p:spPr>
      </p:pic>
      <p:sp>
        <p:nvSpPr>
          <p:cNvPr id="306" name="Google Shape;306;p33"/>
          <p:cNvSpPr txBox="1"/>
          <p:nvPr/>
        </p:nvSpPr>
        <p:spPr>
          <a:xfrm>
            <a:off x="5917329" y="3625290"/>
            <a:ext cx="1785571" cy="1384954"/>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200" kern="0">
                <a:solidFill>
                  <a:srgbClr val="000000"/>
                </a:solidFill>
                <a:latin typeface="Arial"/>
                <a:ea typeface="Arial"/>
                <a:cs typeface="Arial"/>
                <a:sym typeface="Arial"/>
              </a:rPr>
              <a:t>How might we ensure that every child in Bristol has access to safe, cool and green spaces that improve their mental well-being and social interaction?</a:t>
            </a:r>
            <a:endParaRPr sz="1200" kern="0">
              <a:solidFill>
                <a:srgbClr val="000000"/>
              </a:solidFill>
              <a:latin typeface="Arial"/>
              <a:ea typeface="Arial"/>
              <a:cs typeface="Arial"/>
              <a:sym typeface="Arial"/>
            </a:endParaRPr>
          </a:p>
        </p:txBody>
      </p:sp>
      <p:sp>
        <p:nvSpPr>
          <p:cNvPr id="307" name="Google Shape;307;p33"/>
          <p:cNvSpPr/>
          <p:nvPr/>
        </p:nvSpPr>
        <p:spPr>
          <a:xfrm>
            <a:off x="11766" y="5548709"/>
            <a:ext cx="3247252" cy="1078523"/>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308" name="Google Shape;308;p33"/>
          <p:cNvSpPr/>
          <p:nvPr/>
        </p:nvSpPr>
        <p:spPr>
          <a:xfrm>
            <a:off x="2121878" y="5959020"/>
            <a:ext cx="1446705" cy="83233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309" name="Google Shape;309;p33"/>
          <p:cNvSpPr txBox="1"/>
          <p:nvPr/>
        </p:nvSpPr>
        <p:spPr>
          <a:xfrm>
            <a:off x="1659365" y="3894073"/>
            <a:ext cx="1599651" cy="646290"/>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200" kern="0">
                <a:solidFill>
                  <a:srgbClr val="000000"/>
                </a:solidFill>
                <a:latin typeface="Arial"/>
                <a:ea typeface="Arial"/>
                <a:cs typeface="Arial"/>
                <a:sym typeface="Arial"/>
              </a:rPr>
              <a:t>What if you could connect green areas to grow habitats?</a:t>
            </a:r>
            <a:endParaRPr sz="1467" kern="0">
              <a:solidFill>
                <a:srgbClr val="000000"/>
              </a:solidFill>
              <a:latin typeface="Arial"/>
              <a:cs typeface="Arial"/>
              <a:sym typeface="Arial"/>
            </a:endParaRPr>
          </a:p>
        </p:txBody>
      </p:sp>
      <p:sp>
        <p:nvSpPr>
          <p:cNvPr id="310" name="Google Shape;310;p33"/>
          <p:cNvSpPr txBox="1"/>
          <p:nvPr/>
        </p:nvSpPr>
        <p:spPr>
          <a:xfrm rot="1015">
            <a:off x="9018196" y="2590988"/>
            <a:ext cx="1354400" cy="543826"/>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467" kern="0">
                <a:solidFill>
                  <a:srgbClr val="000000"/>
                </a:solidFill>
                <a:latin typeface="Arial"/>
                <a:ea typeface="Arial"/>
                <a:cs typeface="Arial"/>
                <a:sym typeface="Arial"/>
              </a:rPr>
              <a:t>Outdoor classrooms?</a:t>
            </a:r>
            <a:endParaRPr sz="1467" kern="0">
              <a:solidFill>
                <a:srgbClr val="000000"/>
              </a:solidFill>
              <a:latin typeface="Arial"/>
              <a:cs typeface="Arial"/>
              <a:sym typeface="Arial"/>
            </a:endParaRPr>
          </a:p>
        </p:txBody>
      </p:sp>
      <p:sp>
        <p:nvSpPr>
          <p:cNvPr id="311" name="Google Shape;311;p33"/>
          <p:cNvSpPr/>
          <p:nvPr/>
        </p:nvSpPr>
        <p:spPr>
          <a:xfrm>
            <a:off x="943933" y="5028000"/>
            <a:ext cx="1760000" cy="1524800"/>
          </a:xfrm>
          <a:prstGeom prst="hexagon">
            <a:avLst>
              <a:gd name="adj" fmla="val 28852"/>
              <a:gd name="vf" fmla="val 115470"/>
            </a:avLst>
          </a:prstGeom>
          <a:solidFill>
            <a:schemeClr val="lt1"/>
          </a:solidFill>
          <a:ln w="9525" cap="flat" cmpd="sng">
            <a:solidFill>
              <a:srgbClr val="FF97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312" name="Google Shape;312;p33"/>
          <p:cNvSpPr txBox="1"/>
          <p:nvPr/>
        </p:nvSpPr>
        <p:spPr>
          <a:xfrm>
            <a:off x="1241349" y="5179792"/>
            <a:ext cx="1165200" cy="1221128"/>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467" kern="0">
                <a:solidFill>
                  <a:srgbClr val="000000"/>
                </a:solidFill>
                <a:latin typeface="Arial"/>
                <a:ea typeface="Arial"/>
                <a:cs typeface="Arial"/>
                <a:sym typeface="Arial"/>
              </a:rPr>
              <a:t>Biodiversity corridors as school pedestrian routes!</a:t>
            </a:r>
            <a:endParaRPr sz="1467" kern="0">
              <a:solidFill>
                <a:srgbClr val="000000"/>
              </a:solidFill>
              <a:latin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4"/>
          <p:cNvSpPr/>
          <p:nvPr/>
        </p:nvSpPr>
        <p:spPr>
          <a:xfrm>
            <a:off x="8815400" y="2100500"/>
            <a:ext cx="1760000" cy="1524800"/>
          </a:xfrm>
          <a:prstGeom prst="hexagon">
            <a:avLst>
              <a:gd name="adj" fmla="val 28852"/>
              <a:gd name="vf" fmla="val 115470"/>
            </a:avLst>
          </a:prstGeom>
          <a:solidFill>
            <a:schemeClr val="lt1"/>
          </a:solidFill>
          <a:ln w="9525" cap="flat" cmpd="sng">
            <a:solidFill>
              <a:srgbClr val="FF97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319" name="Google Shape;319;p34"/>
          <p:cNvSpPr/>
          <p:nvPr/>
        </p:nvSpPr>
        <p:spPr>
          <a:xfrm>
            <a:off x="602961" y="547687"/>
            <a:ext cx="8486800" cy="477600"/>
          </a:xfrm>
          <a:prstGeom prst="rect">
            <a:avLst/>
          </a:prstGeom>
          <a:noFill/>
          <a:ln>
            <a:noFill/>
          </a:ln>
        </p:spPr>
        <p:txBody>
          <a:bodyPr spcFirstLastPara="1" wrap="square" lIns="0" tIns="0" rIns="0" bIns="0" anchor="t" anchorCtr="0">
            <a:noAutofit/>
          </a:bodyPr>
          <a:lstStyle/>
          <a:p>
            <a:pPr defTabSz="1219170">
              <a:buClr>
                <a:srgbClr val="000000"/>
              </a:buClr>
              <a:buSzPts val="2100"/>
            </a:pPr>
            <a:endParaRPr sz="2800" kern="0">
              <a:solidFill>
                <a:srgbClr val="000000"/>
              </a:solidFill>
              <a:latin typeface="Arial"/>
              <a:ea typeface="Arial"/>
              <a:cs typeface="Arial"/>
              <a:sym typeface="Arial"/>
            </a:endParaRPr>
          </a:p>
        </p:txBody>
      </p:sp>
      <p:sp>
        <p:nvSpPr>
          <p:cNvPr id="320" name="Google Shape;320;p34"/>
          <p:cNvSpPr/>
          <p:nvPr/>
        </p:nvSpPr>
        <p:spPr>
          <a:xfrm>
            <a:off x="0" y="0"/>
            <a:ext cx="11496800" cy="1441200"/>
          </a:xfrm>
          <a:prstGeom prst="rect">
            <a:avLst/>
          </a:prstGeom>
          <a:solidFill>
            <a:srgbClr val="FF9700"/>
          </a:solidFill>
          <a:ln>
            <a:noFill/>
          </a:ln>
        </p:spPr>
        <p:txBody>
          <a:bodyPr spcFirstLastPara="1" wrap="square" lIns="91433" tIns="45700" rIns="91433" bIns="45700" anchor="ctr" anchorCtr="0">
            <a:noAutofit/>
          </a:bodyPr>
          <a:lstStyle/>
          <a:p>
            <a:pPr algn="ctr" defTabSz="1219170">
              <a:buClr>
                <a:srgbClr val="FFFFFF"/>
              </a:buClr>
              <a:buSzPts val="1400"/>
            </a:pPr>
            <a:endParaRPr sz="1867" kern="0">
              <a:solidFill>
                <a:srgbClr val="FFFFFF"/>
              </a:solidFill>
              <a:latin typeface="Calibri"/>
              <a:ea typeface="Calibri"/>
              <a:cs typeface="Calibri"/>
              <a:sym typeface="Calibri"/>
            </a:endParaRPr>
          </a:p>
        </p:txBody>
      </p:sp>
      <p:sp>
        <p:nvSpPr>
          <p:cNvPr id="321" name="Google Shape;321;p34"/>
          <p:cNvSpPr/>
          <p:nvPr/>
        </p:nvSpPr>
        <p:spPr>
          <a:xfrm>
            <a:off x="602961" y="547687"/>
            <a:ext cx="10360400" cy="477600"/>
          </a:xfrm>
          <a:prstGeom prst="rect">
            <a:avLst/>
          </a:prstGeom>
          <a:noFill/>
          <a:ln>
            <a:noFill/>
          </a:ln>
        </p:spPr>
        <p:txBody>
          <a:bodyPr spcFirstLastPara="1" wrap="square" lIns="0" tIns="0" rIns="0" bIns="0" anchor="t" anchorCtr="0">
            <a:noAutofit/>
          </a:bodyPr>
          <a:lstStyle/>
          <a:p>
            <a:pPr defTabSz="1219170">
              <a:buClr>
                <a:srgbClr val="000000"/>
              </a:buClr>
              <a:buSzPts val="2100"/>
            </a:pPr>
            <a:r>
              <a:rPr lang="en-GB" sz="2800" kern="0">
                <a:solidFill>
                  <a:srgbClr val="000000"/>
                </a:solidFill>
                <a:latin typeface="Arial"/>
                <a:ea typeface="Arial"/>
                <a:cs typeface="Arial"/>
                <a:sym typeface="Arial"/>
              </a:rPr>
              <a:t>Example</a:t>
            </a:r>
            <a:endParaRPr sz="1467" kern="0">
              <a:solidFill>
                <a:srgbClr val="000000"/>
              </a:solidFill>
              <a:latin typeface="Arial"/>
              <a:cs typeface="Arial"/>
              <a:sym typeface="Arial"/>
            </a:endParaRPr>
          </a:p>
        </p:txBody>
      </p:sp>
      <p:pic>
        <p:nvPicPr>
          <p:cNvPr id="322" name="Google Shape;322;p34"/>
          <p:cNvPicPr preferRelativeResize="0"/>
          <p:nvPr/>
        </p:nvPicPr>
        <p:blipFill rotWithShape="1">
          <a:blip r:embed="rId3">
            <a:alphaModFix/>
          </a:blip>
          <a:srcRect l="2143" t="7893"/>
          <a:stretch/>
        </p:blipFill>
        <p:spPr>
          <a:xfrm>
            <a:off x="151871" y="1844220"/>
            <a:ext cx="8359317" cy="4947137"/>
          </a:xfrm>
          <a:prstGeom prst="rect">
            <a:avLst/>
          </a:prstGeom>
          <a:noFill/>
          <a:ln>
            <a:noFill/>
          </a:ln>
        </p:spPr>
      </p:pic>
      <p:sp>
        <p:nvSpPr>
          <p:cNvPr id="323" name="Google Shape;323;p34"/>
          <p:cNvSpPr txBox="1"/>
          <p:nvPr/>
        </p:nvSpPr>
        <p:spPr>
          <a:xfrm>
            <a:off x="5949463" y="3524657"/>
            <a:ext cx="1785600" cy="1384954"/>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200" kern="0">
                <a:solidFill>
                  <a:srgbClr val="000000"/>
                </a:solidFill>
                <a:latin typeface="Arial"/>
                <a:ea typeface="Arial"/>
                <a:cs typeface="Arial"/>
                <a:sym typeface="Arial"/>
              </a:rPr>
              <a:t>How might we ensure that every child in Bristol has access to safe, cool and green spaces that improve their mental well-being and social interaction?</a:t>
            </a:r>
            <a:endParaRPr sz="1200" kern="0">
              <a:solidFill>
                <a:srgbClr val="000000"/>
              </a:solidFill>
              <a:latin typeface="Arial"/>
              <a:ea typeface="Arial"/>
              <a:cs typeface="Arial"/>
              <a:sym typeface="Arial"/>
            </a:endParaRPr>
          </a:p>
        </p:txBody>
      </p:sp>
      <p:sp>
        <p:nvSpPr>
          <p:cNvPr id="324" name="Google Shape;324;p34"/>
          <p:cNvSpPr/>
          <p:nvPr/>
        </p:nvSpPr>
        <p:spPr>
          <a:xfrm>
            <a:off x="11765" y="5548709"/>
            <a:ext cx="3247200" cy="10784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325" name="Google Shape;325;p34"/>
          <p:cNvSpPr/>
          <p:nvPr/>
        </p:nvSpPr>
        <p:spPr>
          <a:xfrm>
            <a:off x="2121877" y="5959019"/>
            <a:ext cx="1446800" cy="8324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Calibri"/>
              <a:ea typeface="Calibri"/>
              <a:cs typeface="Calibri"/>
              <a:sym typeface="Calibri"/>
            </a:endParaRPr>
          </a:p>
        </p:txBody>
      </p:sp>
      <p:sp>
        <p:nvSpPr>
          <p:cNvPr id="326" name="Google Shape;326;p34"/>
          <p:cNvSpPr txBox="1"/>
          <p:nvPr/>
        </p:nvSpPr>
        <p:spPr>
          <a:xfrm>
            <a:off x="1659367" y="3894073"/>
            <a:ext cx="1599600" cy="646290"/>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200" kern="0">
                <a:solidFill>
                  <a:srgbClr val="000000"/>
                </a:solidFill>
                <a:latin typeface="Arial"/>
                <a:ea typeface="Arial"/>
                <a:cs typeface="Arial"/>
                <a:sym typeface="Arial"/>
              </a:rPr>
              <a:t>What if you could connect green areas to grow habitats?</a:t>
            </a:r>
            <a:endParaRPr sz="1467" kern="0">
              <a:solidFill>
                <a:srgbClr val="000000"/>
              </a:solidFill>
              <a:latin typeface="Arial"/>
              <a:cs typeface="Arial"/>
              <a:sym typeface="Arial"/>
            </a:endParaRPr>
          </a:p>
        </p:txBody>
      </p:sp>
      <p:sp>
        <p:nvSpPr>
          <p:cNvPr id="327" name="Google Shape;327;p34"/>
          <p:cNvSpPr txBox="1"/>
          <p:nvPr/>
        </p:nvSpPr>
        <p:spPr>
          <a:xfrm rot="1015">
            <a:off x="9018196" y="2632089"/>
            <a:ext cx="1354400" cy="461624"/>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200" kern="0" dirty="0">
                <a:solidFill>
                  <a:srgbClr val="000000"/>
                </a:solidFill>
                <a:latin typeface="Arial"/>
                <a:ea typeface="Arial"/>
                <a:cs typeface="Arial"/>
                <a:sym typeface="Arial"/>
              </a:rPr>
              <a:t>Outdoor classrooms?</a:t>
            </a:r>
            <a:endParaRPr sz="1200" kern="0" dirty="0">
              <a:solidFill>
                <a:srgbClr val="000000"/>
              </a:solidFill>
              <a:latin typeface="Arial"/>
              <a:cs typeface="Arial"/>
              <a:sym typeface="Arial"/>
            </a:endParaRPr>
          </a:p>
        </p:txBody>
      </p:sp>
      <p:sp>
        <p:nvSpPr>
          <p:cNvPr id="328" name="Google Shape;328;p34"/>
          <p:cNvSpPr/>
          <p:nvPr/>
        </p:nvSpPr>
        <p:spPr>
          <a:xfrm>
            <a:off x="943933" y="5028000"/>
            <a:ext cx="1760000" cy="1524800"/>
          </a:xfrm>
          <a:prstGeom prst="hexagon">
            <a:avLst>
              <a:gd name="adj" fmla="val 28852"/>
              <a:gd name="vf" fmla="val 115470"/>
            </a:avLst>
          </a:prstGeom>
          <a:solidFill>
            <a:schemeClr val="lt1"/>
          </a:solidFill>
          <a:ln w="9525" cap="flat" cmpd="sng">
            <a:solidFill>
              <a:srgbClr val="FF97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329" name="Google Shape;329;p34"/>
          <p:cNvSpPr txBox="1"/>
          <p:nvPr/>
        </p:nvSpPr>
        <p:spPr>
          <a:xfrm>
            <a:off x="1229037" y="5282589"/>
            <a:ext cx="1165200" cy="1015622"/>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200" kern="0" dirty="0">
                <a:solidFill>
                  <a:srgbClr val="000000"/>
                </a:solidFill>
                <a:latin typeface="Arial"/>
                <a:ea typeface="Arial"/>
                <a:cs typeface="Arial"/>
                <a:sym typeface="Arial"/>
              </a:rPr>
              <a:t>Biodiversity corridors as school pedestrian routes!</a:t>
            </a:r>
            <a:endParaRPr sz="1200" kern="0" dirty="0">
              <a:solidFill>
                <a:srgbClr val="000000"/>
              </a:solidFill>
              <a:latin typeface="Arial"/>
              <a:cs typeface="Arial"/>
              <a:sym typeface="Arial"/>
            </a:endParaRPr>
          </a:p>
        </p:txBody>
      </p:sp>
      <p:sp>
        <p:nvSpPr>
          <p:cNvPr id="330" name="Google Shape;330;p34"/>
          <p:cNvSpPr txBox="1"/>
          <p:nvPr/>
        </p:nvSpPr>
        <p:spPr>
          <a:xfrm>
            <a:off x="3857665" y="4860239"/>
            <a:ext cx="1599600" cy="1015622"/>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200" kern="0">
                <a:solidFill>
                  <a:srgbClr val="000000"/>
                </a:solidFill>
                <a:latin typeface="Arial"/>
                <a:ea typeface="Arial"/>
                <a:cs typeface="Arial"/>
                <a:sym typeface="Arial"/>
              </a:rPr>
              <a:t>Wha</a:t>
            </a:r>
            <a:r>
              <a:rPr lang="en-GB" sz="1200" kern="0">
                <a:solidFill>
                  <a:srgbClr val="000000"/>
                </a:solidFill>
                <a:latin typeface="Arial"/>
                <a:cs typeface="Arial"/>
                <a:sym typeface="Arial"/>
              </a:rPr>
              <a:t>t if humans could help the non-humans thrive through their day-to-day activities?</a:t>
            </a:r>
            <a:endParaRPr sz="1467" kern="0">
              <a:solidFill>
                <a:srgbClr val="000000"/>
              </a:solidFill>
              <a:latin typeface="Arial"/>
              <a:cs typeface="Arial"/>
              <a:sym typeface="Arial"/>
            </a:endParaRPr>
          </a:p>
        </p:txBody>
      </p:sp>
      <p:sp>
        <p:nvSpPr>
          <p:cNvPr id="331" name="Google Shape;331;p34"/>
          <p:cNvSpPr/>
          <p:nvPr/>
        </p:nvSpPr>
        <p:spPr>
          <a:xfrm>
            <a:off x="2406533" y="5325500"/>
            <a:ext cx="1760000" cy="1524800"/>
          </a:xfrm>
          <a:prstGeom prst="hexagon">
            <a:avLst>
              <a:gd name="adj" fmla="val 28852"/>
              <a:gd name="vf" fmla="val 115470"/>
            </a:avLst>
          </a:prstGeom>
          <a:solidFill>
            <a:schemeClr val="lt1"/>
          </a:solidFill>
          <a:ln w="9525" cap="flat" cmpd="sng">
            <a:solidFill>
              <a:srgbClr val="FF97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highlight>
                <a:srgbClr val="FFFAEF"/>
              </a:highlight>
              <a:latin typeface="Arial"/>
              <a:cs typeface="Arial"/>
              <a:sym typeface="Arial"/>
            </a:endParaRPr>
          </a:p>
        </p:txBody>
      </p:sp>
      <p:sp>
        <p:nvSpPr>
          <p:cNvPr id="332" name="Google Shape;332;p34"/>
          <p:cNvSpPr txBox="1"/>
          <p:nvPr/>
        </p:nvSpPr>
        <p:spPr>
          <a:xfrm>
            <a:off x="2739131" y="5683814"/>
            <a:ext cx="1165200" cy="830956"/>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GB" sz="1200" kern="0" dirty="0">
                <a:solidFill>
                  <a:srgbClr val="000000"/>
                </a:solidFill>
                <a:latin typeface="Arial"/>
                <a:cs typeface="Arial"/>
                <a:sym typeface="Arial"/>
              </a:rPr>
              <a:t>Children distributing seeds on their commute</a:t>
            </a:r>
            <a:endParaRPr sz="1200" kern="0" dirty="0">
              <a:solidFill>
                <a:srgbClr val="000000"/>
              </a:solidFill>
              <a:latin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67886"/>
        </a:solidFill>
        <a:effectLst/>
      </p:bgPr>
    </p:bg>
    <p:spTree>
      <p:nvGrpSpPr>
        <p:cNvPr id="1" name="Shape 78">
          <a:extLst>
            <a:ext uri="{FF2B5EF4-FFF2-40B4-BE49-F238E27FC236}">
              <a16:creationId xmlns:a16="http://schemas.microsoft.com/office/drawing/2014/main" id="{3110A327-62B3-110C-1E34-083513604FC9}"/>
            </a:ext>
          </a:extLst>
        </p:cNvPr>
        <p:cNvGrpSpPr/>
        <p:nvPr/>
      </p:nvGrpSpPr>
      <p:grpSpPr>
        <a:xfrm>
          <a:off x="0" y="0"/>
          <a:ext cx="0" cy="0"/>
          <a:chOff x="0" y="0"/>
          <a:chExt cx="0" cy="0"/>
        </a:xfrm>
      </p:grpSpPr>
      <p:sp>
        <p:nvSpPr>
          <p:cNvPr id="79" name="Google Shape;79;p18">
            <a:extLst>
              <a:ext uri="{FF2B5EF4-FFF2-40B4-BE49-F238E27FC236}">
                <a16:creationId xmlns:a16="http://schemas.microsoft.com/office/drawing/2014/main" id="{47180219-0CB5-88F7-0C26-75F04AFE3715}"/>
              </a:ext>
            </a:extLst>
          </p:cNvPr>
          <p:cNvSpPr txBox="1">
            <a:spLocks noGrp="1"/>
          </p:cNvSpPr>
          <p:nvPr>
            <p:ph type="subTitle" idx="1"/>
          </p:nvPr>
        </p:nvSpPr>
        <p:spPr>
          <a:xfrm>
            <a:off x="493333" y="5652933"/>
            <a:ext cx="11360800" cy="1056800"/>
          </a:xfrm>
          <a:prstGeom prst="rect">
            <a:avLst/>
          </a:prstGeom>
        </p:spPr>
        <p:txBody>
          <a:bodyPr spcFirstLastPara="1" wrap="square" lIns="121900" tIns="121900" rIns="121900" bIns="121900" anchor="t" anchorCtr="0">
            <a:normAutofit/>
          </a:bodyPr>
          <a:lstStyle/>
          <a:p>
            <a:pPr marL="0" indent="0" algn="l"/>
            <a:r>
              <a:rPr lang="en-GB" sz="3467" dirty="0">
                <a:solidFill>
                  <a:schemeClr val="lt1"/>
                </a:solidFill>
              </a:rPr>
              <a:t>Activity 2 (optional step)</a:t>
            </a:r>
            <a:endParaRPr sz="3467" dirty="0">
              <a:solidFill>
                <a:schemeClr val="lt1"/>
              </a:solidFill>
            </a:endParaRPr>
          </a:p>
        </p:txBody>
      </p:sp>
      <p:sp>
        <p:nvSpPr>
          <p:cNvPr id="80" name="Google Shape;80;p18">
            <a:extLst>
              <a:ext uri="{FF2B5EF4-FFF2-40B4-BE49-F238E27FC236}">
                <a16:creationId xmlns:a16="http://schemas.microsoft.com/office/drawing/2014/main" id="{C2181509-F007-532D-9709-D2F527606463}"/>
              </a:ext>
            </a:extLst>
          </p:cNvPr>
          <p:cNvSpPr txBox="1">
            <a:spLocks noGrp="1"/>
          </p:cNvSpPr>
          <p:nvPr>
            <p:ph type="ctrTitle"/>
          </p:nvPr>
        </p:nvSpPr>
        <p:spPr>
          <a:xfrm>
            <a:off x="406401" y="0"/>
            <a:ext cx="10517600" cy="2736800"/>
          </a:xfrm>
          <a:prstGeom prst="rect">
            <a:avLst/>
          </a:prstGeom>
        </p:spPr>
        <p:txBody>
          <a:bodyPr spcFirstLastPara="1" wrap="square" lIns="121900" tIns="121900" rIns="121900" bIns="121900" anchor="b" anchorCtr="0">
            <a:normAutofit/>
          </a:bodyPr>
          <a:lstStyle/>
          <a:p>
            <a:pPr algn="l"/>
            <a:r>
              <a:rPr lang="en-GB" dirty="0">
                <a:solidFill>
                  <a:schemeClr val="lt1"/>
                </a:solidFill>
              </a:rPr>
              <a:t>Review ideas</a:t>
            </a:r>
            <a:endParaRPr dirty="0">
              <a:solidFill>
                <a:schemeClr val="lt1"/>
              </a:solidFill>
            </a:endParaRPr>
          </a:p>
        </p:txBody>
      </p:sp>
      <p:pic>
        <p:nvPicPr>
          <p:cNvPr id="81" name="Google Shape;81;p18">
            <a:extLst>
              <a:ext uri="{FF2B5EF4-FFF2-40B4-BE49-F238E27FC236}">
                <a16:creationId xmlns:a16="http://schemas.microsoft.com/office/drawing/2014/main" id="{EE4B19D2-194F-A3EF-E2B4-E5512B23B854}"/>
              </a:ext>
            </a:extLst>
          </p:cNvPr>
          <p:cNvPicPr preferRelativeResize="0"/>
          <p:nvPr/>
        </p:nvPicPr>
        <p:blipFill>
          <a:blip r:embed="rId3">
            <a:alphaModFix/>
          </a:blip>
          <a:stretch>
            <a:fillRect/>
          </a:stretch>
        </p:blipFill>
        <p:spPr>
          <a:xfrm>
            <a:off x="5937655" y="0"/>
            <a:ext cx="6355957" cy="6858000"/>
          </a:xfrm>
          <a:prstGeom prst="rect">
            <a:avLst/>
          </a:prstGeom>
          <a:noFill/>
          <a:ln>
            <a:noFill/>
          </a:ln>
        </p:spPr>
      </p:pic>
    </p:spTree>
    <p:extLst>
      <p:ext uri="{BB962C8B-B14F-4D97-AF65-F5344CB8AC3E}">
        <p14:creationId xmlns:p14="http://schemas.microsoft.com/office/powerpoint/2010/main" val="336797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270C4-257D-490A-2F19-EDD359E892B7}"/>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9700A9B3-22F8-83CE-35C2-84291F313994}"/>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Body Medium">
            <a:extLst>
              <a:ext uri="{FF2B5EF4-FFF2-40B4-BE49-F238E27FC236}">
                <a16:creationId xmlns:a16="http://schemas.microsoft.com/office/drawing/2014/main" id="{BDCB505D-8564-98B8-A633-FD0381044236}"/>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4" name="Rectangle 3">
            <a:extLst>
              <a:ext uri="{FF2B5EF4-FFF2-40B4-BE49-F238E27FC236}">
                <a16:creationId xmlns:a16="http://schemas.microsoft.com/office/drawing/2014/main" id="{70D73CC5-8236-6DA9-135E-1D76666CE552}"/>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23941B0-21E9-8CEC-555D-FD182A47E5B4}"/>
              </a:ext>
            </a:extLst>
          </p:cNvPr>
          <p:cNvSpPr/>
          <p:nvPr/>
        </p:nvSpPr>
        <p:spPr>
          <a:xfrm>
            <a:off x="9428312" y="3848715"/>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Body Medium">
            <a:extLst>
              <a:ext uri="{FF2B5EF4-FFF2-40B4-BE49-F238E27FC236}">
                <a16:creationId xmlns:a16="http://schemas.microsoft.com/office/drawing/2014/main" id="{A7F68D8C-5CD1-A245-6127-83D9E0A9DC57}"/>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Laying foundations (survey 1)</a:t>
            </a:r>
          </a:p>
        </p:txBody>
      </p:sp>
      <p:sp>
        <p:nvSpPr>
          <p:cNvPr id="22" name="Body Medium">
            <a:extLst>
              <a:ext uri="{FF2B5EF4-FFF2-40B4-BE49-F238E27FC236}">
                <a16:creationId xmlns:a16="http://schemas.microsoft.com/office/drawing/2014/main" id="{1B576F22-95F3-34D5-84E9-7E7D21EC3E96}"/>
              </a:ext>
            </a:extLst>
          </p:cNvPr>
          <p:cNvSpPr/>
          <p:nvPr/>
        </p:nvSpPr>
        <p:spPr>
          <a:xfrm>
            <a:off x="1042987" y="1988836"/>
            <a:ext cx="8831860" cy="4691798"/>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To chart a course forward, you must first know where you stand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Visuelt Pro ExtraLight"/>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Visuelt Pro ExtraLight"/>
              <a:cs typeface="Arial" panose="020B0604020202020204" pitchFamily="34" charset="0"/>
            </a:endParaRPr>
          </a:p>
        </p:txBody>
      </p:sp>
      <p:graphicFrame>
        <p:nvGraphicFramePr>
          <p:cNvPr id="39" name="Table 38">
            <a:extLst>
              <a:ext uri="{FF2B5EF4-FFF2-40B4-BE49-F238E27FC236}">
                <a16:creationId xmlns:a16="http://schemas.microsoft.com/office/drawing/2014/main" id="{826DAAE5-FBD3-6BE0-EAD4-282FF477B149}"/>
              </a:ext>
            </a:extLst>
          </p:cNvPr>
          <p:cNvGraphicFramePr>
            <a:graphicFrameLocks noGrp="1"/>
          </p:cNvGraphicFramePr>
          <p:nvPr>
            <p:extLst>
              <p:ext uri="{D42A27DB-BD31-4B8C-83A1-F6EECF244321}">
                <p14:modId xmlns:p14="http://schemas.microsoft.com/office/powerpoint/2010/main" val="4122813622"/>
              </p:ext>
            </p:extLst>
          </p:nvPr>
        </p:nvGraphicFramePr>
        <p:xfrm>
          <a:off x="2174764" y="2675960"/>
          <a:ext cx="7455011" cy="1961282"/>
        </p:xfrm>
        <a:graphic>
          <a:graphicData uri="http://schemas.openxmlformats.org/drawingml/2006/table">
            <a:tbl>
              <a:tblPr firstRow="1" bandRow="1">
                <a:tableStyleId>{C083E6E3-FA7D-4D7B-A595-EF9225AFEA82}</a:tableStyleId>
              </a:tblPr>
              <a:tblGrid>
                <a:gridCol w="1760664">
                  <a:extLst>
                    <a:ext uri="{9D8B030D-6E8A-4147-A177-3AD203B41FA5}">
                      <a16:colId xmlns:a16="http://schemas.microsoft.com/office/drawing/2014/main" val="2791638648"/>
                    </a:ext>
                  </a:extLst>
                </a:gridCol>
                <a:gridCol w="5694347">
                  <a:extLst>
                    <a:ext uri="{9D8B030D-6E8A-4147-A177-3AD203B41FA5}">
                      <a16:colId xmlns:a16="http://schemas.microsoft.com/office/drawing/2014/main" val="171805292"/>
                    </a:ext>
                  </a:extLst>
                </a:gridCol>
              </a:tblGrid>
              <a:tr h="553015">
                <a:tc>
                  <a:txBody>
                    <a:bodyPr/>
                    <a:lstStyle/>
                    <a:p>
                      <a:r>
                        <a:rPr lang="en-GB" sz="1800" b="1" dirty="0">
                          <a:latin typeface="Arial" panose="020B0604020202020204" pitchFamily="34" charset="0"/>
                          <a:cs typeface="Arial" panose="020B0604020202020204" pitchFamily="34" charset="0"/>
                        </a:rPr>
                        <a:t>Capability</a:t>
                      </a:r>
                    </a:p>
                  </a:txBody>
                  <a:tcPr anchor="ctr">
                    <a:solidFill>
                      <a:srgbClr val="03ECDD"/>
                    </a:solidFill>
                  </a:tcPr>
                </a:tc>
                <a:tc>
                  <a:txBody>
                    <a:bodyPr/>
                    <a:lstStyle/>
                    <a:p>
                      <a:r>
                        <a:rPr lang="en-GB" sz="1800" b="1">
                          <a:latin typeface="Arial" panose="020B0604020202020204" pitchFamily="34" charset="0"/>
                          <a:cs typeface="Arial" panose="020B0604020202020204" pitchFamily="34" charset="0"/>
                        </a:rPr>
                        <a:t>Statement</a:t>
                      </a:r>
                    </a:p>
                  </a:txBody>
                  <a:tcPr anchor="ctr">
                    <a:solidFill>
                      <a:srgbClr val="03ECDD"/>
                    </a:solidFill>
                  </a:tcPr>
                </a:tc>
                <a:extLst>
                  <a:ext uri="{0D108BD9-81ED-4DB2-BD59-A6C34878D82A}">
                    <a16:rowId xmlns:a16="http://schemas.microsoft.com/office/drawing/2014/main" val="728828462"/>
                  </a:ext>
                </a:extLst>
              </a:tr>
              <a:tr h="542925">
                <a:tc>
                  <a:txBody>
                    <a:bodyPr/>
                    <a:lstStyle/>
                    <a:p>
                      <a:r>
                        <a:rPr lang="en-GB" sz="1800" b="1" dirty="0">
                          <a:latin typeface="Arial" panose="020B0604020202020204" pitchFamily="34" charset="0"/>
                          <a:cs typeface="Arial" panose="020B0604020202020204" pitchFamily="34" charset="0"/>
                        </a:rPr>
                        <a:t>Creativity</a:t>
                      </a:r>
                    </a:p>
                  </a:txBody>
                  <a:tcPr anchor="ctr">
                    <a:solidFill>
                      <a:srgbClr val="FFFAEF">
                        <a:alpha val="20000"/>
                      </a:srgbClr>
                    </a:solidFill>
                  </a:tcPr>
                </a:tc>
                <a:tc>
                  <a:txBody>
                    <a:bodyPr/>
                    <a:lstStyle/>
                    <a:p>
                      <a:pPr marL="0" marR="0" lvl="0" indent="0" algn="l" defTabSz="60963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800" kern="100" dirty="0">
                          <a:effectLst/>
                          <a:latin typeface="Arial" panose="020B0604020202020204" pitchFamily="34" charset="0"/>
                          <a:cs typeface="Arial" panose="020B0604020202020204" pitchFamily="34" charset="0"/>
                        </a:rPr>
                        <a:t>Dream big about what is possible.</a:t>
                      </a:r>
                    </a:p>
                  </a:txBody>
                  <a:tcPr anchor="ctr">
                    <a:solidFill>
                      <a:srgbClr val="FFFAEF">
                        <a:alpha val="20000"/>
                      </a:srgbClr>
                    </a:solidFill>
                  </a:tcPr>
                </a:tc>
                <a:extLst>
                  <a:ext uri="{0D108BD9-81ED-4DB2-BD59-A6C34878D82A}">
                    <a16:rowId xmlns:a16="http://schemas.microsoft.com/office/drawing/2014/main" val="2462516747"/>
                  </a:ext>
                </a:extLst>
              </a:tr>
              <a:tr h="432671">
                <a:tc>
                  <a:txBody>
                    <a:bodyPr/>
                    <a:lstStyle/>
                    <a:p>
                      <a:r>
                        <a:rPr lang="en-GB" sz="1800" b="1" dirty="0">
                          <a:latin typeface="Arial" panose="020B0604020202020204" pitchFamily="34" charset="0"/>
                          <a:cs typeface="Arial" panose="020B0604020202020204" pitchFamily="34" charset="0"/>
                        </a:rPr>
                        <a:t>Courage</a:t>
                      </a:r>
                    </a:p>
                  </a:txBody>
                  <a:tcPr anchor="ctr"/>
                </a:tc>
                <a:tc>
                  <a:txBody>
                    <a:bodyPr/>
                    <a:lstStyle/>
                    <a:p>
                      <a:pPr marL="0" marR="0" lvl="0" indent="0" algn="l" defTabSz="60963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800" kern="100" dirty="0">
                          <a:effectLst/>
                          <a:latin typeface="Arial" panose="020B0604020202020204" pitchFamily="34" charset="0"/>
                          <a:cs typeface="Arial" panose="020B0604020202020204" pitchFamily="34" charset="0"/>
                        </a:rPr>
                        <a:t>Try new things, even when it's hard.</a:t>
                      </a:r>
                      <a:endParaRPr lang="en-GB"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80890715"/>
                  </a:ext>
                </a:extLst>
              </a:tr>
              <a:tr h="432671">
                <a:tc>
                  <a:txBody>
                    <a:bodyPr/>
                    <a:lstStyle/>
                    <a:p>
                      <a:r>
                        <a:rPr lang="en-GB" sz="1800" b="1" dirty="0">
                          <a:latin typeface="Arial" panose="020B0604020202020204" pitchFamily="34" charset="0"/>
                          <a:cs typeface="Arial" panose="020B0604020202020204" pitchFamily="34" charset="0"/>
                        </a:rPr>
                        <a:t>Collaboration</a:t>
                      </a:r>
                    </a:p>
                  </a:txBody>
                  <a:tcPr anchor="ctr">
                    <a:solidFill>
                      <a:srgbClr val="FFFAEF">
                        <a:alpha val="20000"/>
                      </a:srgbClr>
                    </a:solidFill>
                  </a:tcPr>
                </a:tc>
                <a:tc>
                  <a:txBody>
                    <a:bodyPr/>
                    <a:lstStyle/>
                    <a:p>
                      <a:pPr marL="0" marR="0" lvl="0" indent="0" algn="l" defTabSz="60963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800" kern="100" dirty="0">
                          <a:effectLst/>
                          <a:latin typeface="Arial" panose="020B0604020202020204" pitchFamily="34" charset="0"/>
                          <a:cs typeface="Arial" panose="020B0604020202020204" pitchFamily="34" charset="0"/>
                        </a:rPr>
                        <a:t>Work with others, even when it's hard.</a:t>
                      </a:r>
                      <a:endParaRPr lang="en-GB" sz="1800" dirty="0">
                        <a:latin typeface="Arial" panose="020B0604020202020204" pitchFamily="34" charset="0"/>
                        <a:cs typeface="Arial" panose="020B0604020202020204" pitchFamily="34" charset="0"/>
                      </a:endParaRPr>
                    </a:p>
                  </a:txBody>
                  <a:tcPr anchor="ctr">
                    <a:solidFill>
                      <a:srgbClr val="FFFAEF">
                        <a:alpha val="20000"/>
                      </a:srgbClr>
                    </a:solidFill>
                  </a:tcPr>
                </a:tc>
                <a:extLst>
                  <a:ext uri="{0D108BD9-81ED-4DB2-BD59-A6C34878D82A}">
                    <a16:rowId xmlns:a16="http://schemas.microsoft.com/office/drawing/2014/main" val="3557240161"/>
                  </a:ext>
                </a:extLst>
              </a:tr>
            </a:tbl>
          </a:graphicData>
        </a:graphic>
      </p:graphicFrame>
      <p:pic>
        <p:nvPicPr>
          <p:cNvPr id="42" name="Picture 41">
            <a:extLst>
              <a:ext uri="{FF2B5EF4-FFF2-40B4-BE49-F238E27FC236}">
                <a16:creationId xmlns:a16="http://schemas.microsoft.com/office/drawing/2014/main" id="{38CB247C-1D15-F4D2-F79D-02FEA44A9B9B}"/>
              </a:ext>
            </a:extLst>
          </p:cNvPr>
          <p:cNvPicPr>
            <a:picLocks noChangeAspect="1"/>
          </p:cNvPicPr>
          <p:nvPr/>
        </p:nvPicPr>
        <p:blipFill>
          <a:blip r:embed="rId3"/>
          <a:srcRect l="4659" t="16053" r="69312" b="9117"/>
          <a:stretch/>
        </p:blipFill>
        <p:spPr>
          <a:xfrm>
            <a:off x="9981819" y="5313807"/>
            <a:ext cx="1167194" cy="1833550"/>
          </a:xfrm>
          <a:prstGeom prst="rect">
            <a:avLst/>
          </a:prstGeom>
        </p:spPr>
      </p:pic>
      <p:sp>
        <p:nvSpPr>
          <p:cNvPr id="41" name="TextBox 40">
            <a:extLst>
              <a:ext uri="{FF2B5EF4-FFF2-40B4-BE49-F238E27FC236}">
                <a16:creationId xmlns:a16="http://schemas.microsoft.com/office/drawing/2014/main" id="{95297782-3754-0328-57B0-D87F011FDB18}"/>
              </a:ext>
            </a:extLst>
          </p:cNvPr>
          <p:cNvSpPr txBox="1"/>
          <p:nvPr/>
        </p:nvSpPr>
        <p:spPr>
          <a:xfrm>
            <a:off x="876285" y="5640595"/>
            <a:ext cx="9456527" cy="888705"/>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highlight>
                  <a:srgbClr val="B6FF99"/>
                </a:highlight>
                <a:uLnTx/>
                <a:uFillTx/>
                <a:latin typeface="Visuelt Pro Light" panose="020B0303040202040104" pitchFamily="34" charset="0"/>
                <a:ea typeface="Visuelt Pro ExtraLight"/>
                <a:cs typeface="+mn-cs"/>
              </a:rPr>
              <a:t>Participants who attend the workshop and complete the workshop surveys will obtain an ‘Explorer’ digital badge</a:t>
            </a:r>
          </a:p>
        </p:txBody>
      </p:sp>
      <p:pic>
        <p:nvPicPr>
          <p:cNvPr id="3" name="Picture 2" descr="A green and white circle with white lines and a green and orange circle with white lines and a black background&#10;&#10;AI-generated content may be incorrect.">
            <a:extLst>
              <a:ext uri="{FF2B5EF4-FFF2-40B4-BE49-F238E27FC236}">
                <a16:creationId xmlns:a16="http://schemas.microsoft.com/office/drawing/2014/main" id="{18F6915F-62CB-816F-4E00-6CCF3B329FEF}"/>
              </a:ext>
            </a:extLst>
          </p:cNvPr>
          <p:cNvPicPr>
            <a:picLocks noChangeAspect="1"/>
          </p:cNvPicPr>
          <p:nvPr/>
        </p:nvPicPr>
        <p:blipFill>
          <a:blip r:embed="rId4"/>
          <a:srcRect l="45821" r="34226"/>
          <a:stretch/>
        </p:blipFill>
        <p:spPr>
          <a:xfrm>
            <a:off x="0" y="2675960"/>
            <a:ext cx="1943100" cy="2268697"/>
          </a:xfrm>
          <a:prstGeom prst="rect">
            <a:avLst/>
          </a:prstGeom>
        </p:spPr>
      </p:pic>
    </p:spTree>
    <p:extLst>
      <p:ext uri="{BB962C8B-B14F-4D97-AF65-F5344CB8AC3E}">
        <p14:creationId xmlns:p14="http://schemas.microsoft.com/office/powerpoint/2010/main" val="4022284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EAA7C-3D86-2820-56E4-E6B970F2E2A3}"/>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CD7D4F79-9009-DF89-84BE-BE2004829DE5}"/>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4" name="Rectangle 3">
            <a:extLst>
              <a:ext uri="{FF2B5EF4-FFF2-40B4-BE49-F238E27FC236}">
                <a16:creationId xmlns:a16="http://schemas.microsoft.com/office/drawing/2014/main" id="{FBE9918B-FB88-E386-FC27-C219C44A55A2}"/>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4D0A348-77CF-8590-20B0-6D77482E256F}"/>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54209A2E-20C6-9F90-3845-A14CA607508F}"/>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0000"/>
                </a:solidFill>
                <a:effectLst/>
                <a:uLnTx/>
                <a:uFillTx/>
                <a:latin typeface="Visuelt Pro Medium" panose="020B0603050202040104" pitchFamily="34" charset="0"/>
                <a:ea typeface="+mn-ea"/>
                <a:cs typeface="+mn-cs"/>
              </a:rPr>
              <a:t>Review your ideas (optional step)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Visuelt Pro Medium" panose="020B0603050202040104" pitchFamily="34" charset="0"/>
              <a:ea typeface="+mn-ea"/>
              <a:cs typeface="+mn-cs"/>
            </a:endParaRPr>
          </a:p>
        </p:txBody>
      </p:sp>
      <p:pic>
        <p:nvPicPr>
          <p:cNvPr id="6146" name="Picture 2" descr="The title ‘Fluency' sits underneath multiple circle shapes.">
            <a:extLst>
              <a:ext uri="{FF2B5EF4-FFF2-40B4-BE49-F238E27FC236}">
                <a16:creationId xmlns:a16="http://schemas.microsoft.com/office/drawing/2014/main" id="{042D24A3-0647-B5DB-7CBB-2D2F25CBE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37" y="1677753"/>
            <a:ext cx="2637076" cy="27477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e title ‘Flexibility' sits underneath varied sized circles and half circles.">
            <a:extLst>
              <a:ext uri="{FF2B5EF4-FFF2-40B4-BE49-F238E27FC236}">
                <a16:creationId xmlns:a16="http://schemas.microsoft.com/office/drawing/2014/main" id="{9DF2C570-1AC3-6303-C907-3A2AA8CEB3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7381" y="1690417"/>
            <a:ext cx="2637076" cy="27477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he title ‘Originality' sits underneath a gradient pattern of circle and half circles.">
            <a:extLst>
              <a:ext uri="{FF2B5EF4-FFF2-40B4-BE49-F238E27FC236}">
                <a16:creationId xmlns:a16="http://schemas.microsoft.com/office/drawing/2014/main" id="{304A1734-67F2-A159-3D18-3A5AF62923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1525" y="1677753"/>
            <a:ext cx="2640257" cy="27477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he title ‘Execution' sits underneath a busy pattern of colouful circles and half circles in a grid.">
            <a:extLst>
              <a:ext uri="{FF2B5EF4-FFF2-40B4-BE49-F238E27FC236}">
                <a16:creationId xmlns:a16="http://schemas.microsoft.com/office/drawing/2014/main" id="{1D1CEE44-91E2-B6B9-8E74-2D2B74A137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5669" y="1690418"/>
            <a:ext cx="2633895" cy="27477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3BB626-6018-C359-42D7-5845B2A46698}"/>
              </a:ext>
            </a:extLst>
          </p:cNvPr>
          <p:cNvSpPr txBox="1"/>
          <p:nvPr/>
        </p:nvSpPr>
        <p:spPr>
          <a:xfrm>
            <a:off x="356776" y="4718670"/>
            <a:ext cx="9748516" cy="977191"/>
          </a:xfrm>
          <a:prstGeom prst="rect">
            <a:avLst/>
          </a:prstGeom>
          <a:noFill/>
        </p:spPr>
        <p:txBody>
          <a:bodyPr wrap="square">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Visuelt Pro Light" panose="020B0303040202040104" pitchFamily="34" charset="0"/>
                <a:ea typeface="+mn-ea"/>
                <a:cs typeface="+mn-cs"/>
              </a:rPr>
              <a:t>Reflect on </a:t>
            </a:r>
            <a:r>
              <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how</a:t>
            </a:r>
            <a:r>
              <a:rPr kumimoji="0" lang="en-GB" sz="2000" b="0" i="0" u="none" strike="noStrike" kern="1200" cap="none" spc="0" normalizeH="0" baseline="0" noProof="0" dirty="0">
                <a:ln>
                  <a:noFill/>
                </a:ln>
                <a:solidFill>
                  <a:srgbClr val="000000"/>
                </a:solidFill>
                <a:effectLst/>
                <a:uLnTx/>
                <a:uFillTx/>
                <a:latin typeface="Visuelt Pro Light" panose="020B0303040202040104" pitchFamily="34" charset="0"/>
                <a:ea typeface="+mn-ea"/>
                <a:cs typeface="+mn-cs"/>
              </a:rPr>
              <a:t> different and original your ideas are at this stage.</a:t>
            </a:r>
          </a:p>
          <a:p>
            <a:pPr marL="0" marR="0" lvl="0" indent="0" algn="l" defTabSz="914400" rtl="0" eaLnBrk="1" fontAlgn="base"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Visuelt Pro Light" panose="020B0303040202040104" pitchFamily="34" charset="0"/>
                <a:ea typeface="+mn-ea"/>
                <a:cs typeface="+mn-cs"/>
              </a:rPr>
              <a:t>You can do this using four creativity dimensions (see details in slide notes). </a:t>
            </a:r>
          </a:p>
        </p:txBody>
      </p:sp>
    </p:spTree>
    <p:extLst>
      <p:ext uri="{BB962C8B-B14F-4D97-AF65-F5344CB8AC3E}">
        <p14:creationId xmlns:p14="http://schemas.microsoft.com/office/powerpoint/2010/main" val="3855621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9137F-18E1-303C-3730-60BDCC70D9B9}"/>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C3637AB6-307C-480F-CA97-0B109672379F}"/>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4" name="Rectangle 3">
            <a:extLst>
              <a:ext uri="{FF2B5EF4-FFF2-40B4-BE49-F238E27FC236}">
                <a16:creationId xmlns:a16="http://schemas.microsoft.com/office/drawing/2014/main" id="{1DC5A98F-2AFF-6454-377A-C6D5A8221E09}"/>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4865237-12BC-A534-4A3F-B7BC07A592B4}"/>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8681A5D4-F566-563F-440C-CABF88E5F768}"/>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800" kern="0" dirty="0">
                <a:solidFill>
                  <a:srgbClr val="000000"/>
                </a:solidFill>
                <a:latin typeface="Arial" panose="020B0604020202020204" pitchFamily="34" charset="0"/>
                <a:cs typeface="Arial" panose="020B0604020202020204" pitchFamily="34" charset="0"/>
              </a:rPr>
              <a:t>Simple illustrative example</a:t>
            </a: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27DB921-AF70-31FE-AF33-2ECB1698BD75}"/>
              </a:ext>
            </a:extLst>
          </p:cNvPr>
          <p:cNvSpPr txBox="1"/>
          <p:nvPr/>
        </p:nvSpPr>
        <p:spPr>
          <a:xfrm>
            <a:off x="326372" y="6310313"/>
            <a:ext cx="9748516" cy="388568"/>
          </a:xfrm>
          <a:prstGeom prst="rect">
            <a:avLst/>
          </a:prstGeom>
          <a:noFill/>
        </p:spPr>
        <p:txBody>
          <a:bodyPr wrap="square">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Source: http://www.senseandsensation.com/2012/03/assessing-creativity.html</a:t>
            </a:r>
          </a:p>
        </p:txBody>
      </p:sp>
      <p:pic>
        <p:nvPicPr>
          <p:cNvPr id="1030" name="Picture 6" descr="Guilford Measures for Creativity">
            <a:extLst>
              <a:ext uri="{FF2B5EF4-FFF2-40B4-BE49-F238E27FC236}">
                <a16:creationId xmlns:a16="http://schemas.microsoft.com/office/drawing/2014/main" id="{7AC2321A-7D6D-735F-8B4B-99B962524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72" y="1738313"/>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287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67886"/>
        </a:solidFill>
        <a:effectLst/>
      </p:bgPr>
    </p:bg>
    <p:spTree>
      <p:nvGrpSpPr>
        <p:cNvPr id="1" name="Shape 137">
          <a:extLst>
            <a:ext uri="{FF2B5EF4-FFF2-40B4-BE49-F238E27FC236}">
              <a16:creationId xmlns:a16="http://schemas.microsoft.com/office/drawing/2014/main" id="{243AC2F5-B933-1A2C-8F3B-C72DACB4FC4A}"/>
            </a:ext>
          </a:extLst>
        </p:cNvPr>
        <p:cNvGrpSpPr/>
        <p:nvPr/>
      </p:nvGrpSpPr>
      <p:grpSpPr>
        <a:xfrm>
          <a:off x="0" y="0"/>
          <a:ext cx="0" cy="0"/>
          <a:chOff x="0" y="0"/>
          <a:chExt cx="0" cy="0"/>
        </a:xfrm>
      </p:grpSpPr>
      <p:sp>
        <p:nvSpPr>
          <p:cNvPr id="139" name="Google Shape;139;p26">
            <a:extLst>
              <a:ext uri="{FF2B5EF4-FFF2-40B4-BE49-F238E27FC236}">
                <a16:creationId xmlns:a16="http://schemas.microsoft.com/office/drawing/2014/main" id="{07C997F1-A2A0-893B-4DEC-C6CC64859591}"/>
              </a:ext>
            </a:extLst>
          </p:cNvPr>
          <p:cNvSpPr txBox="1">
            <a:spLocks noGrp="1"/>
          </p:cNvSpPr>
          <p:nvPr>
            <p:ph type="ctrTitle"/>
          </p:nvPr>
        </p:nvSpPr>
        <p:spPr>
          <a:xfrm>
            <a:off x="406411" y="-893767"/>
            <a:ext cx="11360800" cy="2736800"/>
          </a:xfrm>
          <a:prstGeom prst="rect">
            <a:avLst/>
          </a:prstGeom>
        </p:spPr>
        <p:txBody>
          <a:bodyPr spcFirstLastPara="1" wrap="square" lIns="121900" tIns="121900" rIns="121900" bIns="121900" anchor="b" anchorCtr="0">
            <a:normAutofit/>
          </a:bodyPr>
          <a:lstStyle/>
          <a:p>
            <a:pPr algn="l"/>
            <a:r>
              <a:rPr lang="en-GB">
                <a:solidFill>
                  <a:schemeClr val="lt1"/>
                </a:solidFill>
              </a:rPr>
              <a:t>Example</a:t>
            </a:r>
            <a:endParaRPr>
              <a:solidFill>
                <a:schemeClr val="lt1"/>
              </a:solidFill>
            </a:endParaRPr>
          </a:p>
        </p:txBody>
      </p:sp>
      <p:pic>
        <p:nvPicPr>
          <p:cNvPr id="140" name="Google Shape;140;p26">
            <a:extLst>
              <a:ext uri="{FF2B5EF4-FFF2-40B4-BE49-F238E27FC236}">
                <a16:creationId xmlns:a16="http://schemas.microsoft.com/office/drawing/2014/main" id="{0D12CCE5-4BD1-6E0D-DBF4-E8A9D194F080}"/>
              </a:ext>
            </a:extLst>
          </p:cNvPr>
          <p:cNvPicPr preferRelativeResize="0"/>
          <p:nvPr/>
        </p:nvPicPr>
        <p:blipFill>
          <a:blip r:embed="rId3">
            <a:alphaModFix/>
          </a:blip>
          <a:stretch>
            <a:fillRect/>
          </a:stretch>
        </p:blipFill>
        <p:spPr>
          <a:xfrm>
            <a:off x="5937655" y="0"/>
            <a:ext cx="6355957" cy="6858000"/>
          </a:xfrm>
          <a:prstGeom prst="rect">
            <a:avLst/>
          </a:prstGeom>
          <a:noFill/>
          <a:ln>
            <a:noFill/>
          </a:ln>
        </p:spPr>
      </p:pic>
    </p:spTree>
    <p:extLst>
      <p:ext uri="{BB962C8B-B14F-4D97-AF65-F5344CB8AC3E}">
        <p14:creationId xmlns:p14="http://schemas.microsoft.com/office/powerpoint/2010/main" val="42477884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9C0C1-FAD1-DD02-32F7-402C664C7769}"/>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AC357765-4F60-E21D-8E17-B2799DFC6CBD}"/>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4" name="Rectangle 3">
            <a:extLst>
              <a:ext uri="{FF2B5EF4-FFF2-40B4-BE49-F238E27FC236}">
                <a16:creationId xmlns:a16="http://schemas.microsoft.com/office/drawing/2014/main" id="{0390E472-3E0C-73DD-44A4-216DF0D209DE}"/>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F5DD23D-AA4A-EF78-6920-17175C41E1CF}"/>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51759A27-D0A1-19A3-55DE-CBF16B1AFEC4}"/>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Example</a:t>
            </a:r>
          </a:p>
        </p:txBody>
      </p:sp>
      <p:sp>
        <p:nvSpPr>
          <p:cNvPr id="5" name="TextBox 4">
            <a:extLst>
              <a:ext uri="{FF2B5EF4-FFF2-40B4-BE49-F238E27FC236}">
                <a16:creationId xmlns:a16="http://schemas.microsoft.com/office/drawing/2014/main" id="{A57EFB8E-9E57-8EF3-FF46-1EF7944F2B71}"/>
              </a:ext>
            </a:extLst>
          </p:cNvPr>
          <p:cNvSpPr txBox="1"/>
          <p:nvPr/>
        </p:nvSpPr>
        <p:spPr>
          <a:xfrm>
            <a:off x="5285263" y="3250972"/>
            <a:ext cx="9748516" cy="515526"/>
          </a:xfrm>
          <a:prstGeom prst="rect">
            <a:avLst/>
          </a:prstGeom>
          <a:noFill/>
        </p:spPr>
        <p:txBody>
          <a:bodyPr wrap="square">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High flexibility (diversity of ideas)</a:t>
            </a:r>
          </a:p>
        </p:txBody>
      </p:sp>
      <p:sp>
        <p:nvSpPr>
          <p:cNvPr id="8" name="TextBox 7">
            <a:extLst>
              <a:ext uri="{FF2B5EF4-FFF2-40B4-BE49-F238E27FC236}">
                <a16:creationId xmlns:a16="http://schemas.microsoft.com/office/drawing/2014/main" id="{CD40C880-C128-752D-DAC8-462B7B85E38C}"/>
              </a:ext>
            </a:extLst>
          </p:cNvPr>
          <p:cNvSpPr txBox="1"/>
          <p:nvPr/>
        </p:nvSpPr>
        <p:spPr>
          <a:xfrm>
            <a:off x="5291210" y="4935547"/>
            <a:ext cx="9748516" cy="515526"/>
          </a:xfrm>
          <a:prstGeom prst="rect">
            <a:avLst/>
          </a:prstGeom>
          <a:noFill/>
        </p:spPr>
        <p:txBody>
          <a:bodyPr wrap="square">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High flexibility &amp; originality (uniqueness of ideas)</a:t>
            </a:r>
          </a:p>
        </p:txBody>
      </p:sp>
      <p:sp>
        <p:nvSpPr>
          <p:cNvPr id="10" name="TextBox 9">
            <a:extLst>
              <a:ext uri="{FF2B5EF4-FFF2-40B4-BE49-F238E27FC236}">
                <a16:creationId xmlns:a16="http://schemas.microsoft.com/office/drawing/2014/main" id="{74E9268D-4234-2CDE-7556-77641DDE2E1E}"/>
              </a:ext>
            </a:extLst>
          </p:cNvPr>
          <p:cNvSpPr txBox="1"/>
          <p:nvPr/>
        </p:nvSpPr>
        <p:spPr>
          <a:xfrm>
            <a:off x="8707550" y="1537078"/>
            <a:ext cx="2443050" cy="977191"/>
          </a:xfrm>
          <a:prstGeom prst="rect">
            <a:avLst/>
          </a:prstGeom>
          <a:noFill/>
        </p:spPr>
        <p:txBody>
          <a:bodyPr wrap="square">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High fluency (number of ideas)</a:t>
            </a:r>
          </a:p>
        </p:txBody>
      </p:sp>
      <p:sp>
        <p:nvSpPr>
          <p:cNvPr id="11" name="Rectangle 10">
            <a:extLst>
              <a:ext uri="{FF2B5EF4-FFF2-40B4-BE49-F238E27FC236}">
                <a16:creationId xmlns:a16="http://schemas.microsoft.com/office/drawing/2014/main" id="{3E9398BA-A642-8A0B-2B32-39229F9ECBA5}"/>
              </a:ext>
            </a:extLst>
          </p:cNvPr>
          <p:cNvSpPr/>
          <p:nvPr/>
        </p:nvSpPr>
        <p:spPr>
          <a:xfrm>
            <a:off x="267772" y="1665178"/>
            <a:ext cx="1595380" cy="159538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B819B19-624D-31F9-3AB7-634668675FA9}"/>
              </a:ext>
            </a:extLst>
          </p:cNvPr>
          <p:cNvSpPr/>
          <p:nvPr/>
        </p:nvSpPr>
        <p:spPr>
          <a:xfrm>
            <a:off x="1951729" y="1664690"/>
            <a:ext cx="1595380" cy="159538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6929110-A5BA-CB50-529F-C63FDCFD5D31}"/>
              </a:ext>
            </a:extLst>
          </p:cNvPr>
          <p:cNvSpPr/>
          <p:nvPr/>
        </p:nvSpPr>
        <p:spPr>
          <a:xfrm>
            <a:off x="3642476" y="3362444"/>
            <a:ext cx="1595380" cy="159538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C24DB7C-EFB8-91A0-4711-ADA0F41EF72F}"/>
              </a:ext>
            </a:extLst>
          </p:cNvPr>
          <p:cNvSpPr/>
          <p:nvPr/>
        </p:nvSpPr>
        <p:spPr>
          <a:xfrm>
            <a:off x="3636529" y="1664690"/>
            <a:ext cx="1595380" cy="159538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9C776E7-3565-F3A5-71F4-9D5A6738CEB8}"/>
              </a:ext>
            </a:extLst>
          </p:cNvPr>
          <p:cNvSpPr txBox="1"/>
          <p:nvPr/>
        </p:nvSpPr>
        <p:spPr>
          <a:xfrm>
            <a:off x="2094031" y="1791022"/>
            <a:ext cx="116511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Geography lessons outdoors where possible</a:t>
            </a:r>
          </a:p>
        </p:txBody>
      </p:sp>
      <p:sp>
        <p:nvSpPr>
          <p:cNvPr id="16" name="TextBox 15">
            <a:extLst>
              <a:ext uri="{FF2B5EF4-FFF2-40B4-BE49-F238E27FC236}">
                <a16:creationId xmlns:a16="http://schemas.microsoft.com/office/drawing/2014/main" id="{373CE371-2399-C0B9-09CD-BC6F6714803C}"/>
              </a:ext>
            </a:extLst>
          </p:cNvPr>
          <p:cNvSpPr txBox="1"/>
          <p:nvPr/>
        </p:nvSpPr>
        <p:spPr>
          <a:xfrm>
            <a:off x="3726539" y="1791022"/>
            <a:ext cx="116511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Biology lessons outdoors where possible</a:t>
            </a:r>
          </a:p>
        </p:txBody>
      </p:sp>
      <p:sp>
        <p:nvSpPr>
          <p:cNvPr id="18" name="TextBox 17">
            <a:extLst>
              <a:ext uri="{FF2B5EF4-FFF2-40B4-BE49-F238E27FC236}">
                <a16:creationId xmlns:a16="http://schemas.microsoft.com/office/drawing/2014/main" id="{17D6471F-3BFE-B8B7-A88D-65E0A316F5F3}"/>
              </a:ext>
            </a:extLst>
          </p:cNvPr>
          <p:cNvSpPr txBox="1"/>
          <p:nvPr/>
        </p:nvSpPr>
        <p:spPr>
          <a:xfrm>
            <a:off x="360625" y="1791022"/>
            <a:ext cx="116511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Physical education lessons outdoors where possible</a:t>
            </a:r>
          </a:p>
        </p:txBody>
      </p:sp>
      <p:sp>
        <p:nvSpPr>
          <p:cNvPr id="27" name="Rectangle 26">
            <a:extLst>
              <a:ext uri="{FF2B5EF4-FFF2-40B4-BE49-F238E27FC236}">
                <a16:creationId xmlns:a16="http://schemas.microsoft.com/office/drawing/2014/main" id="{EB99F5B1-9B96-AAD8-146C-0D3CAA61A48C}"/>
              </a:ext>
            </a:extLst>
          </p:cNvPr>
          <p:cNvSpPr/>
          <p:nvPr/>
        </p:nvSpPr>
        <p:spPr>
          <a:xfrm>
            <a:off x="267772" y="3362932"/>
            <a:ext cx="1595380" cy="159538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B0C7840-5E90-F8A5-4033-2D1BED28AF91}"/>
              </a:ext>
            </a:extLst>
          </p:cNvPr>
          <p:cNvSpPr/>
          <p:nvPr/>
        </p:nvSpPr>
        <p:spPr>
          <a:xfrm>
            <a:off x="1951729" y="3362444"/>
            <a:ext cx="1595380" cy="159538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1ED76FE-D3BD-E594-00B3-E737447D4BFC}"/>
              </a:ext>
            </a:extLst>
          </p:cNvPr>
          <p:cNvSpPr txBox="1"/>
          <p:nvPr/>
        </p:nvSpPr>
        <p:spPr>
          <a:xfrm>
            <a:off x="322030" y="3484793"/>
            <a:ext cx="116511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Biodiversity corridors as school pedestrian routes</a:t>
            </a:r>
          </a:p>
        </p:txBody>
      </p:sp>
      <p:sp>
        <p:nvSpPr>
          <p:cNvPr id="14" name="TextBox 13">
            <a:extLst>
              <a:ext uri="{FF2B5EF4-FFF2-40B4-BE49-F238E27FC236}">
                <a16:creationId xmlns:a16="http://schemas.microsoft.com/office/drawing/2014/main" id="{8A166F83-2AB9-1E3E-2057-740A231107FE}"/>
              </a:ext>
            </a:extLst>
          </p:cNvPr>
          <p:cNvSpPr txBox="1"/>
          <p:nvPr/>
        </p:nvSpPr>
        <p:spPr>
          <a:xfrm>
            <a:off x="2019799" y="3483611"/>
            <a:ext cx="11651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Outdoor classrooms</a:t>
            </a:r>
          </a:p>
        </p:txBody>
      </p:sp>
      <p:sp>
        <p:nvSpPr>
          <p:cNvPr id="29" name="Rectangle 28">
            <a:extLst>
              <a:ext uri="{FF2B5EF4-FFF2-40B4-BE49-F238E27FC236}">
                <a16:creationId xmlns:a16="http://schemas.microsoft.com/office/drawing/2014/main" id="{65EB3B76-39C6-3C50-6310-B1CCA60CA475}"/>
              </a:ext>
            </a:extLst>
          </p:cNvPr>
          <p:cNvSpPr/>
          <p:nvPr/>
        </p:nvSpPr>
        <p:spPr>
          <a:xfrm>
            <a:off x="267772" y="5060686"/>
            <a:ext cx="1595380" cy="159538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1464FEA3-7E68-D187-C890-A2A68F8751A0}"/>
              </a:ext>
            </a:extLst>
          </p:cNvPr>
          <p:cNvSpPr txBox="1"/>
          <p:nvPr/>
        </p:nvSpPr>
        <p:spPr>
          <a:xfrm>
            <a:off x="322029" y="5119712"/>
            <a:ext cx="116511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Make access to nature a human right</a:t>
            </a:r>
          </a:p>
        </p:txBody>
      </p:sp>
      <p:sp>
        <p:nvSpPr>
          <p:cNvPr id="21" name="TextBox 20">
            <a:extLst>
              <a:ext uri="{FF2B5EF4-FFF2-40B4-BE49-F238E27FC236}">
                <a16:creationId xmlns:a16="http://schemas.microsoft.com/office/drawing/2014/main" id="{74F1C460-5F6B-18AB-C65D-0EECD8AA6E30}"/>
              </a:ext>
            </a:extLst>
          </p:cNvPr>
          <p:cNvSpPr txBox="1"/>
          <p:nvPr/>
        </p:nvSpPr>
        <p:spPr>
          <a:xfrm>
            <a:off x="3695830" y="3429000"/>
            <a:ext cx="140535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Increase access to nature-based extracurricular activities</a:t>
            </a:r>
          </a:p>
        </p:txBody>
      </p:sp>
      <p:sp>
        <p:nvSpPr>
          <p:cNvPr id="31" name="Rectangle 30">
            <a:extLst>
              <a:ext uri="{FF2B5EF4-FFF2-40B4-BE49-F238E27FC236}">
                <a16:creationId xmlns:a16="http://schemas.microsoft.com/office/drawing/2014/main" id="{AB53A49A-F3A2-82DC-AB20-DADF075F17E1}"/>
              </a:ext>
            </a:extLst>
          </p:cNvPr>
          <p:cNvSpPr/>
          <p:nvPr/>
        </p:nvSpPr>
        <p:spPr>
          <a:xfrm>
            <a:off x="3642476" y="5060686"/>
            <a:ext cx="1595380" cy="159538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D8A4C24-222A-0928-EB61-9B7BB6124C26}"/>
              </a:ext>
            </a:extLst>
          </p:cNvPr>
          <p:cNvSpPr/>
          <p:nvPr/>
        </p:nvSpPr>
        <p:spPr>
          <a:xfrm>
            <a:off x="1951729" y="5077966"/>
            <a:ext cx="1595380" cy="159538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DF59BF3F-0728-4E8C-929A-05A31F6ED010}"/>
              </a:ext>
            </a:extLst>
          </p:cNvPr>
          <p:cNvSpPr txBox="1"/>
          <p:nvPr/>
        </p:nvSpPr>
        <p:spPr>
          <a:xfrm>
            <a:off x="2005986" y="5136992"/>
            <a:ext cx="15246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Access to safe, cool and green spaces part of school assessment criteria</a:t>
            </a:r>
          </a:p>
        </p:txBody>
      </p:sp>
      <p:sp>
        <p:nvSpPr>
          <p:cNvPr id="20" name="TextBox 19">
            <a:extLst>
              <a:ext uri="{FF2B5EF4-FFF2-40B4-BE49-F238E27FC236}">
                <a16:creationId xmlns:a16="http://schemas.microsoft.com/office/drawing/2014/main" id="{A48F5907-5E7E-8D6E-4016-2784208EEA6C}"/>
              </a:ext>
            </a:extLst>
          </p:cNvPr>
          <p:cNvSpPr txBox="1"/>
          <p:nvPr/>
        </p:nvSpPr>
        <p:spPr>
          <a:xfrm>
            <a:off x="3695830" y="5119712"/>
            <a:ext cx="116511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Outdoor learning and play a mandatory part of the curriculum</a:t>
            </a:r>
          </a:p>
        </p:txBody>
      </p:sp>
      <p:sp>
        <p:nvSpPr>
          <p:cNvPr id="39" name="Rectangle 38">
            <a:extLst>
              <a:ext uri="{FF2B5EF4-FFF2-40B4-BE49-F238E27FC236}">
                <a16:creationId xmlns:a16="http://schemas.microsoft.com/office/drawing/2014/main" id="{1191E975-E851-01F2-FC12-1364937ACF89}"/>
              </a:ext>
            </a:extLst>
          </p:cNvPr>
          <p:cNvSpPr/>
          <p:nvPr/>
        </p:nvSpPr>
        <p:spPr>
          <a:xfrm>
            <a:off x="5321329" y="1664690"/>
            <a:ext cx="1595380" cy="159538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21F86B2-D4CE-EBDF-1BE4-46B6E2C7C592}"/>
              </a:ext>
            </a:extLst>
          </p:cNvPr>
          <p:cNvSpPr txBox="1"/>
          <p:nvPr/>
        </p:nvSpPr>
        <p:spPr>
          <a:xfrm>
            <a:off x="5366013" y="1816744"/>
            <a:ext cx="116511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Art lessons outdoors where possible</a:t>
            </a:r>
          </a:p>
        </p:txBody>
      </p:sp>
      <p:sp>
        <p:nvSpPr>
          <p:cNvPr id="41" name="Rectangle 40">
            <a:extLst>
              <a:ext uri="{FF2B5EF4-FFF2-40B4-BE49-F238E27FC236}">
                <a16:creationId xmlns:a16="http://schemas.microsoft.com/office/drawing/2014/main" id="{D61E39EF-EEAD-BEAC-A872-7429021F5B40}"/>
              </a:ext>
            </a:extLst>
          </p:cNvPr>
          <p:cNvSpPr/>
          <p:nvPr/>
        </p:nvSpPr>
        <p:spPr>
          <a:xfrm>
            <a:off x="7023593" y="1655537"/>
            <a:ext cx="1595380" cy="159538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304CAA59-C030-B748-99A2-2F729471EB28}"/>
              </a:ext>
            </a:extLst>
          </p:cNvPr>
          <p:cNvSpPr txBox="1"/>
          <p:nvPr/>
        </p:nvSpPr>
        <p:spPr>
          <a:xfrm>
            <a:off x="7157697" y="1792117"/>
            <a:ext cx="116511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PSHE lessons outdoors where possible</a:t>
            </a:r>
          </a:p>
        </p:txBody>
      </p:sp>
    </p:spTree>
    <p:extLst>
      <p:ext uri="{BB962C8B-B14F-4D97-AF65-F5344CB8AC3E}">
        <p14:creationId xmlns:p14="http://schemas.microsoft.com/office/powerpoint/2010/main" val="3642815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45C7B-D320-461F-90CA-DBE73C3DE250}"/>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94571073-3CA8-7819-B141-DAFC3A27700B}"/>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4" name="Rectangle 3">
            <a:extLst>
              <a:ext uri="{FF2B5EF4-FFF2-40B4-BE49-F238E27FC236}">
                <a16:creationId xmlns:a16="http://schemas.microsoft.com/office/drawing/2014/main" id="{0B634621-66DB-6012-E869-D6B99E7405C8}"/>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F590C5C-80D8-A0DD-6570-0457D5E0D327}"/>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32D634BC-E32B-3FAC-AEB2-011BA459C2AA}"/>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Example</a:t>
            </a:r>
          </a:p>
        </p:txBody>
      </p:sp>
      <p:sp>
        <p:nvSpPr>
          <p:cNvPr id="11" name="Rectangle 10">
            <a:extLst>
              <a:ext uri="{FF2B5EF4-FFF2-40B4-BE49-F238E27FC236}">
                <a16:creationId xmlns:a16="http://schemas.microsoft.com/office/drawing/2014/main" id="{A17374CD-7F2C-9515-496C-185F658B43FE}"/>
              </a:ext>
            </a:extLst>
          </p:cNvPr>
          <p:cNvSpPr/>
          <p:nvPr/>
        </p:nvSpPr>
        <p:spPr>
          <a:xfrm>
            <a:off x="2139926" y="1995493"/>
            <a:ext cx="1595380" cy="159538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15B6057-D7B5-9E4F-7B52-B26F0C825242}"/>
              </a:ext>
            </a:extLst>
          </p:cNvPr>
          <p:cNvSpPr/>
          <p:nvPr/>
        </p:nvSpPr>
        <p:spPr>
          <a:xfrm>
            <a:off x="3249699" y="1343701"/>
            <a:ext cx="1595380" cy="159538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DC7F29C-7398-5819-B925-F9C36EE5B23A}"/>
              </a:ext>
            </a:extLst>
          </p:cNvPr>
          <p:cNvSpPr/>
          <p:nvPr/>
        </p:nvSpPr>
        <p:spPr>
          <a:xfrm>
            <a:off x="4366637" y="590734"/>
            <a:ext cx="1595380" cy="159538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A7F58130-E1A7-CC80-8DEE-99E5E0CA4853}"/>
              </a:ext>
            </a:extLst>
          </p:cNvPr>
          <p:cNvSpPr txBox="1"/>
          <p:nvPr/>
        </p:nvSpPr>
        <p:spPr>
          <a:xfrm>
            <a:off x="3279334" y="1477734"/>
            <a:ext cx="116511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Geography lessons outdoors where possible</a:t>
            </a:r>
          </a:p>
        </p:txBody>
      </p:sp>
      <p:sp>
        <p:nvSpPr>
          <p:cNvPr id="16" name="TextBox 15">
            <a:extLst>
              <a:ext uri="{FF2B5EF4-FFF2-40B4-BE49-F238E27FC236}">
                <a16:creationId xmlns:a16="http://schemas.microsoft.com/office/drawing/2014/main" id="{95B1DC4E-A8E7-87E8-7FEB-758903CDF339}"/>
              </a:ext>
            </a:extLst>
          </p:cNvPr>
          <p:cNvSpPr txBox="1"/>
          <p:nvPr/>
        </p:nvSpPr>
        <p:spPr>
          <a:xfrm>
            <a:off x="4425938" y="666480"/>
            <a:ext cx="116511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Biology lessons outdoors where possible</a:t>
            </a:r>
          </a:p>
        </p:txBody>
      </p:sp>
      <p:sp>
        <p:nvSpPr>
          <p:cNvPr id="18" name="TextBox 17">
            <a:extLst>
              <a:ext uri="{FF2B5EF4-FFF2-40B4-BE49-F238E27FC236}">
                <a16:creationId xmlns:a16="http://schemas.microsoft.com/office/drawing/2014/main" id="{F4844ED1-CFF3-A15A-D780-868FD48C6BC7}"/>
              </a:ext>
            </a:extLst>
          </p:cNvPr>
          <p:cNvSpPr txBox="1"/>
          <p:nvPr/>
        </p:nvSpPr>
        <p:spPr>
          <a:xfrm>
            <a:off x="2232779" y="2121337"/>
            <a:ext cx="116511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Physical education lessons outdoors where possible</a:t>
            </a:r>
          </a:p>
        </p:txBody>
      </p:sp>
      <p:sp>
        <p:nvSpPr>
          <p:cNvPr id="27" name="Rectangle 26">
            <a:extLst>
              <a:ext uri="{FF2B5EF4-FFF2-40B4-BE49-F238E27FC236}">
                <a16:creationId xmlns:a16="http://schemas.microsoft.com/office/drawing/2014/main" id="{18EF1A85-3EFD-DF76-2BA3-D97D998860CF}"/>
              </a:ext>
            </a:extLst>
          </p:cNvPr>
          <p:cNvSpPr/>
          <p:nvPr/>
        </p:nvSpPr>
        <p:spPr>
          <a:xfrm>
            <a:off x="9263340" y="4547005"/>
            <a:ext cx="1595380" cy="159538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79EF90A-939A-0FD4-A47D-66D9AA8DA1FB}"/>
              </a:ext>
            </a:extLst>
          </p:cNvPr>
          <p:cNvSpPr/>
          <p:nvPr/>
        </p:nvSpPr>
        <p:spPr>
          <a:xfrm>
            <a:off x="5321329" y="1655537"/>
            <a:ext cx="1595380" cy="159538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AAFA81A-E9BC-9F17-2BB5-AEC5467E36F9}"/>
              </a:ext>
            </a:extLst>
          </p:cNvPr>
          <p:cNvSpPr txBox="1"/>
          <p:nvPr/>
        </p:nvSpPr>
        <p:spPr>
          <a:xfrm>
            <a:off x="9317598" y="4668866"/>
            <a:ext cx="116511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Biodiversity corridors as school pedestrian routes</a:t>
            </a:r>
          </a:p>
        </p:txBody>
      </p:sp>
      <p:sp>
        <p:nvSpPr>
          <p:cNvPr id="14" name="TextBox 13">
            <a:extLst>
              <a:ext uri="{FF2B5EF4-FFF2-40B4-BE49-F238E27FC236}">
                <a16:creationId xmlns:a16="http://schemas.microsoft.com/office/drawing/2014/main" id="{B22D7522-0311-79CA-7807-08236667E228}"/>
              </a:ext>
            </a:extLst>
          </p:cNvPr>
          <p:cNvSpPr txBox="1"/>
          <p:nvPr/>
        </p:nvSpPr>
        <p:spPr>
          <a:xfrm>
            <a:off x="5389399" y="1776704"/>
            <a:ext cx="11651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Outdoor classrooms</a:t>
            </a:r>
          </a:p>
        </p:txBody>
      </p:sp>
      <p:sp>
        <p:nvSpPr>
          <p:cNvPr id="29" name="Rectangle 28">
            <a:extLst>
              <a:ext uri="{FF2B5EF4-FFF2-40B4-BE49-F238E27FC236}">
                <a16:creationId xmlns:a16="http://schemas.microsoft.com/office/drawing/2014/main" id="{B2EAF637-3132-ED27-3291-A3CE915D4F8F}"/>
              </a:ext>
            </a:extLst>
          </p:cNvPr>
          <p:cNvSpPr/>
          <p:nvPr/>
        </p:nvSpPr>
        <p:spPr>
          <a:xfrm>
            <a:off x="9254384" y="1776704"/>
            <a:ext cx="1595380" cy="159538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6C5FC3FC-CA07-291D-97BA-FCAAF066D487}"/>
              </a:ext>
            </a:extLst>
          </p:cNvPr>
          <p:cNvSpPr txBox="1"/>
          <p:nvPr/>
        </p:nvSpPr>
        <p:spPr>
          <a:xfrm>
            <a:off x="9308641" y="1835730"/>
            <a:ext cx="116511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Make access to nature a human right</a:t>
            </a:r>
          </a:p>
        </p:txBody>
      </p:sp>
      <p:sp>
        <p:nvSpPr>
          <p:cNvPr id="33" name="Rectangle 32">
            <a:extLst>
              <a:ext uri="{FF2B5EF4-FFF2-40B4-BE49-F238E27FC236}">
                <a16:creationId xmlns:a16="http://schemas.microsoft.com/office/drawing/2014/main" id="{0B5D0D75-EEEA-F293-C1D0-5CB2959D85F8}"/>
              </a:ext>
            </a:extLst>
          </p:cNvPr>
          <p:cNvSpPr/>
          <p:nvPr/>
        </p:nvSpPr>
        <p:spPr>
          <a:xfrm>
            <a:off x="911597" y="4774018"/>
            <a:ext cx="1595380" cy="159538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EA083F85-7543-C5A2-C4FC-0D2D0CDE7B1D}"/>
              </a:ext>
            </a:extLst>
          </p:cNvPr>
          <p:cNvSpPr txBox="1"/>
          <p:nvPr/>
        </p:nvSpPr>
        <p:spPr>
          <a:xfrm>
            <a:off x="965854" y="4833044"/>
            <a:ext cx="15246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Access to safe, cool and green spaces part of school assessment criteria</a:t>
            </a:r>
          </a:p>
        </p:txBody>
      </p:sp>
      <p:sp>
        <p:nvSpPr>
          <p:cNvPr id="37" name="Rectangle 36">
            <a:extLst>
              <a:ext uri="{FF2B5EF4-FFF2-40B4-BE49-F238E27FC236}">
                <a16:creationId xmlns:a16="http://schemas.microsoft.com/office/drawing/2014/main" id="{6C3C334E-4DC0-CBFA-1917-16DAD26A2E11}"/>
              </a:ext>
            </a:extLst>
          </p:cNvPr>
          <p:cNvSpPr/>
          <p:nvPr/>
        </p:nvSpPr>
        <p:spPr>
          <a:xfrm>
            <a:off x="5807532" y="2397281"/>
            <a:ext cx="1595380" cy="159538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761D280F-C596-9C9F-8D03-95AAC84B5C53}"/>
              </a:ext>
            </a:extLst>
          </p:cNvPr>
          <p:cNvSpPr txBox="1"/>
          <p:nvPr/>
        </p:nvSpPr>
        <p:spPr>
          <a:xfrm>
            <a:off x="5840322" y="2465072"/>
            <a:ext cx="15625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Alternative outdoor venues for school activities</a:t>
            </a:r>
          </a:p>
        </p:txBody>
      </p:sp>
      <p:sp>
        <p:nvSpPr>
          <p:cNvPr id="22" name="Rectangle 21">
            <a:extLst>
              <a:ext uri="{FF2B5EF4-FFF2-40B4-BE49-F238E27FC236}">
                <a16:creationId xmlns:a16="http://schemas.microsoft.com/office/drawing/2014/main" id="{670E3EBE-86F7-68D9-0750-EB490C72E86E}"/>
              </a:ext>
            </a:extLst>
          </p:cNvPr>
          <p:cNvSpPr/>
          <p:nvPr/>
        </p:nvSpPr>
        <p:spPr>
          <a:xfrm>
            <a:off x="5807532" y="4207049"/>
            <a:ext cx="1595380" cy="159538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5E40BA6-5355-1E5D-0DB9-B4E46C936699}"/>
              </a:ext>
            </a:extLst>
          </p:cNvPr>
          <p:cNvSpPr txBox="1"/>
          <p:nvPr/>
        </p:nvSpPr>
        <p:spPr>
          <a:xfrm>
            <a:off x="5860886" y="4273605"/>
            <a:ext cx="140535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Increase access to nature-based extracurricular activities</a:t>
            </a:r>
          </a:p>
        </p:txBody>
      </p:sp>
      <p:sp>
        <p:nvSpPr>
          <p:cNvPr id="2" name="TextBox 1">
            <a:extLst>
              <a:ext uri="{FF2B5EF4-FFF2-40B4-BE49-F238E27FC236}">
                <a16:creationId xmlns:a16="http://schemas.microsoft.com/office/drawing/2014/main" id="{422D8AF0-B00D-E941-0B95-3A017AB55607}"/>
              </a:ext>
            </a:extLst>
          </p:cNvPr>
          <p:cNvSpPr txBox="1"/>
          <p:nvPr/>
        </p:nvSpPr>
        <p:spPr>
          <a:xfrm>
            <a:off x="3397894" y="6220177"/>
            <a:ext cx="9748516" cy="515526"/>
          </a:xfrm>
          <a:prstGeom prst="rect">
            <a:avLst/>
          </a:prstGeom>
          <a:noFill/>
        </p:spPr>
        <p:txBody>
          <a:bodyPr wrap="square">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Could be improved on flexibility &amp; originality (uniqueness of ideas)?</a:t>
            </a:r>
          </a:p>
        </p:txBody>
      </p:sp>
    </p:spTree>
    <p:extLst>
      <p:ext uri="{BB962C8B-B14F-4D97-AF65-F5344CB8AC3E}">
        <p14:creationId xmlns:p14="http://schemas.microsoft.com/office/powerpoint/2010/main" val="3242658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67886"/>
        </a:solidFill>
        <a:effectLst/>
      </p:bgPr>
    </p:bg>
    <p:spTree>
      <p:nvGrpSpPr>
        <p:cNvPr id="1" name="Shape 78">
          <a:extLst>
            <a:ext uri="{FF2B5EF4-FFF2-40B4-BE49-F238E27FC236}">
              <a16:creationId xmlns:a16="http://schemas.microsoft.com/office/drawing/2014/main" id="{FF115E08-AB83-A559-04C3-510D7E194860}"/>
            </a:ext>
          </a:extLst>
        </p:cNvPr>
        <p:cNvGrpSpPr/>
        <p:nvPr/>
      </p:nvGrpSpPr>
      <p:grpSpPr>
        <a:xfrm>
          <a:off x="0" y="0"/>
          <a:ext cx="0" cy="0"/>
          <a:chOff x="0" y="0"/>
          <a:chExt cx="0" cy="0"/>
        </a:xfrm>
      </p:grpSpPr>
      <p:sp>
        <p:nvSpPr>
          <p:cNvPr id="79" name="Google Shape;79;p18">
            <a:extLst>
              <a:ext uri="{FF2B5EF4-FFF2-40B4-BE49-F238E27FC236}">
                <a16:creationId xmlns:a16="http://schemas.microsoft.com/office/drawing/2014/main" id="{C28FB5B9-9735-02ED-5906-A7240FE861AD}"/>
              </a:ext>
            </a:extLst>
          </p:cNvPr>
          <p:cNvSpPr txBox="1">
            <a:spLocks noGrp="1"/>
          </p:cNvSpPr>
          <p:nvPr>
            <p:ph type="subTitle" idx="1"/>
          </p:nvPr>
        </p:nvSpPr>
        <p:spPr>
          <a:xfrm>
            <a:off x="493333" y="5652933"/>
            <a:ext cx="11360800" cy="1056800"/>
          </a:xfrm>
          <a:prstGeom prst="rect">
            <a:avLst/>
          </a:prstGeom>
        </p:spPr>
        <p:txBody>
          <a:bodyPr spcFirstLastPara="1" wrap="square" lIns="121900" tIns="121900" rIns="121900" bIns="121900" anchor="t" anchorCtr="0">
            <a:normAutofit/>
          </a:bodyPr>
          <a:lstStyle/>
          <a:p>
            <a:pPr marL="0" indent="0" algn="l"/>
            <a:r>
              <a:rPr lang="en-GB" sz="3467" dirty="0">
                <a:solidFill>
                  <a:schemeClr val="lt1"/>
                </a:solidFill>
              </a:rPr>
              <a:t>Activity 2: Step 3</a:t>
            </a:r>
            <a:endParaRPr sz="3467" dirty="0">
              <a:solidFill>
                <a:schemeClr val="lt1"/>
              </a:solidFill>
            </a:endParaRPr>
          </a:p>
        </p:txBody>
      </p:sp>
      <p:sp>
        <p:nvSpPr>
          <p:cNvPr id="80" name="Google Shape;80;p18">
            <a:extLst>
              <a:ext uri="{FF2B5EF4-FFF2-40B4-BE49-F238E27FC236}">
                <a16:creationId xmlns:a16="http://schemas.microsoft.com/office/drawing/2014/main" id="{94051A0E-0485-B4E4-9BB4-43F81A2A1201}"/>
              </a:ext>
            </a:extLst>
          </p:cNvPr>
          <p:cNvSpPr txBox="1">
            <a:spLocks noGrp="1"/>
          </p:cNvSpPr>
          <p:nvPr>
            <p:ph type="ctrTitle"/>
          </p:nvPr>
        </p:nvSpPr>
        <p:spPr>
          <a:xfrm>
            <a:off x="406401" y="0"/>
            <a:ext cx="10517600" cy="2736800"/>
          </a:xfrm>
          <a:prstGeom prst="rect">
            <a:avLst/>
          </a:prstGeom>
        </p:spPr>
        <p:txBody>
          <a:bodyPr spcFirstLastPara="1" wrap="square" lIns="121900" tIns="121900" rIns="121900" bIns="121900" anchor="b" anchorCtr="0">
            <a:normAutofit/>
          </a:bodyPr>
          <a:lstStyle/>
          <a:p>
            <a:pPr algn="l"/>
            <a:r>
              <a:rPr lang="en-GB" dirty="0">
                <a:solidFill>
                  <a:schemeClr val="lt1"/>
                </a:solidFill>
              </a:rPr>
              <a:t>Prioritising ideas</a:t>
            </a:r>
            <a:endParaRPr dirty="0">
              <a:solidFill>
                <a:schemeClr val="lt1"/>
              </a:solidFill>
            </a:endParaRPr>
          </a:p>
        </p:txBody>
      </p:sp>
      <p:pic>
        <p:nvPicPr>
          <p:cNvPr id="81" name="Google Shape;81;p18">
            <a:extLst>
              <a:ext uri="{FF2B5EF4-FFF2-40B4-BE49-F238E27FC236}">
                <a16:creationId xmlns:a16="http://schemas.microsoft.com/office/drawing/2014/main" id="{18C8FB4D-8DF7-D58F-3B3D-7875082DC7A1}"/>
              </a:ext>
            </a:extLst>
          </p:cNvPr>
          <p:cNvPicPr preferRelativeResize="0"/>
          <p:nvPr/>
        </p:nvPicPr>
        <p:blipFill>
          <a:blip r:embed="rId3">
            <a:alphaModFix/>
          </a:blip>
          <a:stretch>
            <a:fillRect/>
          </a:stretch>
        </p:blipFill>
        <p:spPr>
          <a:xfrm>
            <a:off x="5937655" y="0"/>
            <a:ext cx="6355957" cy="6858000"/>
          </a:xfrm>
          <a:prstGeom prst="rect">
            <a:avLst/>
          </a:prstGeom>
          <a:noFill/>
          <a:ln>
            <a:noFill/>
          </a:ln>
        </p:spPr>
      </p:pic>
    </p:spTree>
    <p:extLst>
      <p:ext uri="{BB962C8B-B14F-4D97-AF65-F5344CB8AC3E}">
        <p14:creationId xmlns:p14="http://schemas.microsoft.com/office/powerpoint/2010/main" val="167074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6"/>
          <p:cNvSpPr txBox="1">
            <a:spLocks noGrp="1"/>
          </p:cNvSpPr>
          <p:nvPr>
            <p:ph type="title"/>
          </p:nvPr>
        </p:nvSpPr>
        <p:spPr>
          <a:xfrm>
            <a:off x="306743" y="81738"/>
            <a:ext cx="11360800" cy="763600"/>
          </a:xfrm>
          <a:prstGeom prst="rect">
            <a:avLst/>
          </a:prstGeom>
        </p:spPr>
        <p:txBody>
          <a:bodyPr spcFirstLastPara="1" wrap="square" lIns="121900" tIns="121900" rIns="121900" bIns="121900" anchor="t" anchorCtr="0">
            <a:noAutofit/>
          </a:bodyPr>
          <a:lstStyle/>
          <a:p>
            <a:pPr>
              <a:lnSpc>
                <a:spcPct val="115000"/>
              </a:lnSpc>
              <a:spcBef>
                <a:spcPts val="1600"/>
              </a:spcBef>
              <a:spcAft>
                <a:spcPts val="533"/>
              </a:spcAft>
            </a:pPr>
            <a:r>
              <a:rPr lang="en-GB" sz="3200" dirty="0">
                <a:solidFill>
                  <a:srgbClr val="005840"/>
                </a:solidFill>
                <a:highlight>
                  <a:srgbClr val="FFFFFF"/>
                </a:highlight>
              </a:rPr>
              <a:t>Instructions</a:t>
            </a:r>
            <a:endParaRPr sz="3200" dirty="0">
              <a:solidFill>
                <a:srgbClr val="005840"/>
              </a:solidFill>
            </a:endParaRPr>
          </a:p>
        </p:txBody>
      </p:sp>
      <p:sp>
        <p:nvSpPr>
          <p:cNvPr id="345" name="Google Shape;345;p36"/>
          <p:cNvSpPr txBox="1">
            <a:spLocks noGrp="1"/>
          </p:cNvSpPr>
          <p:nvPr>
            <p:ph type="body" idx="1"/>
          </p:nvPr>
        </p:nvSpPr>
        <p:spPr>
          <a:xfrm>
            <a:off x="306743" y="1011494"/>
            <a:ext cx="10143543" cy="5057690"/>
          </a:xfrm>
          <a:prstGeom prst="rect">
            <a:avLst/>
          </a:prstGeom>
        </p:spPr>
        <p:txBody>
          <a:bodyPr spcFirstLastPara="1" wrap="square" lIns="121900" tIns="121900" rIns="121900" bIns="121900" anchor="t" anchorCtr="0">
            <a:normAutofit fontScale="92500" lnSpcReduction="20000"/>
          </a:bodyPr>
          <a:lstStyle/>
          <a:p>
            <a:pPr marL="0" indent="0">
              <a:lnSpc>
                <a:spcPct val="150000"/>
              </a:lnSpc>
              <a:spcBef>
                <a:spcPts val="800"/>
              </a:spcBef>
              <a:buNone/>
            </a:pPr>
            <a:r>
              <a:rPr lang="en-GB" dirty="0">
                <a:solidFill>
                  <a:schemeClr val="dk1"/>
                </a:solidFill>
                <a:highlight>
                  <a:srgbClr val="FFFFFF"/>
                </a:highlight>
              </a:rPr>
              <a:t>In this activity, you are asked to prioritise </a:t>
            </a:r>
            <a:r>
              <a:rPr lang="en-GB" dirty="0">
                <a:solidFill>
                  <a:schemeClr val="dk1"/>
                </a:solidFill>
                <a:highlight>
                  <a:srgbClr val="B6FF99"/>
                </a:highlight>
              </a:rPr>
              <a:t>3 ideas</a:t>
            </a:r>
            <a:r>
              <a:rPr lang="en-GB" dirty="0">
                <a:solidFill>
                  <a:schemeClr val="dk1"/>
                </a:solidFill>
                <a:highlight>
                  <a:srgbClr val="FFFFFF"/>
                </a:highlight>
              </a:rPr>
              <a:t> related to your chosen point of possibility. You may need more time to brainstorm and then reprioritise, so this is just a brief session to get you started!</a:t>
            </a:r>
          </a:p>
          <a:p>
            <a:pPr marL="0" indent="0">
              <a:lnSpc>
                <a:spcPct val="150000"/>
              </a:lnSpc>
              <a:spcBef>
                <a:spcPts val="800"/>
              </a:spcBef>
              <a:buNone/>
            </a:pPr>
            <a:endParaRPr dirty="0">
              <a:solidFill>
                <a:schemeClr val="dk1"/>
              </a:solidFill>
              <a:highlight>
                <a:srgbClr val="FFFFFF"/>
              </a:highlight>
            </a:endParaRPr>
          </a:p>
          <a:p>
            <a:pPr marL="0" indent="0">
              <a:lnSpc>
                <a:spcPct val="150000"/>
              </a:lnSpc>
              <a:spcBef>
                <a:spcPts val="800"/>
              </a:spcBef>
              <a:buClr>
                <a:schemeClr val="dk1"/>
              </a:buClr>
              <a:buSzPts val="1100"/>
              <a:buNone/>
            </a:pPr>
            <a:r>
              <a:rPr lang="en-GB" dirty="0">
                <a:solidFill>
                  <a:schemeClr val="dk1"/>
                </a:solidFill>
                <a:highlight>
                  <a:srgbClr val="FFFFFF"/>
                </a:highlight>
              </a:rPr>
              <a:t>Select the top three ideas, using the following criteria:</a:t>
            </a:r>
            <a:endParaRPr dirty="0">
              <a:solidFill>
                <a:schemeClr val="dk1"/>
              </a:solidFill>
              <a:highlight>
                <a:srgbClr val="FFFFFF"/>
              </a:highlight>
            </a:endParaRPr>
          </a:p>
          <a:p>
            <a:pPr indent="-406390">
              <a:lnSpc>
                <a:spcPct val="150000"/>
              </a:lnSpc>
              <a:spcBef>
                <a:spcPts val="800"/>
              </a:spcBef>
              <a:buClr>
                <a:schemeClr val="dk1"/>
              </a:buClr>
              <a:buSzPts val="1200"/>
            </a:pPr>
            <a:r>
              <a:rPr lang="en-GB" dirty="0">
                <a:solidFill>
                  <a:schemeClr val="dk1"/>
                </a:solidFill>
                <a:highlight>
                  <a:srgbClr val="B6FF99"/>
                </a:highlight>
              </a:rPr>
              <a:t>Desirability:</a:t>
            </a:r>
            <a:r>
              <a:rPr lang="en-GB" dirty="0">
                <a:solidFill>
                  <a:schemeClr val="dk1"/>
                </a:solidFill>
                <a:highlight>
                  <a:srgbClr val="FFFFFF"/>
                </a:highlight>
              </a:rPr>
              <a:t> The idea shows a solution that is wanted and needed. What is the idea that most excites those who will be benefiting from and interacting with the idea?</a:t>
            </a:r>
            <a:endParaRPr dirty="0">
              <a:solidFill>
                <a:schemeClr val="dk1"/>
              </a:solidFill>
              <a:highlight>
                <a:srgbClr val="FFFFFF"/>
              </a:highlight>
            </a:endParaRPr>
          </a:p>
          <a:p>
            <a:pPr indent="-406390">
              <a:lnSpc>
                <a:spcPct val="150000"/>
              </a:lnSpc>
              <a:buClr>
                <a:schemeClr val="dk1"/>
              </a:buClr>
              <a:buSzPts val="1200"/>
            </a:pPr>
            <a:r>
              <a:rPr lang="en-GB" dirty="0">
                <a:solidFill>
                  <a:schemeClr val="dk1"/>
                </a:solidFill>
                <a:highlight>
                  <a:srgbClr val="B6FF99"/>
                </a:highlight>
              </a:rPr>
              <a:t>Viability:</a:t>
            </a:r>
            <a:r>
              <a:rPr lang="en-GB" dirty="0">
                <a:solidFill>
                  <a:schemeClr val="dk1"/>
                </a:solidFill>
                <a:highlight>
                  <a:srgbClr val="FFFFFF"/>
                </a:highlight>
              </a:rPr>
              <a:t> The idea can be delivered in the real-world with a business model to sustain it. What is the idea you can start to action immediately?</a:t>
            </a:r>
            <a:endParaRPr dirty="0">
              <a:solidFill>
                <a:schemeClr val="dk1"/>
              </a:solidFill>
              <a:highlight>
                <a:srgbClr val="FFFFFF"/>
              </a:highlight>
            </a:endParaRPr>
          </a:p>
          <a:p>
            <a:pPr indent="-406390">
              <a:lnSpc>
                <a:spcPct val="150000"/>
              </a:lnSpc>
              <a:buClr>
                <a:schemeClr val="dk1"/>
              </a:buClr>
              <a:buSzPts val="1200"/>
            </a:pPr>
            <a:r>
              <a:rPr lang="en-GB" dirty="0">
                <a:solidFill>
                  <a:schemeClr val="dk1"/>
                </a:solidFill>
                <a:highlight>
                  <a:srgbClr val="B6FF99"/>
                </a:highlight>
              </a:rPr>
              <a:t>Feasibility:</a:t>
            </a:r>
            <a:r>
              <a:rPr lang="en-GB" dirty="0">
                <a:solidFill>
                  <a:schemeClr val="dk1"/>
                </a:solidFill>
                <a:highlight>
                  <a:srgbClr val="FFFFFF"/>
                </a:highlight>
              </a:rPr>
              <a:t> The idea is practical operationally, paying attention to how delivery impacts communities and the environment?</a:t>
            </a:r>
          </a:p>
          <a:p>
            <a:pPr marL="203195" indent="0">
              <a:lnSpc>
                <a:spcPct val="150000"/>
              </a:lnSpc>
              <a:buClr>
                <a:schemeClr val="dk1"/>
              </a:buClr>
              <a:buSzPts val="1200"/>
              <a:buNone/>
            </a:pPr>
            <a:endParaRPr lang="en-GB" dirty="0">
              <a:solidFill>
                <a:schemeClr val="dk1"/>
              </a:solidFill>
              <a:highlight>
                <a:srgbClr val="FFFFFF"/>
              </a:highlight>
            </a:endParaRPr>
          </a:p>
          <a:p>
            <a:pPr marL="203195" indent="0">
              <a:lnSpc>
                <a:spcPct val="150000"/>
              </a:lnSpc>
              <a:buClr>
                <a:schemeClr val="dk1"/>
              </a:buClr>
              <a:buSzPts val="1200"/>
              <a:buNone/>
            </a:pPr>
            <a:r>
              <a:rPr lang="en-GB" dirty="0">
                <a:solidFill>
                  <a:schemeClr val="dk1"/>
                </a:solidFill>
                <a:highlight>
                  <a:srgbClr val="FFFFFF"/>
                </a:highlight>
              </a:rPr>
              <a:t>These criteria link to the criteria that will be used to select ideas for the RSA Spark showcase (see next slide).</a:t>
            </a:r>
          </a:p>
        </p:txBody>
      </p:sp>
      <p:pic>
        <p:nvPicPr>
          <p:cNvPr id="346" name="Google Shape;346;p36"/>
          <p:cNvPicPr preferRelativeResize="0"/>
          <p:nvPr/>
        </p:nvPicPr>
        <p:blipFill rotWithShape="1">
          <a:blip r:embed="rId3">
            <a:alphaModFix/>
          </a:blip>
          <a:srcRect l="73781"/>
          <a:stretch/>
        </p:blipFill>
        <p:spPr>
          <a:xfrm>
            <a:off x="10661601" y="5135234"/>
            <a:ext cx="1598268" cy="18679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B805EC-87F8-FBCB-A001-CDBDE809D020}"/>
              </a:ext>
            </a:extLst>
          </p:cNvPr>
          <p:cNvSpPr/>
          <p:nvPr/>
        </p:nvSpPr>
        <p:spPr>
          <a:xfrm>
            <a:off x="-18251" y="0"/>
            <a:ext cx="298562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5F1E9"/>
              </a:solidFill>
              <a:effectLst/>
              <a:uLnTx/>
              <a:uFillTx/>
              <a:latin typeface="Gill Sans MT"/>
              <a:ea typeface="+mn-ea"/>
              <a:cs typeface="+mn-cs"/>
              <a:sym typeface="Calibri"/>
            </a:endParaRPr>
          </a:p>
        </p:txBody>
      </p:sp>
      <p:sp>
        <p:nvSpPr>
          <p:cNvPr id="3" name="Content Placeholder 2">
            <a:extLst>
              <a:ext uri="{FF2B5EF4-FFF2-40B4-BE49-F238E27FC236}">
                <a16:creationId xmlns:a16="http://schemas.microsoft.com/office/drawing/2014/main" id="{DF490C1C-21A6-FCB2-0D96-28ED78E7FD8E}"/>
              </a:ext>
            </a:extLst>
          </p:cNvPr>
          <p:cNvSpPr>
            <a:spLocks noGrp="1"/>
          </p:cNvSpPr>
          <p:nvPr>
            <p:ph idx="12"/>
          </p:nvPr>
        </p:nvSpPr>
        <p:spPr>
          <a:xfrm>
            <a:off x="375352" y="386356"/>
            <a:ext cx="2308657" cy="515964"/>
          </a:xfrm>
        </p:spPr>
        <p:txBody>
          <a:bodyPr/>
          <a:lstStyle/>
          <a:p>
            <a:r>
              <a:rPr lang="en-US" dirty="0"/>
              <a:t>How will ideas be selected?</a:t>
            </a:r>
          </a:p>
        </p:txBody>
      </p:sp>
      <p:sp>
        <p:nvSpPr>
          <p:cNvPr id="10" name="Content Placeholder 1">
            <a:extLst>
              <a:ext uri="{FF2B5EF4-FFF2-40B4-BE49-F238E27FC236}">
                <a16:creationId xmlns:a16="http://schemas.microsoft.com/office/drawing/2014/main" id="{2BF55FD4-E8C2-6B4C-9BA9-BEF4EED0BC9B}"/>
              </a:ext>
            </a:extLst>
          </p:cNvPr>
          <p:cNvSpPr txBox="1">
            <a:spLocks/>
          </p:cNvSpPr>
          <p:nvPr/>
        </p:nvSpPr>
        <p:spPr>
          <a:xfrm>
            <a:off x="3693618" y="4940317"/>
            <a:ext cx="3625429" cy="1075334"/>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802"/>
              </a:spcAft>
              <a:buFont typeface="Arial" panose="020B0604020202020204" pitchFamily="34" charset="0"/>
              <a:buNone/>
              <a:defRPr sz="2400" b="0" i="0" kern="1200">
                <a:solidFill>
                  <a:schemeClr val="tx2"/>
                </a:solidFill>
                <a:latin typeface="Visuelt Pro" panose="020B0503040202040104" pitchFamily="34" charset="0"/>
                <a:ea typeface="+mn-ea"/>
                <a:cs typeface="+mn-cs"/>
              </a:defRPr>
            </a:lvl1pPr>
            <a:lvl2pPr marL="0" indent="0" algn="l" defTabSz="914400" rtl="0" eaLnBrk="1" latinLnBrk="0" hangingPunct="1">
              <a:lnSpc>
                <a:spcPct val="100000"/>
              </a:lnSpc>
              <a:spcBef>
                <a:spcPts val="0"/>
              </a:spcBef>
              <a:spcAft>
                <a:spcPts val="1125"/>
              </a:spcAft>
              <a:buFont typeface="Arial" panose="020B0604020202020204" pitchFamily="34" charset="0"/>
              <a:buNone/>
              <a:defRPr sz="2400" b="0" i="0" kern="1200">
                <a:solidFill>
                  <a:schemeClr val="tx2"/>
                </a:solidFill>
                <a:latin typeface="Visuelt Pro" panose="020B0503040202040104" pitchFamily="34" charset="0"/>
                <a:ea typeface="+mn-ea"/>
                <a:cs typeface="Gill Sans" panose="020B0502020104020203" pitchFamily="34" charset="-79"/>
              </a:defRPr>
            </a:lvl2pPr>
            <a:lvl3pPr marL="230400" indent="-230400" algn="l" defTabSz="914400" rtl="0" eaLnBrk="1" latinLnBrk="0" hangingPunct="1">
              <a:lnSpc>
                <a:spcPct val="100000"/>
              </a:lnSpc>
              <a:spcBef>
                <a:spcPts val="0"/>
              </a:spcBef>
              <a:spcAft>
                <a:spcPts val="1125"/>
              </a:spcAft>
              <a:buFont typeface="Arial" panose="020B0604020202020204" pitchFamily="34" charset="0"/>
              <a:buChar char="•"/>
              <a:defRPr sz="2400" b="0" i="0" kern="1200">
                <a:solidFill>
                  <a:schemeClr val="tx2"/>
                </a:solidFill>
                <a:latin typeface="Visuelt Pro" panose="020B0503040202040104" pitchFamily="34" charset="0"/>
                <a:ea typeface="+mn-ea"/>
                <a:cs typeface="+mn-cs"/>
              </a:defRPr>
            </a:lvl3pPr>
            <a:lvl4pPr marL="0" indent="0" algn="l" defTabSz="914400" rtl="0" eaLnBrk="1" latinLnBrk="0" hangingPunct="1">
              <a:lnSpc>
                <a:spcPct val="100000"/>
              </a:lnSpc>
              <a:spcBef>
                <a:spcPts val="0"/>
              </a:spcBef>
              <a:spcAft>
                <a:spcPts val="281"/>
              </a:spcAft>
              <a:buFont typeface="Arial" panose="020B0604020202020204" pitchFamily="34" charset="0"/>
              <a:buNone/>
              <a:defRPr sz="2400" b="0" i="0" kern="1200">
                <a:solidFill>
                  <a:schemeClr val="tx2"/>
                </a:solidFill>
                <a:latin typeface="Visuelt Pro" panose="020B0503040202040104" pitchFamily="34" charset="0"/>
                <a:ea typeface="+mn-ea"/>
                <a:cs typeface="+mn-cs"/>
              </a:defRPr>
            </a:lvl4pPr>
            <a:lvl5pPr marL="230400" indent="-228600" algn="l" defTabSz="914400" rtl="0" eaLnBrk="1" latinLnBrk="0" hangingPunct="1">
              <a:lnSpc>
                <a:spcPct val="100000"/>
              </a:lnSpc>
              <a:spcBef>
                <a:spcPts val="0"/>
              </a:spcBef>
              <a:spcAft>
                <a:spcPts val="709"/>
              </a:spcAft>
              <a:buFont typeface="Arial" panose="020B0604020202020204" pitchFamily="34" charset="0"/>
              <a:buChar char="•"/>
              <a:defRPr sz="2400" b="0" i="0" kern="1200">
                <a:solidFill>
                  <a:schemeClr val="tx2"/>
                </a:solidFill>
                <a:latin typeface="Visuelt Pro" panose="020B0503040202040104" pitchFamily="34" charset="0"/>
                <a:ea typeface="+mn-ea"/>
                <a:cs typeface="+mn-cs"/>
              </a:defRPr>
            </a:lvl5pPr>
            <a:lvl6pPr marL="0" indent="0" algn="l" defTabSz="914400" rtl="0" eaLnBrk="1" latinLnBrk="0" hangingPunct="1">
              <a:lnSpc>
                <a:spcPts val="2400"/>
              </a:lnSpc>
              <a:spcBef>
                <a:spcPts val="0"/>
              </a:spcBef>
              <a:spcAft>
                <a:spcPts val="1389"/>
              </a:spcAft>
              <a:buFont typeface="Arial" panose="020B0604020202020204" pitchFamily="34" charset="0"/>
              <a:buNone/>
              <a:defRPr sz="2000" b="1" kern="1200">
                <a:solidFill>
                  <a:schemeClr val="tx1"/>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ctr" latinLnBrk="0" hangingPunct="1">
              <a:lnSpc>
                <a:spcPct val="100000"/>
              </a:lnSpc>
              <a:spcBef>
                <a:spcPts val="0"/>
              </a:spcBef>
              <a:spcAft>
                <a:spcPts val="802"/>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0000"/>
                </a:solidFill>
                <a:effectLst/>
                <a:uLnTx/>
                <a:uFillTx/>
                <a:latin typeface="Visuelt Pro Medium" panose="020B0503040202040104" pitchFamily="34" charset="0"/>
                <a:ea typeface="+mn-ea"/>
                <a:cs typeface="+mn-cs"/>
                <a:sym typeface="Calibri"/>
              </a:rPr>
              <a:t>Learning Mindset: </a:t>
            </a: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Calibri"/>
            </a:endParaRPr>
          </a:p>
          <a:p>
            <a:pPr marL="0" marR="0" lvl="0" indent="0" algn="ctr" defTabSz="914400" rtl="0" eaLnBrk="1" fontAlgn="ctr" latinLnBrk="0" hangingPunct="1">
              <a:lnSpc>
                <a:spcPct val="100000"/>
              </a:lnSpc>
              <a:spcBef>
                <a:spcPts val="0"/>
              </a:spcBef>
              <a:spcAft>
                <a:spcPts val="802"/>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0000"/>
                </a:solidFill>
                <a:effectLst/>
                <a:uLnTx/>
                <a:uFillTx/>
                <a:latin typeface="Visuelt Pro Light" panose="020B0303040202040104" pitchFamily="34" charset="0"/>
                <a:ea typeface="+mn-ea"/>
                <a:cs typeface="+mn-cs"/>
                <a:sym typeface="Calibri"/>
              </a:rPr>
              <a:t>Participant(s) demonstrate commitment to growing capabilities in themselves and others</a:t>
            </a: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Calibri"/>
            </a:endParaRPr>
          </a:p>
        </p:txBody>
      </p:sp>
      <p:sp>
        <p:nvSpPr>
          <p:cNvPr id="19" name="Oval 18">
            <a:extLst>
              <a:ext uri="{FF2B5EF4-FFF2-40B4-BE49-F238E27FC236}">
                <a16:creationId xmlns:a16="http://schemas.microsoft.com/office/drawing/2014/main" id="{DB8EE9FF-E546-E951-BEBB-734C61B308D1}"/>
              </a:ext>
            </a:extLst>
          </p:cNvPr>
          <p:cNvSpPr/>
          <p:nvPr/>
        </p:nvSpPr>
        <p:spPr>
          <a:xfrm>
            <a:off x="6136490" y="1980003"/>
            <a:ext cx="2648859" cy="2594526"/>
          </a:xfrm>
          <a:prstGeom prst="ellipse">
            <a:avLst/>
          </a:prstGeom>
          <a:solidFill>
            <a:srgbClr val="07EB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000000"/>
                </a:solidFill>
                <a:effectLst/>
                <a:uLnTx/>
                <a:uFillTx/>
                <a:latin typeface="Visuelt Pro" panose="020B0503040202040104" pitchFamily="34" charset="0"/>
                <a:ea typeface="+mn-ea"/>
                <a:cs typeface="+mn-cs"/>
                <a:sym typeface="Calibri"/>
              </a:rPr>
              <a:t>CHOSEN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000000"/>
                </a:solidFill>
                <a:effectLst/>
                <a:uLnTx/>
                <a:uFillTx/>
                <a:latin typeface="Visuelt Pro" panose="020B0503040202040104" pitchFamily="34" charset="0"/>
                <a:ea typeface="+mn-ea"/>
                <a:cs typeface="+mn-cs"/>
                <a:sym typeface="Calibri"/>
              </a:rPr>
              <a:t>IDEA</a:t>
            </a:r>
          </a:p>
        </p:txBody>
      </p:sp>
      <p:sp>
        <p:nvSpPr>
          <p:cNvPr id="16" name="TextBox 15">
            <a:extLst>
              <a:ext uri="{FF2B5EF4-FFF2-40B4-BE49-F238E27FC236}">
                <a16:creationId xmlns:a16="http://schemas.microsoft.com/office/drawing/2014/main" id="{29741360-399A-E771-BFEF-66FD7871D096}"/>
              </a:ext>
            </a:extLst>
          </p:cNvPr>
          <p:cNvSpPr txBox="1"/>
          <p:nvPr/>
        </p:nvSpPr>
        <p:spPr>
          <a:xfrm>
            <a:off x="4333425" y="559113"/>
            <a:ext cx="2985622" cy="1200329"/>
          </a:xfrm>
          <a:prstGeom prst="rect">
            <a:avLst/>
          </a:prstGeom>
          <a:noFill/>
        </p:spPr>
        <p:txBody>
          <a:bodyPr wrap="square">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Visuelt Pro Medium" panose="020B0503040202040104" pitchFamily="34" charset="0"/>
                <a:ea typeface="+mn-ea"/>
                <a:cs typeface="+mn-cs"/>
                <a:sym typeface="Calibri"/>
              </a:rPr>
              <a:t>Rigour:</a:t>
            </a:r>
            <a:r>
              <a:rPr kumimoji="0" lang="en-GB" sz="1800" b="0" i="0" u="none" strike="noStrike" kern="0" cap="none" spc="0" normalizeH="0" baseline="0" noProof="0" dirty="0">
                <a:ln>
                  <a:noFill/>
                </a:ln>
                <a:solidFill>
                  <a:srgbClr val="000000"/>
                </a:solidFill>
                <a:effectLst/>
                <a:uLnTx/>
                <a:uFillTx/>
                <a:latin typeface="Visuelt Pro Medium" panose="020B0503040202040104" pitchFamily="34" charset="0"/>
                <a:ea typeface="+mn-ea"/>
                <a:cs typeface="+mn-cs"/>
                <a:sym typeface="Calibri"/>
              </a:rPr>
              <a: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800" b="0" i="0" u="none" strike="noStrike" kern="100" cap="none" spc="0" normalizeH="0" baseline="0" noProof="0" dirty="0">
                <a:ln>
                  <a:noFill/>
                </a:ln>
                <a:solidFill>
                  <a:srgbClr val="000000"/>
                </a:solidFill>
                <a:effectLst/>
                <a:uLnTx/>
                <a:uFillTx/>
                <a:latin typeface="Visuelt Pro Light" panose="020B0303040202040104" pitchFamily="34" charset="0"/>
                <a:ea typeface="+mn-ea"/>
                <a:cs typeface="+mn-cs"/>
                <a:sym typeface="Calibri"/>
              </a:rPr>
              <a:t>Research has been undertaken to understand audience goal / need</a:t>
            </a:r>
            <a:endPar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sym typeface="Calibri"/>
            </a:endParaRPr>
          </a:p>
        </p:txBody>
      </p:sp>
      <p:pic>
        <p:nvPicPr>
          <p:cNvPr id="24" name="Picture 23" descr="A black background with a black square&#10;&#10;AI-generated content may be incorrect.">
            <a:extLst>
              <a:ext uri="{FF2B5EF4-FFF2-40B4-BE49-F238E27FC236}">
                <a16:creationId xmlns:a16="http://schemas.microsoft.com/office/drawing/2014/main" id="{9BB8F0A5-592E-9CB8-2074-9789A7755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2172" y="2972161"/>
            <a:ext cx="569520" cy="569520"/>
          </a:xfrm>
          <a:prstGeom prst="rect">
            <a:avLst/>
          </a:prstGeom>
        </p:spPr>
      </p:pic>
      <p:pic>
        <p:nvPicPr>
          <p:cNvPr id="26" name="Picture 25" descr="A black background with a black square&#10;&#10;AI-generated content may be incorrect.">
            <a:extLst>
              <a:ext uri="{FF2B5EF4-FFF2-40B4-BE49-F238E27FC236}">
                <a16:creationId xmlns:a16="http://schemas.microsoft.com/office/drawing/2014/main" id="{BE323319-A1DC-5FE4-A94D-F3BA23DC5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5716" y="2060506"/>
            <a:ext cx="569521" cy="569521"/>
          </a:xfrm>
          <a:prstGeom prst="rect">
            <a:avLst/>
          </a:prstGeom>
        </p:spPr>
      </p:pic>
      <p:sp>
        <p:nvSpPr>
          <p:cNvPr id="28" name="TextBox 27">
            <a:extLst>
              <a:ext uri="{FF2B5EF4-FFF2-40B4-BE49-F238E27FC236}">
                <a16:creationId xmlns:a16="http://schemas.microsoft.com/office/drawing/2014/main" id="{634DA965-5CE0-E6EC-D54C-799A50464A65}"/>
              </a:ext>
            </a:extLst>
          </p:cNvPr>
          <p:cNvSpPr txBox="1"/>
          <p:nvPr/>
        </p:nvSpPr>
        <p:spPr>
          <a:xfrm>
            <a:off x="7924799" y="4877820"/>
            <a:ext cx="3440605" cy="1200329"/>
          </a:xfrm>
          <a:prstGeom prst="rect">
            <a:avLst/>
          </a:prstGeom>
          <a:noFill/>
        </p:spPr>
        <p:txBody>
          <a:bodyPr wrap="square">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Visuelt Pro Medium" panose="020B0503040202040104" pitchFamily="34" charset="0"/>
                <a:ea typeface="+mn-ea"/>
                <a:cs typeface="+mn-cs"/>
                <a:sym typeface="Calibri"/>
              </a:rPr>
              <a:t>Impact</a:t>
            </a:r>
            <a:r>
              <a:rPr kumimoji="0" lang="en-GB" sz="1800" b="0" i="0" u="none" strike="noStrike" kern="0" cap="none" spc="0" normalizeH="0" baseline="0" noProof="0" dirty="0">
                <a:ln>
                  <a:noFill/>
                </a:ln>
                <a:solidFill>
                  <a:srgbClr val="000000"/>
                </a:solidFill>
                <a:effectLst/>
                <a:uLnTx/>
                <a:uFillTx/>
                <a:latin typeface="Visuelt Pro Medium" panose="020B0503040202040104" pitchFamily="34" charset="0"/>
                <a:ea typeface="+mn-ea"/>
                <a:cs typeface="+mn-cs"/>
                <a:sym typeface="Calibri"/>
              </a:rPr>
              <a:t>:</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0000"/>
                </a:solidFill>
                <a:effectLst/>
                <a:uLnTx/>
                <a:uFillTx/>
                <a:latin typeface="Visuelt Pro Medium" panose="020B0503040202040104" pitchFamily="34" charset="0"/>
                <a:ea typeface="+mn-ea"/>
                <a:cs typeface="+mn-cs"/>
                <a:sym typeface="Calibri"/>
              </a:rPr>
              <a:t> </a:t>
            </a:r>
            <a:r>
              <a:rPr kumimoji="0" lang="en-GB" sz="1800" b="0" i="0" u="none" strike="noStrike" kern="1200" cap="none" spc="0" normalizeH="0" baseline="0" noProof="0" dirty="0">
                <a:ln>
                  <a:noFill/>
                </a:ln>
                <a:solidFill>
                  <a:srgbClr val="000000"/>
                </a:solidFill>
                <a:effectLst/>
                <a:uLnTx/>
                <a:uFillTx/>
                <a:latin typeface="Visuelt Pro Light" panose="020B0303040202040104" pitchFamily="34" charset="0"/>
                <a:ea typeface="+mn-ea"/>
                <a:cs typeface="+mn-cs"/>
                <a:sym typeface="Calibri"/>
              </a:rPr>
              <a:t>Idea has clear potential for doing more good for the economy, society and the environment</a:t>
            </a:r>
            <a:endPar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sym typeface="Calibri"/>
            </a:endParaRPr>
          </a:p>
        </p:txBody>
      </p:sp>
      <p:pic>
        <p:nvPicPr>
          <p:cNvPr id="30" name="Picture 29" descr="A black background with a black square&#10;&#10;AI-generated content may be incorrect.">
            <a:extLst>
              <a:ext uri="{FF2B5EF4-FFF2-40B4-BE49-F238E27FC236}">
                <a16:creationId xmlns:a16="http://schemas.microsoft.com/office/drawing/2014/main" id="{1E8B0CD3-4F2B-3186-0F03-2ED883629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4263" y="3903143"/>
            <a:ext cx="569520" cy="569520"/>
          </a:xfrm>
          <a:prstGeom prst="rect">
            <a:avLst/>
          </a:prstGeom>
        </p:spPr>
      </p:pic>
      <p:sp>
        <p:nvSpPr>
          <p:cNvPr id="32" name="TextBox 31">
            <a:extLst>
              <a:ext uri="{FF2B5EF4-FFF2-40B4-BE49-F238E27FC236}">
                <a16:creationId xmlns:a16="http://schemas.microsoft.com/office/drawing/2014/main" id="{D3936DA0-F332-E820-56AF-5CD16F6CC321}"/>
              </a:ext>
            </a:extLst>
          </p:cNvPr>
          <p:cNvSpPr txBox="1"/>
          <p:nvPr/>
        </p:nvSpPr>
        <p:spPr>
          <a:xfrm>
            <a:off x="3323185" y="2421212"/>
            <a:ext cx="2249919" cy="1754326"/>
          </a:xfrm>
          <a:prstGeom prst="rect">
            <a:avLst/>
          </a:prstGeom>
          <a:noFill/>
        </p:spPr>
        <p:txBody>
          <a:bodyPr wrap="square">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Visuelt Pro Medium" panose="020B0503040202040104" pitchFamily="34" charset="0"/>
                <a:ea typeface="+mn-ea"/>
                <a:cs typeface="+mn-cs"/>
                <a:sym typeface="Calibri"/>
              </a:rPr>
              <a:t>Desirability</a:t>
            </a:r>
            <a:r>
              <a:rPr kumimoji="0" lang="en-GB" sz="1800" b="0" i="0" u="none" strike="noStrike" kern="0" cap="none" spc="0" normalizeH="0" baseline="0" noProof="0" dirty="0">
                <a:ln>
                  <a:noFill/>
                </a:ln>
                <a:solidFill>
                  <a:srgbClr val="000000"/>
                </a:solidFill>
                <a:effectLst/>
                <a:uLnTx/>
                <a:uFillTx/>
                <a:latin typeface="Visuelt Pro Medium" panose="020B0503040202040104" pitchFamily="34" charset="0"/>
                <a:ea typeface="+mn-ea"/>
                <a:cs typeface="+mn-cs"/>
                <a:sym typeface="Calibri"/>
              </a:rPr>
              <a: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Visuelt Pro Light" panose="020B0303040202040104" pitchFamily="34" charset="0"/>
                <a:ea typeface="+mn-ea"/>
                <a:cs typeface="+mn-cs"/>
                <a:sym typeface="Calibri"/>
              </a:rPr>
              <a:t>The idea has been tested and the feedback shows the proposed solution is wanted and needed</a:t>
            </a:r>
            <a:endPar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sym typeface="Calibri"/>
            </a:endParaRPr>
          </a:p>
        </p:txBody>
      </p:sp>
      <p:pic>
        <p:nvPicPr>
          <p:cNvPr id="34" name="Picture 33" descr="A black background with a black square&#10;&#10;AI-generated content may be incorrect.">
            <a:extLst>
              <a:ext uri="{FF2B5EF4-FFF2-40B4-BE49-F238E27FC236}">
                <a16:creationId xmlns:a16="http://schemas.microsoft.com/office/drawing/2014/main" id="{A0CCF9C4-FFBD-2019-FA36-6A5C37963E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6815" y="2972160"/>
            <a:ext cx="569521" cy="569521"/>
          </a:xfrm>
          <a:prstGeom prst="rect">
            <a:avLst/>
          </a:prstGeom>
        </p:spPr>
      </p:pic>
      <p:sp>
        <p:nvSpPr>
          <p:cNvPr id="36" name="TextBox 35">
            <a:extLst>
              <a:ext uri="{FF2B5EF4-FFF2-40B4-BE49-F238E27FC236}">
                <a16:creationId xmlns:a16="http://schemas.microsoft.com/office/drawing/2014/main" id="{EF0C0A0E-6214-9401-C6A9-898B6B2650DC}"/>
              </a:ext>
            </a:extLst>
          </p:cNvPr>
          <p:cNvSpPr txBox="1"/>
          <p:nvPr/>
        </p:nvSpPr>
        <p:spPr>
          <a:xfrm>
            <a:off x="9346434" y="2413337"/>
            <a:ext cx="2362728" cy="2031325"/>
          </a:xfrm>
          <a:prstGeom prst="rect">
            <a:avLst/>
          </a:prstGeom>
          <a:noFill/>
        </p:spPr>
        <p:txBody>
          <a:bodyPr wrap="square">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Visuelt Pro Medium" panose="020B0503040202040104" pitchFamily="34" charset="0"/>
                <a:ea typeface="+mn-ea"/>
                <a:cs typeface="+mn-cs"/>
                <a:sym typeface="Calibri"/>
              </a:rPr>
              <a:t>Feasibility</a:t>
            </a:r>
            <a:r>
              <a:rPr kumimoji="0" lang="en-GB" sz="1800" b="0" i="0" u="none" strike="noStrike" kern="0" cap="none" spc="0" normalizeH="0" baseline="0" noProof="0" dirty="0">
                <a:ln>
                  <a:noFill/>
                </a:ln>
                <a:solidFill>
                  <a:srgbClr val="000000"/>
                </a:solidFill>
                <a:effectLst/>
                <a:uLnTx/>
                <a:uFillTx/>
                <a:latin typeface="Visuelt Pro Medium" panose="020B0503040202040104" pitchFamily="34" charset="0"/>
                <a:ea typeface="+mn-ea"/>
                <a:cs typeface="+mn-cs"/>
                <a:sym typeface="Calibri"/>
              </a:rPr>
              <a: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Visuelt Pro Light" panose="020B0303040202040104" pitchFamily="34" charset="0"/>
                <a:ea typeface="+mn-ea"/>
                <a:cs typeface="+mn-cs"/>
                <a:sym typeface="Calibri"/>
              </a:rPr>
              <a:t>Idea is practical operationally, paying attention to how delivery impacts communities and the environment</a:t>
            </a:r>
            <a:endPar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sym typeface="Calibri"/>
            </a:endParaRPr>
          </a:p>
        </p:txBody>
      </p:sp>
      <p:pic>
        <p:nvPicPr>
          <p:cNvPr id="38" name="Picture 37" descr="A black background with a black square&#10;&#10;AI-generated content may be incorrect.">
            <a:extLst>
              <a:ext uri="{FF2B5EF4-FFF2-40B4-BE49-F238E27FC236}">
                <a16:creationId xmlns:a16="http://schemas.microsoft.com/office/drawing/2014/main" id="{617974B6-E5DB-A28B-7D93-9347A02897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4249" y="3870810"/>
            <a:ext cx="569521" cy="569521"/>
          </a:xfrm>
          <a:prstGeom prst="rect">
            <a:avLst/>
          </a:prstGeom>
        </p:spPr>
      </p:pic>
      <p:sp>
        <p:nvSpPr>
          <p:cNvPr id="40" name="TextBox 39">
            <a:extLst>
              <a:ext uri="{FF2B5EF4-FFF2-40B4-BE49-F238E27FC236}">
                <a16:creationId xmlns:a16="http://schemas.microsoft.com/office/drawing/2014/main" id="{A8FE93D1-A1B3-FCE6-EB84-B50A10F1BCC5}"/>
              </a:ext>
            </a:extLst>
          </p:cNvPr>
          <p:cNvSpPr txBox="1"/>
          <p:nvPr/>
        </p:nvSpPr>
        <p:spPr>
          <a:xfrm>
            <a:off x="8066030" y="566024"/>
            <a:ext cx="2985623" cy="1200329"/>
          </a:xfrm>
          <a:prstGeom prst="rect">
            <a:avLst/>
          </a:prstGeom>
          <a:noFill/>
        </p:spPr>
        <p:txBody>
          <a:bodyPr wrap="square">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Visuelt Pro Medium" panose="020B0503040202040104" pitchFamily="34" charset="0"/>
                <a:ea typeface="+mn-ea"/>
                <a:cs typeface="+mn-cs"/>
                <a:sym typeface="Calibri"/>
              </a:rPr>
              <a:t>Viability</a:t>
            </a:r>
            <a:r>
              <a:rPr kumimoji="0" lang="en-GB" sz="1800" b="0" i="0" u="none" strike="noStrike" kern="0" cap="none" spc="0" normalizeH="0" baseline="0" noProof="0" dirty="0">
                <a:ln>
                  <a:noFill/>
                </a:ln>
                <a:solidFill>
                  <a:srgbClr val="000000"/>
                </a:solidFill>
                <a:effectLst/>
                <a:uLnTx/>
                <a:uFillTx/>
                <a:latin typeface="Visuelt Pro Medium" panose="020B0503040202040104" pitchFamily="34" charset="0"/>
                <a:ea typeface="+mn-ea"/>
                <a:cs typeface="+mn-cs"/>
                <a:sym typeface="Calibri"/>
              </a:rPr>
              <a:t>: </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Visuelt Pro Light" panose="020B0303040202040104" pitchFamily="34" charset="0"/>
                <a:ea typeface="+mn-ea"/>
                <a:cs typeface="+mn-cs"/>
                <a:sym typeface="Calibri"/>
              </a:rPr>
              <a:t>The idea can be delivered in the real-world with a business model to sustain it.</a:t>
            </a:r>
          </a:p>
        </p:txBody>
      </p:sp>
      <p:pic>
        <p:nvPicPr>
          <p:cNvPr id="43" name="Picture 42" descr="A black background with a black square&#10;&#10;AI-generated content may be incorrect.">
            <a:extLst>
              <a:ext uri="{FF2B5EF4-FFF2-40B4-BE49-F238E27FC236}">
                <a16:creationId xmlns:a16="http://schemas.microsoft.com/office/drawing/2014/main" id="{EF148E79-57DF-51E3-57CC-B4A2DCE285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7665559" y="2076525"/>
            <a:ext cx="569521" cy="569521"/>
          </a:xfrm>
          <a:prstGeom prst="rect">
            <a:avLst/>
          </a:prstGeom>
        </p:spPr>
      </p:pic>
    </p:spTree>
    <p:extLst>
      <p:ext uri="{BB962C8B-B14F-4D97-AF65-F5344CB8AC3E}">
        <p14:creationId xmlns:p14="http://schemas.microsoft.com/office/powerpoint/2010/main" val="729607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467886"/>
        </a:solidFill>
        <a:effectLst/>
      </p:bgPr>
    </p:bg>
    <p:spTree>
      <p:nvGrpSpPr>
        <p:cNvPr id="1" name="Shape 137">
          <a:extLst>
            <a:ext uri="{FF2B5EF4-FFF2-40B4-BE49-F238E27FC236}">
              <a16:creationId xmlns:a16="http://schemas.microsoft.com/office/drawing/2014/main" id="{34EE4B52-F942-1C15-E9DE-E061F0E313C3}"/>
            </a:ext>
          </a:extLst>
        </p:cNvPr>
        <p:cNvGrpSpPr/>
        <p:nvPr/>
      </p:nvGrpSpPr>
      <p:grpSpPr>
        <a:xfrm>
          <a:off x="0" y="0"/>
          <a:ext cx="0" cy="0"/>
          <a:chOff x="0" y="0"/>
          <a:chExt cx="0" cy="0"/>
        </a:xfrm>
      </p:grpSpPr>
      <p:sp>
        <p:nvSpPr>
          <p:cNvPr id="139" name="Google Shape;139;p26">
            <a:extLst>
              <a:ext uri="{FF2B5EF4-FFF2-40B4-BE49-F238E27FC236}">
                <a16:creationId xmlns:a16="http://schemas.microsoft.com/office/drawing/2014/main" id="{D88EAFDF-0A8E-2D85-8A56-8EF75F519CC3}"/>
              </a:ext>
            </a:extLst>
          </p:cNvPr>
          <p:cNvSpPr txBox="1">
            <a:spLocks noGrp="1"/>
          </p:cNvSpPr>
          <p:nvPr>
            <p:ph type="ctrTitle"/>
          </p:nvPr>
        </p:nvSpPr>
        <p:spPr>
          <a:xfrm>
            <a:off x="406411" y="-893767"/>
            <a:ext cx="11360800" cy="2736800"/>
          </a:xfrm>
          <a:prstGeom prst="rect">
            <a:avLst/>
          </a:prstGeom>
        </p:spPr>
        <p:txBody>
          <a:bodyPr spcFirstLastPara="1" wrap="square" lIns="121900" tIns="121900" rIns="121900" bIns="121900" anchor="b" anchorCtr="0">
            <a:normAutofit/>
          </a:bodyPr>
          <a:lstStyle/>
          <a:p>
            <a:pPr algn="l"/>
            <a:r>
              <a:rPr lang="en-GB">
                <a:solidFill>
                  <a:schemeClr val="lt1"/>
                </a:solidFill>
              </a:rPr>
              <a:t>Example</a:t>
            </a:r>
            <a:endParaRPr>
              <a:solidFill>
                <a:schemeClr val="lt1"/>
              </a:solidFill>
            </a:endParaRPr>
          </a:p>
        </p:txBody>
      </p:sp>
      <p:pic>
        <p:nvPicPr>
          <p:cNvPr id="140" name="Google Shape;140;p26">
            <a:extLst>
              <a:ext uri="{FF2B5EF4-FFF2-40B4-BE49-F238E27FC236}">
                <a16:creationId xmlns:a16="http://schemas.microsoft.com/office/drawing/2014/main" id="{B86AB79D-E7F5-83E1-2D25-666F086972DA}"/>
              </a:ext>
            </a:extLst>
          </p:cNvPr>
          <p:cNvPicPr preferRelativeResize="0"/>
          <p:nvPr/>
        </p:nvPicPr>
        <p:blipFill>
          <a:blip r:embed="rId3">
            <a:alphaModFix/>
          </a:blip>
          <a:stretch>
            <a:fillRect/>
          </a:stretch>
        </p:blipFill>
        <p:spPr>
          <a:xfrm>
            <a:off x="5937655" y="0"/>
            <a:ext cx="6355957" cy="6858000"/>
          </a:xfrm>
          <a:prstGeom prst="rect">
            <a:avLst/>
          </a:prstGeom>
          <a:noFill/>
          <a:ln>
            <a:noFill/>
          </a:ln>
        </p:spPr>
      </p:pic>
    </p:spTree>
    <p:extLst>
      <p:ext uri="{BB962C8B-B14F-4D97-AF65-F5344CB8AC3E}">
        <p14:creationId xmlns:p14="http://schemas.microsoft.com/office/powerpoint/2010/main" val="2308096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B7428-45D8-AB56-5434-662BFBA5E18D}"/>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0E29D083-CDE0-B307-D8D4-AE296607F850}"/>
              </a:ext>
            </a:extLst>
          </p:cNvPr>
          <p:cNvSpPr/>
          <p:nvPr/>
        </p:nvSpPr>
        <p:spPr>
          <a:xfrm>
            <a:off x="1718244" y="1740281"/>
            <a:ext cx="4832656" cy="483265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6ED9C64C-7DF4-4784-66C2-B7F7EAEC66A7}"/>
              </a:ext>
            </a:extLst>
          </p:cNvPr>
          <p:cNvSpPr/>
          <p:nvPr/>
        </p:nvSpPr>
        <p:spPr>
          <a:xfrm>
            <a:off x="3475116" y="359818"/>
            <a:ext cx="4832656" cy="483265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0F5D7833-EB90-09E4-5D6B-39ACDD2A4734}"/>
              </a:ext>
            </a:extLst>
          </p:cNvPr>
          <p:cNvSpPr/>
          <p:nvPr/>
        </p:nvSpPr>
        <p:spPr>
          <a:xfrm>
            <a:off x="4848889" y="1776704"/>
            <a:ext cx="4832656" cy="483265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Body Medium">
            <a:extLst>
              <a:ext uri="{FF2B5EF4-FFF2-40B4-BE49-F238E27FC236}">
                <a16:creationId xmlns:a16="http://schemas.microsoft.com/office/drawing/2014/main" id="{897BE7B9-0020-A1EE-873D-75530E6CD339}"/>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7" name="Body Medium">
            <a:extLst>
              <a:ext uri="{FF2B5EF4-FFF2-40B4-BE49-F238E27FC236}">
                <a16:creationId xmlns:a16="http://schemas.microsoft.com/office/drawing/2014/main" id="{0310B7F4-104E-9D3C-55E1-2DB041668EED}"/>
              </a:ext>
            </a:extLst>
          </p:cNvPr>
          <p:cNvSpPr/>
          <p:nvPr/>
        </p:nvSpPr>
        <p:spPr>
          <a:xfrm>
            <a:off x="209242" y="365818"/>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Example</a:t>
            </a:r>
          </a:p>
        </p:txBody>
      </p:sp>
      <p:sp>
        <p:nvSpPr>
          <p:cNvPr id="27" name="Rectangle 26">
            <a:extLst>
              <a:ext uri="{FF2B5EF4-FFF2-40B4-BE49-F238E27FC236}">
                <a16:creationId xmlns:a16="http://schemas.microsoft.com/office/drawing/2014/main" id="{1D8CEA4C-87A8-A157-8F8D-FAEC927C0FF0}"/>
              </a:ext>
            </a:extLst>
          </p:cNvPr>
          <p:cNvSpPr/>
          <p:nvPr/>
        </p:nvSpPr>
        <p:spPr>
          <a:xfrm>
            <a:off x="3944053" y="2715367"/>
            <a:ext cx="1595380" cy="159538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CE8A85C-565D-264C-A638-5A87E50BADD0}"/>
              </a:ext>
            </a:extLst>
          </p:cNvPr>
          <p:cNvSpPr txBox="1"/>
          <p:nvPr/>
        </p:nvSpPr>
        <p:spPr>
          <a:xfrm>
            <a:off x="3998311" y="2837228"/>
            <a:ext cx="116511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Biodiversity corridors as school pedestrian routes</a:t>
            </a:r>
          </a:p>
        </p:txBody>
      </p:sp>
      <p:sp>
        <p:nvSpPr>
          <p:cNvPr id="29" name="Rectangle 28">
            <a:extLst>
              <a:ext uri="{FF2B5EF4-FFF2-40B4-BE49-F238E27FC236}">
                <a16:creationId xmlns:a16="http://schemas.microsoft.com/office/drawing/2014/main" id="{56E25D59-5439-2FA7-4EDB-A90953F516AF}"/>
              </a:ext>
            </a:extLst>
          </p:cNvPr>
          <p:cNvSpPr/>
          <p:nvPr/>
        </p:nvSpPr>
        <p:spPr>
          <a:xfrm>
            <a:off x="3003889" y="834552"/>
            <a:ext cx="1595380" cy="159538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B7A6585-6E0A-61D4-DC9D-723B0D9A7C25}"/>
              </a:ext>
            </a:extLst>
          </p:cNvPr>
          <p:cNvSpPr txBox="1"/>
          <p:nvPr/>
        </p:nvSpPr>
        <p:spPr>
          <a:xfrm>
            <a:off x="3058146" y="893578"/>
            <a:ext cx="11651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Make access to nature a human right</a:t>
            </a:r>
          </a:p>
        </p:txBody>
      </p:sp>
      <p:sp>
        <p:nvSpPr>
          <p:cNvPr id="33" name="Rectangle 32">
            <a:extLst>
              <a:ext uri="{FF2B5EF4-FFF2-40B4-BE49-F238E27FC236}">
                <a16:creationId xmlns:a16="http://schemas.microsoft.com/office/drawing/2014/main" id="{383F0F76-7A99-DF4C-B1D5-92B5471541F8}"/>
              </a:ext>
            </a:extLst>
          </p:cNvPr>
          <p:cNvSpPr/>
          <p:nvPr/>
        </p:nvSpPr>
        <p:spPr>
          <a:xfrm>
            <a:off x="7592731" y="1581040"/>
            <a:ext cx="1595380" cy="159538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A0A492-8193-D57E-6EE8-053386867B9F}"/>
              </a:ext>
            </a:extLst>
          </p:cNvPr>
          <p:cNvSpPr txBox="1"/>
          <p:nvPr/>
        </p:nvSpPr>
        <p:spPr>
          <a:xfrm>
            <a:off x="7646988" y="1640066"/>
            <a:ext cx="152461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Access to safe, cool and green spaces part of school assessment criteria</a:t>
            </a:r>
          </a:p>
        </p:txBody>
      </p:sp>
      <p:sp>
        <p:nvSpPr>
          <p:cNvPr id="37" name="Rectangle 36">
            <a:extLst>
              <a:ext uri="{FF2B5EF4-FFF2-40B4-BE49-F238E27FC236}">
                <a16:creationId xmlns:a16="http://schemas.microsoft.com/office/drawing/2014/main" id="{4A2F32D6-BE8F-BCE7-706F-892832EB57DD}"/>
              </a:ext>
            </a:extLst>
          </p:cNvPr>
          <p:cNvSpPr/>
          <p:nvPr/>
        </p:nvSpPr>
        <p:spPr>
          <a:xfrm>
            <a:off x="5151998" y="2354744"/>
            <a:ext cx="1595380" cy="159538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69399242-1A03-BE75-964A-798E73E5CA89}"/>
              </a:ext>
            </a:extLst>
          </p:cNvPr>
          <p:cNvSpPr txBox="1"/>
          <p:nvPr/>
        </p:nvSpPr>
        <p:spPr>
          <a:xfrm>
            <a:off x="5184788" y="2422535"/>
            <a:ext cx="156259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Alternative outdoor venues for school activities currently indoors (e.g. classrooms, theatre productions)</a:t>
            </a:r>
          </a:p>
        </p:txBody>
      </p:sp>
      <p:sp>
        <p:nvSpPr>
          <p:cNvPr id="22" name="Rectangle 21">
            <a:extLst>
              <a:ext uri="{FF2B5EF4-FFF2-40B4-BE49-F238E27FC236}">
                <a16:creationId xmlns:a16="http://schemas.microsoft.com/office/drawing/2014/main" id="{56B2B7B6-2753-4AF8-1A52-0CB5C86D6C97}"/>
              </a:ext>
            </a:extLst>
          </p:cNvPr>
          <p:cNvSpPr/>
          <p:nvPr/>
        </p:nvSpPr>
        <p:spPr>
          <a:xfrm>
            <a:off x="5803643" y="3597094"/>
            <a:ext cx="1595380" cy="159538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645EC7D-543F-B133-43A8-BFA3B183B31F}"/>
              </a:ext>
            </a:extLst>
          </p:cNvPr>
          <p:cNvSpPr txBox="1"/>
          <p:nvPr/>
        </p:nvSpPr>
        <p:spPr>
          <a:xfrm>
            <a:off x="5856997" y="3663650"/>
            <a:ext cx="14053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Increase access to nature-based extracurricular activities</a:t>
            </a:r>
          </a:p>
        </p:txBody>
      </p:sp>
      <p:sp>
        <p:nvSpPr>
          <p:cNvPr id="8" name="TextBox 7">
            <a:extLst>
              <a:ext uri="{FF2B5EF4-FFF2-40B4-BE49-F238E27FC236}">
                <a16:creationId xmlns:a16="http://schemas.microsoft.com/office/drawing/2014/main" id="{1A4DA2BE-144B-3190-BEE2-00B04C141B8B}"/>
              </a:ext>
            </a:extLst>
          </p:cNvPr>
          <p:cNvSpPr txBox="1"/>
          <p:nvPr/>
        </p:nvSpPr>
        <p:spPr>
          <a:xfrm>
            <a:off x="7399023" y="5653789"/>
            <a:ext cx="5520613" cy="977191"/>
          </a:xfrm>
          <a:prstGeom prst="rect">
            <a:avLst/>
          </a:prstGeom>
          <a:noFill/>
        </p:spPr>
        <p:txBody>
          <a:bodyPr wrap="square">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highlight>
                  <a:srgbClr val="B6FF99"/>
                </a:highlight>
                <a:uLnTx/>
                <a:uFillTx/>
                <a:latin typeface="Arial" panose="020B0604020202020204" pitchFamily="34" charset="0"/>
                <a:cs typeface="Arial" panose="020B0604020202020204" pitchFamily="34" charset="0"/>
              </a:rPr>
              <a:t>Feasibility</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A044DB1-9CAD-F86C-ACCC-D601C98EA5FE}"/>
              </a:ext>
            </a:extLst>
          </p:cNvPr>
          <p:cNvSpPr txBox="1"/>
          <p:nvPr/>
        </p:nvSpPr>
        <p:spPr>
          <a:xfrm>
            <a:off x="3131137" y="5763344"/>
            <a:ext cx="5520613" cy="515526"/>
          </a:xfrm>
          <a:prstGeom prst="rect">
            <a:avLst/>
          </a:prstGeom>
          <a:noFill/>
        </p:spPr>
        <p:txBody>
          <a:bodyPr wrap="square">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highlight>
                  <a:srgbClr val="B6FF99"/>
                </a:highlight>
                <a:uLnTx/>
                <a:uFillTx/>
                <a:latin typeface="Arial" panose="020B0604020202020204" pitchFamily="34" charset="0"/>
                <a:cs typeface="Arial" panose="020B0604020202020204" pitchFamily="34" charset="0"/>
              </a:rPr>
              <a:t>Desirability</a:t>
            </a:r>
          </a:p>
        </p:txBody>
      </p:sp>
      <p:sp>
        <p:nvSpPr>
          <p:cNvPr id="10" name="TextBox 9">
            <a:extLst>
              <a:ext uri="{FF2B5EF4-FFF2-40B4-BE49-F238E27FC236}">
                <a16:creationId xmlns:a16="http://schemas.microsoft.com/office/drawing/2014/main" id="{0AA06CC9-38F4-23B0-BE55-983B56E10902}"/>
              </a:ext>
            </a:extLst>
          </p:cNvPr>
          <p:cNvSpPr txBox="1"/>
          <p:nvPr/>
        </p:nvSpPr>
        <p:spPr>
          <a:xfrm>
            <a:off x="5326093" y="492180"/>
            <a:ext cx="5520613" cy="515526"/>
          </a:xfrm>
          <a:prstGeom prst="rect">
            <a:avLst/>
          </a:prstGeom>
          <a:noFill/>
        </p:spPr>
        <p:txBody>
          <a:bodyPr wrap="square">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highlight>
                  <a:srgbClr val="B6FF99"/>
                </a:highlight>
                <a:uLnTx/>
                <a:uFillTx/>
                <a:latin typeface="Arial" panose="020B0604020202020204" pitchFamily="34" charset="0"/>
                <a:cs typeface="Arial" panose="020B0604020202020204" pitchFamily="34" charset="0"/>
              </a:rPr>
              <a:t>Viability</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6229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600EA-F584-7575-7384-A51348D7F640}"/>
            </a:ext>
          </a:extLst>
        </p:cNvPr>
        <p:cNvGrpSpPr/>
        <p:nvPr/>
      </p:nvGrpSpPr>
      <p:grpSpPr>
        <a:xfrm>
          <a:off x="0" y="0"/>
          <a:ext cx="0" cy="0"/>
          <a:chOff x="0" y="0"/>
          <a:chExt cx="0" cy="0"/>
        </a:xfrm>
      </p:grpSpPr>
      <p:pic>
        <p:nvPicPr>
          <p:cNvPr id="8" name="Picture 7" descr="Image with one tree on the left, in the middle many trees and on the right a forest of trees with a river and mountain.">
            <a:extLst>
              <a:ext uri="{FF2B5EF4-FFF2-40B4-BE49-F238E27FC236}">
                <a16:creationId xmlns:a16="http://schemas.microsoft.com/office/drawing/2014/main" id="{0DEF3C5F-2A79-24B1-C5F3-FC37B8CE6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 y="1441149"/>
            <a:ext cx="11503477" cy="5757730"/>
          </a:xfrm>
          <a:prstGeom prst="rect">
            <a:avLst/>
          </a:prstGeom>
          <a:noFill/>
          <a:extLst>
            <a:ext uri="{909E8E84-426E-40DD-AFC4-6F175D3DCCD1}">
              <a14:hiddenFill xmlns:a14="http://schemas.microsoft.com/office/drawing/2010/main">
                <a:solidFill>
                  <a:srgbClr val="FFFFFF"/>
                </a:solidFill>
              </a14:hiddenFill>
            </a:ext>
          </a:extLst>
        </p:spPr>
      </p:pic>
      <p:sp>
        <p:nvSpPr>
          <p:cNvPr id="17" name="Body Medium">
            <a:extLst>
              <a:ext uri="{FF2B5EF4-FFF2-40B4-BE49-F238E27FC236}">
                <a16:creationId xmlns:a16="http://schemas.microsoft.com/office/drawing/2014/main" id="{3B9D8989-D1AF-AEBC-CFBA-714D3948B745}"/>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6" name="Rectangle 5">
            <a:extLst>
              <a:ext uri="{FF2B5EF4-FFF2-40B4-BE49-F238E27FC236}">
                <a16:creationId xmlns:a16="http://schemas.microsoft.com/office/drawing/2014/main" id="{EA9E54A2-134E-A02C-A43C-E37F6BC15A60}"/>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209F77A6-D9A0-0DFD-21C2-BAE1EA1333D5}"/>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Visuelt Pro Medium" panose="020B0603050202040104" pitchFamily="34" charset="0"/>
                <a:ea typeface="+mn-ea"/>
                <a:cs typeface="+mn-cs"/>
              </a:rPr>
              <a:t>Connecting to the </a:t>
            </a:r>
            <a:r>
              <a:rPr kumimoji="0" lang="en-US" sz="2800" b="0" i="0" u="none" strike="noStrike" kern="0" cap="none" spc="0" normalizeH="0" baseline="0" noProof="0" dirty="0" err="1">
                <a:ln>
                  <a:noFill/>
                </a:ln>
                <a:solidFill>
                  <a:srgbClr val="000000"/>
                </a:solidFill>
                <a:effectLst/>
                <a:uLnTx/>
                <a:uFillTx/>
                <a:latin typeface="Visuelt Pro Medium" panose="020B0603050202040104" pitchFamily="34" charset="0"/>
                <a:ea typeface="+mn-ea"/>
                <a:cs typeface="+mn-cs"/>
              </a:rPr>
              <a:t>futurear</a:t>
            </a:r>
            <a:endParaRPr kumimoji="0" lang="en-US" sz="2800" b="0" i="0" u="none" strike="noStrike" kern="0" cap="none" spc="0" normalizeH="0" baseline="0" noProof="0" dirty="0">
              <a:ln>
                <a:noFill/>
              </a:ln>
              <a:solidFill>
                <a:srgbClr val="000000"/>
              </a:solidFill>
              <a:effectLst/>
              <a:uLnTx/>
              <a:uFillTx/>
              <a:latin typeface="Visuelt Pro Medium" panose="020B0603050202040104" pitchFamily="34" charset="0"/>
              <a:ea typeface="+mn-ea"/>
              <a:cs typeface="+mn-cs"/>
            </a:endParaRPr>
          </a:p>
        </p:txBody>
      </p:sp>
      <p:sp>
        <p:nvSpPr>
          <p:cNvPr id="11" name="TextBox 10">
            <a:extLst>
              <a:ext uri="{FF2B5EF4-FFF2-40B4-BE49-F238E27FC236}">
                <a16:creationId xmlns:a16="http://schemas.microsoft.com/office/drawing/2014/main" id="{C7854707-DB5C-29DA-3DCE-FC4D491D545C}"/>
              </a:ext>
            </a:extLst>
          </p:cNvPr>
          <p:cNvSpPr txBox="1"/>
          <p:nvPr/>
        </p:nvSpPr>
        <p:spPr>
          <a:xfrm>
            <a:off x="298161" y="1522846"/>
            <a:ext cx="6427760" cy="430887"/>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50000"/>
              </a:lnSpc>
              <a:spcBef>
                <a:spcPts val="0"/>
              </a:spcBef>
              <a:spcAft>
                <a:spcPts val="120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Visuelt Pro Light"/>
              <a:ea typeface="Visuelt Pro ExtraLight"/>
              <a:cs typeface="+mn-cs"/>
            </a:endParaRPr>
          </a:p>
        </p:txBody>
      </p:sp>
    </p:spTree>
    <p:extLst>
      <p:ext uri="{BB962C8B-B14F-4D97-AF65-F5344CB8AC3E}">
        <p14:creationId xmlns:p14="http://schemas.microsoft.com/office/powerpoint/2010/main" val="24508341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67886"/>
        </a:solidFill>
        <a:effectLst/>
      </p:bgPr>
    </p:bg>
    <p:spTree>
      <p:nvGrpSpPr>
        <p:cNvPr id="1" name="Shape 78">
          <a:extLst>
            <a:ext uri="{FF2B5EF4-FFF2-40B4-BE49-F238E27FC236}">
              <a16:creationId xmlns:a16="http://schemas.microsoft.com/office/drawing/2014/main" id="{8337BDFC-387B-794B-0B41-6ADEAB28A94C}"/>
            </a:ext>
          </a:extLst>
        </p:cNvPr>
        <p:cNvGrpSpPr/>
        <p:nvPr/>
      </p:nvGrpSpPr>
      <p:grpSpPr>
        <a:xfrm>
          <a:off x="0" y="0"/>
          <a:ext cx="0" cy="0"/>
          <a:chOff x="0" y="0"/>
          <a:chExt cx="0" cy="0"/>
        </a:xfrm>
      </p:grpSpPr>
      <p:sp>
        <p:nvSpPr>
          <p:cNvPr id="79" name="Google Shape;79;p18">
            <a:extLst>
              <a:ext uri="{FF2B5EF4-FFF2-40B4-BE49-F238E27FC236}">
                <a16:creationId xmlns:a16="http://schemas.microsoft.com/office/drawing/2014/main" id="{CD26537F-29EC-73DD-4D55-9740B58237B6}"/>
              </a:ext>
            </a:extLst>
          </p:cNvPr>
          <p:cNvSpPr txBox="1">
            <a:spLocks noGrp="1"/>
          </p:cNvSpPr>
          <p:nvPr>
            <p:ph type="subTitle" idx="1"/>
          </p:nvPr>
        </p:nvSpPr>
        <p:spPr>
          <a:xfrm>
            <a:off x="493333" y="5652933"/>
            <a:ext cx="11360800" cy="1056800"/>
          </a:xfrm>
          <a:prstGeom prst="rect">
            <a:avLst/>
          </a:prstGeom>
        </p:spPr>
        <p:txBody>
          <a:bodyPr spcFirstLastPara="1" wrap="square" lIns="121900" tIns="121900" rIns="121900" bIns="121900" anchor="t" anchorCtr="0">
            <a:normAutofit/>
          </a:bodyPr>
          <a:lstStyle/>
          <a:p>
            <a:pPr marL="0" indent="0" algn="l"/>
            <a:r>
              <a:rPr lang="en-GB" sz="3467" dirty="0">
                <a:solidFill>
                  <a:schemeClr val="lt1"/>
                </a:solidFill>
              </a:rPr>
              <a:t>Activity 2: Step 4</a:t>
            </a:r>
            <a:endParaRPr sz="3467" dirty="0">
              <a:solidFill>
                <a:schemeClr val="lt1"/>
              </a:solidFill>
            </a:endParaRPr>
          </a:p>
        </p:txBody>
      </p:sp>
      <p:sp>
        <p:nvSpPr>
          <p:cNvPr id="80" name="Google Shape;80;p18">
            <a:extLst>
              <a:ext uri="{FF2B5EF4-FFF2-40B4-BE49-F238E27FC236}">
                <a16:creationId xmlns:a16="http://schemas.microsoft.com/office/drawing/2014/main" id="{5B38608A-AA1E-C000-D55C-D9C20A376CFB}"/>
              </a:ext>
            </a:extLst>
          </p:cNvPr>
          <p:cNvSpPr txBox="1">
            <a:spLocks noGrp="1"/>
          </p:cNvSpPr>
          <p:nvPr>
            <p:ph type="ctrTitle"/>
          </p:nvPr>
        </p:nvSpPr>
        <p:spPr>
          <a:xfrm>
            <a:off x="406401" y="0"/>
            <a:ext cx="10517600" cy="2736800"/>
          </a:xfrm>
          <a:prstGeom prst="rect">
            <a:avLst/>
          </a:prstGeom>
        </p:spPr>
        <p:txBody>
          <a:bodyPr spcFirstLastPara="1" wrap="square" lIns="121900" tIns="121900" rIns="121900" bIns="121900" anchor="b" anchorCtr="0">
            <a:normAutofit/>
          </a:bodyPr>
          <a:lstStyle/>
          <a:p>
            <a:pPr algn="l"/>
            <a:r>
              <a:rPr lang="en-GB" dirty="0">
                <a:solidFill>
                  <a:schemeClr val="lt1"/>
                </a:solidFill>
              </a:rPr>
              <a:t>Testing ideas</a:t>
            </a:r>
            <a:endParaRPr dirty="0">
              <a:solidFill>
                <a:schemeClr val="lt1"/>
              </a:solidFill>
            </a:endParaRPr>
          </a:p>
        </p:txBody>
      </p:sp>
      <p:pic>
        <p:nvPicPr>
          <p:cNvPr id="81" name="Google Shape;81;p18">
            <a:extLst>
              <a:ext uri="{FF2B5EF4-FFF2-40B4-BE49-F238E27FC236}">
                <a16:creationId xmlns:a16="http://schemas.microsoft.com/office/drawing/2014/main" id="{7AC2665E-A40A-F63A-8E22-2DE3D52E7636}"/>
              </a:ext>
            </a:extLst>
          </p:cNvPr>
          <p:cNvPicPr preferRelativeResize="0"/>
          <p:nvPr/>
        </p:nvPicPr>
        <p:blipFill>
          <a:blip r:embed="rId3">
            <a:alphaModFix/>
          </a:blip>
          <a:stretch>
            <a:fillRect/>
          </a:stretch>
        </p:blipFill>
        <p:spPr>
          <a:xfrm>
            <a:off x="5937655" y="0"/>
            <a:ext cx="6355957" cy="6858000"/>
          </a:xfrm>
          <a:prstGeom prst="rect">
            <a:avLst/>
          </a:prstGeom>
          <a:noFill/>
          <a:ln>
            <a:noFill/>
          </a:ln>
        </p:spPr>
      </p:pic>
    </p:spTree>
    <p:extLst>
      <p:ext uri="{BB962C8B-B14F-4D97-AF65-F5344CB8AC3E}">
        <p14:creationId xmlns:p14="http://schemas.microsoft.com/office/powerpoint/2010/main" val="4174324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lnSpc>
                <a:spcPct val="115000"/>
              </a:lnSpc>
              <a:spcBef>
                <a:spcPts val="1600"/>
              </a:spcBef>
              <a:spcAft>
                <a:spcPts val="533"/>
              </a:spcAft>
            </a:pPr>
            <a:r>
              <a:rPr lang="en-GB" sz="3200">
                <a:solidFill>
                  <a:srgbClr val="005840"/>
                </a:solidFill>
                <a:highlight>
                  <a:srgbClr val="FFFFFF"/>
                </a:highlight>
              </a:rPr>
              <a:t>Instructions</a:t>
            </a:r>
            <a:endParaRPr sz="3200">
              <a:solidFill>
                <a:srgbClr val="005840"/>
              </a:solidFill>
            </a:endParaRPr>
          </a:p>
        </p:txBody>
      </p:sp>
      <p:sp>
        <p:nvSpPr>
          <p:cNvPr id="389" name="Google Shape;389;p40"/>
          <p:cNvSpPr txBox="1">
            <a:spLocks noGrp="1"/>
          </p:cNvSpPr>
          <p:nvPr>
            <p:ph type="body" idx="1"/>
          </p:nvPr>
        </p:nvSpPr>
        <p:spPr>
          <a:xfrm>
            <a:off x="415600" y="1536633"/>
            <a:ext cx="10409600" cy="4555200"/>
          </a:xfrm>
          <a:prstGeom prst="rect">
            <a:avLst/>
          </a:prstGeom>
        </p:spPr>
        <p:txBody>
          <a:bodyPr spcFirstLastPara="1" wrap="square" lIns="121900" tIns="121900" rIns="121900" bIns="121900" anchor="t" anchorCtr="0">
            <a:normAutofit/>
          </a:bodyPr>
          <a:lstStyle/>
          <a:p>
            <a:pPr marL="0" indent="0">
              <a:lnSpc>
                <a:spcPct val="150000"/>
              </a:lnSpc>
              <a:spcBef>
                <a:spcPts val="800"/>
              </a:spcBef>
              <a:buNone/>
            </a:pPr>
            <a:r>
              <a:rPr lang="en-GB" sz="2000" dirty="0">
                <a:solidFill>
                  <a:schemeClr val="dk1"/>
                </a:solidFill>
                <a:highlight>
                  <a:srgbClr val="FFFFFF"/>
                </a:highlight>
              </a:rPr>
              <a:t>In this activity, you are asked to plan who you’re going to target for feedback on your top three ideas.  </a:t>
            </a:r>
            <a:endParaRPr sz="2000" dirty="0">
              <a:solidFill>
                <a:schemeClr val="dk1"/>
              </a:solidFill>
              <a:highlight>
                <a:srgbClr val="FFFFFF"/>
              </a:highlight>
            </a:endParaRPr>
          </a:p>
          <a:p>
            <a:pPr marL="0" indent="0">
              <a:lnSpc>
                <a:spcPct val="150000"/>
              </a:lnSpc>
              <a:spcBef>
                <a:spcPts val="800"/>
              </a:spcBef>
              <a:buClr>
                <a:schemeClr val="dk1"/>
              </a:buClr>
              <a:buSzPts val="1100"/>
              <a:buNone/>
            </a:pPr>
            <a:endParaRPr sz="2000" dirty="0">
              <a:solidFill>
                <a:schemeClr val="dk1"/>
              </a:solidFill>
              <a:highlight>
                <a:srgbClr val="FFFFFF"/>
              </a:highlight>
            </a:endParaRPr>
          </a:p>
          <a:p>
            <a:pPr marL="0" indent="0">
              <a:lnSpc>
                <a:spcPct val="150000"/>
              </a:lnSpc>
              <a:spcBef>
                <a:spcPts val="800"/>
              </a:spcBef>
              <a:buClr>
                <a:schemeClr val="dk1"/>
              </a:buClr>
              <a:buSzPts val="1100"/>
              <a:buNone/>
            </a:pPr>
            <a:r>
              <a:rPr lang="en-GB" sz="2000" dirty="0">
                <a:solidFill>
                  <a:schemeClr val="dk1"/>
                </a:solidFill>
                <a:highlight>
                  <a:srgbClr val="FFFFFF"/>
                </a:highlight>
              </a:rPr>
              <a:t>Consider the following:</a:t>
            </a:r>
            <a:endParaRPr sz="2000" dirty="0">
              <a:solidFill>
                <a:schemeClr val="dk1"/>
              </a:solidFill>
              <a:highlight>
                <a:srgbClr val="FFFFFF"/>
              </a:highlight>
            </a:endParaRPr>
          </a:p>
          <a:p>
            <a:pPr indent="-406390">
              <a:lnSpc>
                <a:spcPct val="150000"/>
              </a:lnSpc>
              <a:spcBef>
                <a:spcPts val="800"/>
              </a:spcBef>
              <a:buClr>
                <a:schemeClr val="dk1"/>
              </a:buClr>
              <a:buSzPts val="1200"/>
            </a:pPr>
            <a:r>
              <a:rPr lang="en-GB" sz="2000" dirty="0">
                <a:solidFill>
                  <a:schemeClr val="dk1"/>
                </a:solidFill>
                <a:highlight>
                  <a:srgbClr val="FFFFFF"/>
                </a:highlight>
              </a:rPr>
              <a:t>Who will be affected by the change this idea is proposing? </a:t>
            </a:r>
            <a:endParaRPr sz="2000" dirty="0">
              <a:solidFill>
                <a:schemeClr val="dk1"/>
              </a:solidFill>
              <a:highlight>
                <a:srgbClr val="FFFFFF"/>
              </a:highlight>
            </a:endParaRPr>
          </a:p>
          <a:p>
            <a:pPr indent="-406390">
              <a:lnSpc>
                <a:spcPct val="150000"/>
              </a:lnSpc>
              <a:buClr>
                <a:schemeClr val="dk1"/>
              </a:buClr>
              <a:buSzPts val="1200"/>
            </a:pPr>
            <a:r>
              <a:rPr lang="en-GB" sz="2000" dirty="0">
                <a:solidFill>
                  <a:schemeClr val="dk1"/>
                </a:solidFill>
                <a:highlight>
                  <a:srgbClr val="FFFFFF"/>
                </a:highlight>
              </a:rPr>
              <a:t>Who do you need to make this idea a reality? </a:t>
            </a:r>
            <a:endParaRPr sz="2000" dirty="0">
              <a:solidFill>
                <a:schemeClr val="dk1"/>
              </a:solidFill>
              <a:highlight>
                <a:srgbClr val="FFFFFF"/>
              </a:highlight>
            </a:endParaRPr>
          </a:p>
          <a:p>
            <a:pPr indent="-406390">
              <a:lnSpc>
                <a:spcPct val="150000"/>
              </a:lnSpc>
              <a:buClr>
                <a:schemeClr val="dk1"/>
              </a:buClr>
              <a:buSzPts val="1200"/>
            </a:pPr>
            <a:r>
              <a:rPr lang="en-GB" sz="2000" dirty="0">
                <a:solidFill>
                  <a:schemeClr val="dk1"/>
                </a:solidFill>
                <a:highlight>
                  <a:srgbClr val="FFFFFF"/>
                </a:highlight>
              </a:rPr>
              <a:t>Who do you have access to in your community?</a:t>
            </a:r>
            <a:endParaRPr sz="2000" dirty="0">
              <a:solidFill>
                <a:schemeClr val="dk1"/>
              </a:solidFill>
              <a:highlight>
                <a:srgbClr val="FFFFFF"/>
              </a:highlight>
            </a:endParaRPr>
          </a:p>
          <a:p>
            <a:pPr indent="-406390">
              <a:lnSpc>
                <a:spcPct val="150000"/>
              </a:lnSpc>
              <a:buClr>
                <a:schemeClr val="dk1"/>
              </a:buClr>
              <a:buSzPts val="1200"/>
            </a:pPr>
            <a:r>
              <a:rPr lang="en-GB" sz="2000" dirty="0">
                <a:solidFill>
                  <a:schemeClr val="dk1"/>
                </a:solidFill>
                <a:highlight>
                  <a:srgbClr val="FFFFFF"/>
                </a:highlight>
              </a:rPr>
              <a:t>Can you bring in non-human perspectives?</a:t>
            </a:r>
            <a:endParaRPr sz="2000" dirty="0">
              <a:solidFill>
                <a:schemeClr val="dk1"/>
              </a:solidFill>
              <a:highlight>
                <a:srgbClr val="FFFFFF"/>
              </a:highlight>
            </a:endParaRPr>
          </a:p>
        </p:txBody>
      </p:sp>
      <p:pic>
        <p:nvPicPr>
          <p:cNvPr id="390" name="Google Shape;390;p40"/>
          <p:cNvPicPr preferRelativeResize="0"/>
          <p:nvPr/>
        </p:nvPicPr>
        <p:blipFill rotWithShape="1">
          <a:blip r:embed="rId3">
            <a:alphaModFix/>
          </a:blip>
          <a:srcRect l="73781"/>
          <a:stretch/>
        </p:blipFill>
        <p:spPr>
          <a:xfrm>
            <a:off x="10661601" y="5135234"/>
            <a:ext cx="1598268" cy="18679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69C80028-3DAC-8ECC-7B29-C515F9752DAC}"/>
            </a:ext>
          </a:extLst>
        </p:cNvPr>
        <p:cNvGrpSpPr/>
        <p:nvPr/>
      </p:nvGrpSpPr>
      <p:grpSpPr>
        <a:xfrm>
          <a:off x="0" y="0"/>
          <a:ext cx="0" cy="0"/>
          <a:chOff x="0" y="0"/>
          <a:chExt cx="0" cy="0"/>
        </a:xfrm>
      </p:grpSpPr>
      <p:sp>
        <p:nvSpPr>
          <p:cNvPr id="7" name="Improving the what why how and who">
            <a:extLst>
              <a:ext uri="{FF2B5EF4-FFF2-40B4-BE49-F238E27FC236}">
                <a16:creationId xmlns:a16="http://schemas.microsoft.com/office/drawing/2014/main" id="{7D54ECC4-B2A2-6324-2658-393BFEB81C2D}"/>
              </a:ext>
            </a:extLst>
          </p:cNvPr>
          <p:cNvSpPr/>
          <p:nvPr/>
        </p:nvSpPr>
        <p:spPr>
          <a:xfrm>
            <a:off x="606736" y="-333241"/>
            <a:ext cx="7275455"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dirty="0">
                <a:ln>
                  <a:noFill/>
                </a:ln>
                <a:solidFill>
                  <a:srgbClr val="F6F2E9"/>
                </a:solidFill>
                <a:effectLst/>
                <a:uLnTx/>
                <a:uFillTx/>
                <a:latin typeface="Arial" panose="020B0604020202020204" pitchFamily="34" charset="0"/>
                <a:ea typeface="+mn-ea"/>
                <a:cs typeface="Arial" panose="020B0604020202020204" pitchFamily="34" charset="0"/>
              </a:rPr>
              <a:t>Next steps</a:t>
            </a:r>
          </a:p>
        </p:txBody>
      </p:sp>
      <p:pic>
        <p:nvPicPr>
          <p:cNvPr id="2" name="Picture 1" descr="A yellow and blue star with a blue star in the center&#10;&#10;Description automatically generated">
            <a:extLst>
              <a:ext uri="{FF2B5EF4-FFF2-40B4-BE49-F238E27FC236}">
                <a16:creationId xmlns:a16="http://schemas.microsoft.com/office/drawing/2014/main" id="{237FDBDE-E70B-E1D9-DC25-8B8125697FB7}"/>
              </a:ext>
            </a:extLst>
          </p:cNvPr>
          <p:cNvPicPr>
            <a:picLocks noChangeAspect="1"/>
          </p:cNvPicPr>
          <p:nvPr/>
        </p:nvPicPr>
        <p:blipFill>
          <a:blip r:embed="rId3">
            <a:extLst>
              <a:ext uri="{28A0092B-C50C-407E-A947-70E740481C1C}">
                <a14:useLocalDpi xmlns:a14="http://schemas.microsoft.com/office/drawing/2010/main" val="0"/>
              </a:ext>
            </a:extLst>
          </a:blip>
          <a:srcRect l="-4768" t="-12020" r="39862" b="41977"/>
          <a:stretch/>
        </p:blipFill>
        <p:spPr>
          <a:xfrm>
            <a:off x="4245096" y="-1717581"/>
            <a:ext cx="7946904" cy="8575581"/>
          </a:xfrm>
          <a:prstGeom prst="rect">
            <a:avLst/>
          </a:prstGeom>
        </p:spPr>
      </p:pic>
    </p:spTree>
    <p:extLst>
      <p:ext uri="{BB962C8B-B14F-4D97-AF65-F5344CB8AC3E}">
        <p14:creationId xmlns:p14="http://schemas.microsoft.com/office/powerpoint/2010/main" val="1887870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CD128-4030-0073-BDF9-35978D211183}"/>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3DE5E770-DD5C-AC0B-8503-D69518800F89}"/>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Body Medium">
            <a:extLst>
              <a:ext uri="{FF2B5EF4-FFF2-40B4-BE49-F238E27FC236}">
                <a16:creationId xmlns:a16="http://schemas.microsoft.com/office/drawing/2014/main" id="{DF847E43-DBD2-3850-10BC-5FB83AE1484E}"/>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4" name="Rectangle 3">
            <a:extLst>
              <a:ext uri="{FF2B5EF4-FFF2-40B4-BE49-F238E27FC236}">
                <a16:creationId xmlns:a16="http://schemas.microsoft.com/office/drawing/2014/main" id="{A8E0C5F9-74B6-6EF0-929E-B990CE6087AC}"/>
              </a:ext>
            </a:extLst>
          </p:cNvPr>
          <p:cNvSpPr/>
          <p:nvPr/>
        </p:nvSpPr>
        <p:spPr>
          <a:xfrm>
            <a:off x="98119" y="3606713"/>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Body Medium">
            <a:extLst>
              <a:ext uri="{FF2B5EF4-FFF2-40B4-BE49-F238E27FC236}">
                <a16:creationId xmlns:a16="http://schemas.microsoft.com/office/drawing/2014/main" id="{D8C55DDE-E0C5-79E7-2D42-264F63D750F6}"/>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Next steps</a:t>
            </a:r>
          </a:p>
        </p:txBody>
      </p:sp>
      <p:sp>
        <p:nvSpPr>
          <p:cNvPr id="9" name="TextBox 8">
            <a:extLst>
              <a:ext uri="{FF2B5EF4-FFF2-40B4-BE49-F238E27FC236}">
                <a16:creationId xmlns:a16="http://schemas.microsoft.com/office/drawing/2014/main" id="{F4A32660-BC15-20F6-1D5E-5A3364EDA410}"/>
              </a:ext>
            </a:extLst>
          </p:cNvPr>
          <p:cNvSpPr txBox="1"/>
          <p:nvPr/>
        </p:nvSpPr>
        <p:spPr>
          <a:xfrm>
            <a:off x="2001200" y="5036284"/>
            <a:ext cx="1557677" cy="130420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Test Your Impact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May 2025</a:t>
            </a:r>
          </a:p>
        </p:txBody>
      </p:sp>
      <p:sp>
        <p:nvSpPr>
          <p:cNvPr id="20" name="Oval 19">
            <a:extLst>
              <a:ext uri="{FF2B5EF4-FFF2-40B4-BE49-F238E27FC236}">
                <a16:creationId xmlns:a16="http://schemas.microsoft.com/office/drawing/2014/main" id="{5F99A45C-14D1-376A-5ABC-31EC0860DB3F}"/>
              </a:ext>
            </a:extLst>
          </p:cNvPr>
          <p:cNvSpPr/>
          <p:nvPr/>
        </p:nvSpPr>
        <p:spPr>
          <a:xfrm>
            <a:off x="4092612" y="2788213"/>
            <a:ext cx="5034629" cy="3320162"/>
          </a:xfrm>
          <a:prstGeom prst="ellipse">
            <a:avLst/>
          </a:prstGeom>
          <a:solidFill>
            <a:srgbClr val="FFFFFF">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E646718-F05E-3130-8325-17A4004E5537}"/>
              </a:ext>
            </a:extLst>
          </p:cNvPr>
          <p:cNvSpPr/>
          <p:nvPr/>
        </p:nvSpPr>
        <p:spPr>
          <a:xfrm>
            <a:off x="5697180" y="2951174"/>
            <a:ext cx="3528751" cy="3186732"/>
          </a:xfrm>
          <a:prstGeom prst="ellipse">
            <a:avLst/>
          </a:prstGeom>
          <a:solidFill>
            <a:srgbClr val="FFFFFF">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ABFBC688-F132-8DD0-11E4-13019D31766A}"/>
              </a:ext>
            </a:extLst>
          </p:cNvPr>
          <p:cNvSpPr/>
          <p:nvPr/>
        </p:nvSpPr>
        <p:spPr>
          <a:xfrm>
            <a:off x="5978327" y="3052465"/>
            <a:ext cx="3528751" cy="3186732"/>
          </a:xfrm>
          <a:prstGeom prst="ellipse">
            <a:avLst/>
          </a:prstGeom>
          <a:solidFill>
            <a:srgbClr val="FFFFFF">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875FDAD9-8829-8184-1F0B-D7E51128C283}"/>
              </a:ext>
            </a:extLst>
          </p:cNvPr>
          <p:cNvSpPr/>
          <p:nvPr/>
        </p:nvSpPr>
        <p:spPr>
          <a:xfrm>
            <a:off x="5342954" y="4023253"/>
            <a:ext cx="1028576" cy="8856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881E088-FDDA-F2F3-F066-E2724D387B2C}"/>
              </a:ext>
            </a:extLst>
          </p:cNvPr>
          <p:cNvSpPr txBox="1"/>
          <p:nvPr/>
        </p:nvSpPr>
        <p:spPr>
          <a:xfrm>
            <a:off x="3735422" y="1711460"/>
            <a:ext cx="7491378" cy="3939540"/>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To prepare for the next workshop:</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highlight>
                  <a:srgbClr val="B6FF99"/>
                </a:highlight>
                <a:uLnTx/>
                <a:uFillTx/>
                <a:latin typeface="Arial" panose="020B0604020202020204" pitchFamily="34" charset="0"/>
                <a:cs typeface="Arial" panose="020B0604020202020204" pitchFamily="34" charset="0"/>
              </a:rPr>
              <a:t>Reflect</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on the quality of your ideas and their potential for positive impact</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If necessary, continue </a:t>
            </a:r>
            <a:r>
              <a:rPr kumimoji="0" lang="en-GB" sz="2000" b="0" i="0" u="none" strike="noStrike" kern="1200" cap="none" spc="0" normalizeH="0" baseline="0" noProof="0" dirty="0">
                <a:ln>
                  <a:noFill/>
                </a:ln>
                <a:solidFill>
                  <a:prstClr val="black"/>
                </a:solidFill>
                <a:effectLst/>
                <a:highlight>
                  <a:srgbClr val="B6FF99"/>
                </a:highlight>
                <a:uLnTx/>
                <a:uFillTx/>
                <a:latin typeface="Arial" panose="020B0604020202020204" pitchFamily="34" charset="0"/>
                <a:cs typeface="Arial" panose="020B0604020202020204" pitchFamily="34" charset="0"/>
              </a:rPr>
              <a:t>brainstorming</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to generate new ideas, using new approaches where useful (e.g. SCAMPER)</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highlight>
                  <a:srgbClr val="B6FF99"/>
                </a:highlight>
                <a:uLnTx/>
                <a:uFillTx/>
                <a:latin typeface="Arial" panose="020B0604020202020204" pitchFamily="34" charset="0"/>
                <a:cs typeface="Arial" panose="020B0604020202020204" pitchFamily="34" charset="0"/>
              </a:rPr>
              <a:t>Share</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ideas for feedback </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Further </a:t>
            </a:r>
            <a:r>
              <a:rPr kumimoji="0" lang="en-GB" sz="2000" b="0" i="0" u="none" strike="noStrike" kern="1200" cap="none" spc="0" normalizeH="0" baseline="0" noProof="0" dirty="0">
                <a:ln>
                  <a:noFill/>
                </a:ln>
                <a:solidFill>
                  <a:prstClr val="black"/>
                </a:solidFill>
                <a:effectLst/>
                <a:highlight>
                  <a:srgbClr val="B6FF99"/>
                </a:highlight>
                <a:uLnTx/>
                <a:uFillTx/>
                <a:latin typeface="Arial" panose="020B0604020202020204" pitchFamily="34" charset="0"/>
                <a:cs typeface="Arial" panose="020B0604020202020204" pitchFamily="34" charset="0"/>
              </a:rPr>
              <a:t>develop</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promising ideas using new approaches where useful (e.g. six hats)</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highlight>
                  <a:srgbClr val="B6FF99"/>
                </a:highlight>
                <a:uLnTx/>
                <a:uFillTx/>
                <a:latin typeface="Arial" panose="020B0604020202020204" pitchFamily="34" charset="0"/>
                <a:cs typeface="Arial" panose="020B0604020202020204" pitchFamily="34" charset="0"/>
              </a:rPr>
              <a:t>Sign up </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 the workshop: </a:t>
            </a:r>
            <a:r>
              <a:rPr kumimoji="0" lang="en-GB" sz="2000" b="0" i="0" u="none" strike="noStrike" kern="1200" cap="none" spc="0" normalizeH="0" baseline="0" noProof="0" dirty="0">
                <a:ln>
                  <a:noFill/>
                </a:ln>
                <a:solidFill>
                  <a:prstClr val="black"/>
                </a:solidFill>
                <a:effectLst/>
                <a:highlight>
                  <a:srgbClr val="FF9700"/>
                </a:highlight>
                <a:uLnTx/>
                <a:uFillTx/>
                <a:latin typeface="Arial" panose="020B0604020202020204" pitchFamily="34" charset="0"/>
                <a:cs typeface="Arial" panose="020B0604020202020204" pitchFamily="34" charset="0"/>
              </a:rPr>
              <a:t>14</a:t>
            </a:r>
            <a:r>
              <a:rPr kumimoji="0" lang="en-GB" sz="2000" b="0" i="0" u="none" strike="noStrike" kern="1200" cap="none" spc="0" normalizeH="0" baseline="30000" noProof="0" dirty="0">
                <a:ln>
                  <a:noFill/>
                </a:ln>
                <a:solidFill>
                  <a:prstClr val="black"/>
                </a:solidFill>
                <a:effectLst/>
                <a:highlight>
                  <a:srgbClr val="FF9700"/>
                </a:highlight>
                <a:uLnTx/>
                <a:uFillTx/>
                <a:latin typeface="Arial" panose="020B0604020202020204" pitchFamily="34" charset="0"/>
                <a:cs typeface="Arial" panose="020B0604020202020204" pitchFamily="34" charset="0"/>
              </a:rPr>
              <a:t>th</a:t>
            </a:r>
            <a:r>
              <a:rPr kumimoji="0" lang="en-GB" sz="2000" b="0" i="0" u="none" strike="noStrike" kern="1200" cap="none" spc="0" normalizeH="0" baseline="0" noProof="0" dirty="0">
                <a:ln>
                  <a:noFill/>
                </a:ln>
                <a:solidFill>
                  <a:prstClr val="black"/>
                </a:solidFill>
                <a:effectLst/>
                <a:highlight>
                  <a:srgbClr val="FF9700"/>
                </a:highlight>
                <a:uLnTx/>
                <a:uFillTx/>
                <a:latin typeface="Arial" panose="020B0604020202020204" pitchFamily="34" charset="0"/>
                <a:cs typeface="Arial" panose="020B0604020202020204" pitchFamily="34" charset="0"/>
              </a:rPr>
              <a:t> May</a:t>
            </a:r>
          </a:p>
        </p:txBody>
      </p:sp>
      <p:sp>
        <p:nvSpPr>
          <p:cNvPr id="2" name="Body Medium">
            <a:extLst>
              <a:ext uri="{FF2B5EF4-FFF2-40B4-BE49-F238E27FC236}">
                <a16:creationId xmlns:a16="http://schemas.microsoft.com/office/drawing/2014/main" id="{7C83DFB2-37ED-49C2-1264-9E85AA3DD6EF}"/>
              </a:ext>
            </a:extLst>
          </p:cNvPr>
          <p:cNvSpPr/>
          <p:nvPr/>
        </p:nvSpPr>
        <p:spPr>
          <a:xfrm>
            <a:off x="3806502" y="6000094"/>
            <a:ext cx="11083473" cy="347019"/>
          </a:xfrm>
          <a:prstGeom prst="rect">
            <a:avLst/>
          </a:prstGeom>
          <a:noFill/>
          <a:ln/>
        </p:spPr>
        <p:txBody>
          <a:bodyPr wrap="square" lIns="0" tIns="0" rIns="0" bIns="0" rtlCol="0" anchor="t"/>
          <a:lstStyle/>
          <a:p>
            <a:pPr marL="457200" marR="0" lvl="1" indent="0" algn="l" defTabSz="914400" rtl="0" eaLnBrk="1" fontAlgn="auto" latinLnBrk="0" hangingPunct="1">
              <a:lnSpc>
                <a:spcPct val="100000"/>
              </a:lnSpc>
              <a:spcBef>
                <a:spcPts val="60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Reminder: Idea submissions open on the </a:t>
            </a:r>
            <a:r>
              <a:rPr kumimoji="0" lang="en-GB" sz="2000" b="0" i="0" u="none" strike="noStrike" kern="1200" cap="none" spc="0" normalizeH="0" baseline="0" noProof="0" dirty="0">
                <a:ln>
                  <a:noFill/>
                </a:ln>
                <a:solidFill>
                  <a:prstClr val="black"/>
                </a:solidFill>
                <a:effectLst/>
                <a:highlight>
                  <a:srgbClr val="FF9700"/>
                </a:highlight>
                <a:uLnTx/>
                <a:uFillTx/>
                <a:latin typeface="Arial" panose="020B0604020202020204" pitchFamily="34" charset="0"/>
                <a:cs typeface="Arial" panose="020B0604020202020204" pitchFamily="34" charset="0"/>
              </a:rPr>
              <a:t>20</a:t>
            </a:r>
            <a:r>
              <a:rPr kumimoji="0" lang="en-GB" sz="2000" b="0" i="0" u="none" strike="noStrike" kern="1200" cap="none" spc="0" normalizeH="0" baseline="30000" noProof="0" dirty="0">
                <a:ln>
                  <a:noFill/>
                </a:ln>
                <a:solidFill>
                  <a:prstClr val="black"/>
                </a:solidFill>
                <a:effectLst/>
                <a:highlight>
                  <a:srgbClr val="FF9700"/>
                </a:highlight>
                <a:uLnTx/>
                <a:uFillTx/>
                <a:latin typeface="Arial" panose="020B0604020202020204" pitchFamily="34" charset="0"/>
                <a:cs typeface="Arial" panose="020B0604020202020204" pitchFamily="34" charset="0"/>
              </a:rPr>
              <a:t>th</a:t>
            </a:r>
            <a:r>
              <a:rPr kumimoji="0" lang="en-GB" sz="2000" b="0" i="0" u="none" strike="noStrike" kern="1200" cap="none" spc="0" normalizeH="0" baseline="0" noProof="0" dirty="0">
                <a:ln>
                  <a:noFill/>
                </a:ln>
                <a:solidFill>
                  <a:prstClr val="black"/>
                </a:solidFill>
                <a:effectLst/>
                <a:highlight>
                  <a:srgbClr val="FF9700"/>
                </a:highlight>
                <a:uLnTx/>
                <a:uFillTx/>
                <a:latin typeface="Arial" panose="020B0604020202020204" pitchFamily="34" charset="0"/>
                <a:cs typeface="Arial" panose="020B0604020202020204" pitchFamily="34" charset="0"/>
              </a:rPr>
              <a:t> May</a:t>
            </a:r>
          </a:p>
          <a:p>
            <a:pPr marL="457200" marR="0" lvl="1" indent="0" algn="l" defTabSz="914400" rtl="0" eaLnBrk="1" fontAlgn="auto" latinLnBrk="0" hangingPunct="1">
              <a:lnSpc>
                <a:spcPct val="100000"/>
              </a:lnSpc>
              <a:spcBef>
                <a:spcPts val="600"/>
              </a:spcBef>
              <a:spcAft>
                <a:spcPts val="60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50000"/>
              </a:lnSpc>
              <a:spcBef>
                <a:spcPts val="60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endParaRPr>
          </a:p>
        </p:txBody>
      </p:sp>
      <p:pic>
        <p:nvPicPr>
          <p:cNvPr id="3" name="Picture 2" descr="A green and white circle with white lines and a green and orange circle with white lines and a black background&#10;&#10;AI-generated content may be incorrect.">
            <a:extLst>
              <a:ext uri="{FF2B5EF4-FFF2-40B4-BE49-F238E27FC236}">
                <a16:creationId xmlns:a16="http://schemas.microsoft.com/office/drawing/2014/main" id="{3252C2E6-FC73-85C6-FE5B-5349E1DC474B}"/>
              </a:ext>
            </a:extLst>
          </p:cNvPr>
          <p:cNvPicPr>
            <a:picLocks noChangeAspect="1"/>
          </p:cNvPicPr>
          <p:nvPr/>
        </p:nvPicPr>
        <p:blipFill>
          <a:blip r:embed="rId3"/>
          <a:srcRect l="56581" r="14809"/>
          <a:stretch/>
        </p:blipFill>
        <p:spPr>
          <a:xfrm>
            <a:off x="0" y="2095259"/>
            <a:ext cx="3421040" cy="2785760"/>
          </a:xfrm>
          <a:prstGeom prst="rect">
            <a:avLst/>
          </a:prstGeom>
        </p:spPr>
      </p:pic>
    </p:spTree>
    <p:extLst>
      <p:ext uri="{BB962C8B-B14F-4D97-AF65-F5344CB8AC3E}">
        <p14:creationId xmlns:p14="http://schemas.microsoft.com/office/powerpoint/2010/main" val="29034206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E579E-7284-4C21-8EDE-DA3129069A53}"/>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6E2A5681-9F9E-7B01-5D73-B8C5F3DA67EF}"/>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Body Medium">
            <a:extLst>
              <a:ext uri="{FF2B5EF4-FFF2-40B4-BE49-F238E27FC236}">
                <a16:creationId xmlns:a16="http://schemas.microsoft.com/office/drawing/2014/main" id="{A1FC8C0F-90A8-74DB-0913-D8634C27657D}"/>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4" name="Rectangle 3">
            <a:extLst>
              <a:ext uri="{FF2B5EF4-FFF2-40B4-BE49-F238E27FC236}">
                <a16:creationId xmlns:a16="http://schemas.microsoft.com/office/drawing/2014/main" id="{34D6725A-C90E-4DCB-0F0F-F05D54F2717F}"/>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5900C3C-4100-A0BC-9EE0-8EA2B472DD83}"/>
              </a:ext>
            </a:extLst>
          </p:cNvPr>
          <p:cNvSpPr/>
          <p:nvPr/>
        </p:nvSpPr>
        <p:spPr>
          <a:xfrm>
            <a:off x="9428312" y="3848715"/>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Body Medium">
            <a:extLst>
              <a:ext uri="{FF2B5EF4-FFF2-40B4-BE49-F238E27FC236}">
                <a16:creationId xmlns:a16="http://schemas.microsoft.com/office/drawing/2014/main" id="{BED8E4B3-AC60-9931-FA82-5369CEA5D5E5}"/>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Assessing growth (survey 2)</a:t>
            </a:r>
          </a:p>
        </p:txBody>
      </p:sp>
      <p:pic>
        <p:nvPicPr>
          <p:cNvPr id="7" name="Picture 6">
            <a:extLst>
              <a:ext uri="{FF2B5EF4-FFF2-40B4-BE49-F238E27FC236}">
                <a16:creationId xmlns:a16="http://schemas.microsoft.com/office/drawing/2014/main" id="{A99D3BE6-502E-C0C6-0223-3679473F6EFC}"/>
              </a:ext>
            </a:extLst>
          </p:cNvPr>
          <p:cNvPicPr>
            <a:picLocks noChangeAspect="1"/>
          </p:cNvPicPr>
          <p:nvPr/>
        </p:nvPicPr>
        <p:blipFill>
          <a:blip r:embed="rId3"/>
          <a:srcRect l="4659" t="16053" r="69312" b="9117"/>
          <a:stretch/>
        </p:blipFill>
        <p:spPr>
          <a:xfrm>
            <a:off x="9651768" y="4809295"/>
            <a:ext cx="1167194" cy="1833550"/>
          </a:xfrm>
          <a:prstGeom prst="rect">
            <a:avLst/>
          </a:prstGeom>
        </p:spPr>
      </p:pic>
      <p:sp>
        <p:nvSpPr>
          <p:cNvPr id="2" name="TextBox 1">
            <a:extLst>
              <a:ext uri="{FF2B5EF4-FFF2-40B4-BE49-F238E27FC236}">
                <a16:creationId xmlns:a16="http://schemas.microsoft.com/office/drawing/2014/main" id="{8C235057-423A-84B9-F751-997A93D474E0}"/>
              </a:ext>
            </a:extLst>
          </p:cNvPr>
          <p:cNvSpPr txBox="1"/>
          <p:nvPr/>
        </p:nvSpPr>
        <p:spPr>
          <a:xfrm>
            <a:off x="602961" y="5248318"/>
            <a:ext cx="9281613" cy="888705"/>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a:ln>
                  <a:noFill/>
                </a:ln>
                <a:solidFill>
                  <a:srgbClr val="000000"/>
                </a:solidFill>
                <a:effectLst/>
                <a:highlight>
                  <a:srgbClr val="B6FF99"/>
                </a:highlight>
                <a:uLnTx/>
                <a:uFillTx/>
                <a:latin typeface="Arial" panose="020B0604020202020204" pitchFamily="34" charset="0"/>
                <a:ea typeface="Visuelt Pro ExtraLight"/>
                <a:cs typeface="Arial" panose="020B0604020202020204" pitchFamily="34" charset="0"/>
              </a:rPr>
              <a:t>Participants who attend the workshop and complete the workshop surveys will obtain an ‘Explorer’ digital badge</a:t>
            </a:r>
          </a:p>
        </p:txBody>
      </p:sp>
      <p:sp>
        <p:nvSpPr>
          <p:cNvPr id="6" name="Oval 5">
            <a:extLst>
              <a:ext uri="{FF2B5EF4-FFF2-40B4-BE49-F238E27FC236}">
                <a16:creationId xmlns:a16="http://schemas.microsoft.com/office/drawing/2014/main" id="{4D303CA6-CFB1-0E8A-C918-6A183ED5D020}"/>
              </a:ext>
            </a:extLst>
          </p:cNvPr>
          <p:cNvSpPr/>
          <p:nvPr/>
        </p:nvSpPr>
        <p:spPr>
          <a:xfrm>
            <a:off x="2403066" y="2598794"/>
            <a:ext cx="1390650" cy="14525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0" name="Table 9">
            <a:extLst>
              <a:ext uri="{FF2B5EF4-FFF2-40B4-BE49-F238E27FC236}">
                <a16:creationId xmlns:a16="http://schemas.microsoft.com/office/drawing/2014/main" id="{56B37D8F-6C19-4AA6-5F5D-2F7B0159ED52}"/>
              </a:ext>
            </a:extLst>
          </p:cNvPr>
          <p:cNvGraphicFramePr>
            <a:graphicFrameLocks noGrp="1"/>
          </p:cNvGraphicFramePr>
          <p:nvPr>
            <p:extLst>
              <p:ext uri="{D42A27DB-BD31-4B8C-83A1-F6EECF244321}">
                <p14:modId xmlns:p14="http://schemas.microsoft.com/office/powerpoint/2010/main" val="2477297990"/>
              </p:ext>
            </p:extLst>
          </p:nvPr>
        </p:nvGraphicFramePr>
        <p:xfrm>
          <a:off x="2178863" y="2092972"/>
          <a:ext cx="7455011" cy="1961282"/>
        </p:xfrm>
        <a:graphic>
          <a:graphicData uri="http://schemas.openxmlformats.org/drawingml/2006/table">
            <a:tbl>
              <a:tblPr firstRow="1" bandRow="1">
                <a:tableStyleId>{C083E6E3-FA7D-4D7B-A595-EF9225AFEA82}</a:tableStyleId>
              </a:tblPr>
              <a:tblGrid>
                <a:gridCol w="1760664">
                  <a:extLst>
                    <a:ext uri="{9D8B030D-6E8A-4147-A177-3AD203B41FA5}">
                      <a16:colId xmlns:a16="http://schemas.microsoft.com/office/drawing/2014/main" val="2791638648"/>
                    </a:ext>
                  </a:extLst>
                </a:gridCol>
                <a:gridCol w="5694347">
                  <a:extLst>
                    <a:ext uri="{9D8B030D-6E8A-4147-A177-3AD203B41FA5}">
                      <a16:colId xmlns:a16="http://schemas.microsoft.com/office/drawing/2014/main" val="171805292"/>
                    </a:ext>
                  </a:extLst>
                </a:gridCol>
              </a:tblGrid>
              <a:tr h="553015">
                <a:tc>
                  <a:txBody>
                    <a:bodyPr/>
                    <a:lstStyle/>
                    <a:p>
                      <a:r>
                        <a:rPr lang="en-GB" sz="1800" b="1" dirty="0">
                          <a:latin typeface="Arial" panose="020B0604020202020204" pitchFamily="34" charset="0"/>
                          <a:cs typeface="Arial" panose="020B0604020202020204" pitchFamily="34" charset="0"/>
                        </a:rPr>
                        <a:t>Capability</a:t>
                      </a:r>
                    </a:p>
                  </a:txBody>
                  <a:tcPr anchor="ctr">
                    <a:solidFill>
                      <a:srgbClr val="03ECDD"/>
                    </a:solidFill>
                  </a:tcPr>
                </a:tc>
                <a:tc>
                  <a:txBody>
                    <a:bodyPr/>
                    <a:lstStyle/>
                    <a:p>
                      <a:r>
                        <a:rPr lang="en-GB" sz="1800" b="1" dirty="0">
                          <a:latin typeface="Arial" panose="020B0604020202020204" pitchFamily="34" charset="0"/>
                          <a:cs typeface="Arial" panose="020B0604020202020204" pitchFamily="34" charset="0"/>
                        </a:rPr>
                        <a:t>Statement</a:t>
                      </a:r>
                    </a:p>
                  </a:txBody>
                  <a:tcPr anchor="ctr">
                    <a:solidFill>
                      <a:srgbClr val="03ECDD"/>
                    </a:solidFill>
                  </a:tcPr>
                </a:tc>
                <a:extLst>
                  <a:ext uri="{0D108BD9-81ED-4DB2-BD59-A6C34878D82A}">
                    <a16:rowId xmlns:a16="http://schemas.microsoft.com/office/drawing/2014/main" val="728828462"/>
                  </a:ext>
                </a:extLst>
              </a:tr>
              <a:tr h="542925">
                <a:tc>
                  <a:txBody>
                    <a:bodyPr/>
                    <a:lstStyle/>
                    <a:p>
                      <a:r>
                        <a:rPr lang="en-GB" sz="1800" b="1" dirty="0">
                          <a:latin typeface="Arial" panose="020B0604020202020204" pitchFamily="34" charset="0"/>
                          <a:cs typeface="Arial" panose="020B0604020202020204" pitchFamily="34" charset="0"/>
                        </a:rPr>
                        <a:t>Creativity</a:t>
                      </a:r>
                    </a:p>
                  </a:txBody>
                  <a:tcPr anchor="ctr">
                    <a:solidFill>
                      <a:srgbClr val="FFFAEF">
                        <a:alpha val="20000"/>
                      </a:srgbClr>
                    </a:solidFill>
                  </a:tcPr>
                </a:tc>
                <a:tc>
                  <a:txBody>
                    <a:bodyPr/>
                    <a:lstStyle/>
                    <a:p>
                      <a:pPr marL="0" marR="0" lvl="0" indent="0" algn="l" defTabSz="60963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800" kern="100" dirty="0">
                          <a:effectLst/>
                          <a:latin typeface="Arial" panose="020B0604020202020204" pitchFamily="34" charset="0"/>
                          <a:cs typeface="Arial" panose="020B0604020202020204" pitchFamily="34" charset="0"/>
                        </a:rPr>
                        <a:t>Dream big about what is possible.</a:t>
                      </a:r>
                    </a:p>
                  </a:txBody>
                  <a:tcPr anchor="ctr">
                    <a:solidFill>
                      <a:srgbClr val="FFFAEF">
                        <a:alpha val="20000"/>
                      </a:srgbClr>
                    </a:solidFill>
                  </a:tcPr>
                </a:tc>
                <a:extLst>
                  <a:ext uri="{0D108BD9-81ED-4DB2-BD59-A6C34878D82A}">
                    <a16:rowId xmlns:a16="http://schemas.microsoft.com/office/drawing/2014/main" val="2462516747"/>
                  </a:ext>
                </a:extLst>
              </a:tr>
              <a:tr h="432671">
                <a:tc>
                  <a:txBody>
                    <a:bodyPr/>
                    <a:lstStyle/>
                    <a:p>
                      <a:r>
                        <a:rPr lang="en-GB" sz="1800" b="1" dirty="0">
                          <a:latin typeface="Arial" panose="020B0604020202020204" pitchFamily="34" charset="0"/>
                          <a:cs typeface="Arial" panose="020B0604020202020204" pitchFamily="34" charset="0"/>
                        </a:rPr>
                        <a:t>Courage</a:t>
                      </a:r>
                    </a:p>
                  </a:txBody>
                  <a:tcPr anchor="ctr"/>
                </a:tc>
                <a:tc>
                  <a:txBody>
                    <a:bodyPr/>
                    <a:lstStyle/>
                    <a:p>
                      <a:pPr marL="0" marR="0" lvl="0" indent="0" algn="l" defTabSz="60963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800" kern="100" dirty="0">
                          <a:effectLst/>
                          <a:latin typeface="Arial" panose="020B0604020202020204" pitchFamily="34" charset="0"/>
                          <a:cs typeface="Arial" panose="020B0604020202020204" pitchFamily="34" charset="0"/>
                        </a:rPr>
                        <a:t>Try new things, even when it's hard.</a:t>
                      </a:r>
                      <a:endParaRPr lang="en-GB"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80890715"/>
                  </a:ext>
                </a:extLst>
              </a:tr>
              <a:tr h="432671">
                <a:tc>
                  <a:txBody>
                    <a:bodyPr/>
                    <a:lstStyle/>
                    <a:p>
                      <a:r>
                        <a:rPr lang="en-GB" sz="1800" b="1" dirty="0">
                          <a:latin typeface="Arial" panose="020B0604020202020204" pitchFamily="34" charset="0"/>
                          <a:cs typeface="Arial" panose="020B0604020202020204" pitchFamily="34" charset="0"/>
                        </a:rPr>
                        <a:t>Collaboration</a:t>
                      </a:r>
                    </a:p>
                  </a:txBody>
                  <a:tcPr anchor="ctr">
                    <a:solidFill>
                      <a:srgbClr val="FFFAEF">
                        <a:alpha val="20000"/>
                      </a:srgbClr>
                    </a:solidFill>
                  </a:tcPr>
                </a:tc>
                <a:tc>
                  <a:txBody>
                    <a:bodyPr/>
                    <a:lstStyle/>
                    <a:p>
                      <a:pPr marL="0" marR="0" lvl="0" indent="0" algn="l" defTabSz="60963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800" kern="100" dirty="0">
                          <a:effectLst/>
                          <a:latin typeface="Arial" panose="020B0604020202020204" pitchFamily="34" charset="0"/>
                          <a:cs typeface="Arial" panose="020B0604020202020204" pitchFamily="34" charset="0"/>
                        </a:rPr>
                        <a:t>Work with others, even when it's hard.</a:t>
                      </a:r>
                      <a:endParaRPr lang="en-GB" sz="1800" dirty="0">
                        <a:latin typeface="Arial" panose="020B0604020202020204" pitchFamily="34" charset="0"/>
                        <a:cs typeface="Arial" panose="020B0604020202020204" pitchFamily="34" charset="0"/>
                      </a:endParaRPr>
                    </a:p>
                  </a:txBody>
                  <a:tcPr anchor="ctr">
                    <a:solidFill>
                      <a:srgbClr val="FFFAEF">
                        <a:alpha val="20000"/>
                      </a:srgbClr>
                    </a:solidFill>
                  </a:tcPr>
                </a:tc>
                <a:extLst>
                  <a:ext uri="{0D108BD9-81ED-4DB2-BD59-A6C34878D82A}">
                    <a16:rowId xmlns:a16="http://schemas.microsoft.com/office/drawing/2014/main" val="3557240161"/>
                  </a:ext>
                </a:extLst>
              </a:tr>
            </a:tbl>
          </a:graphicData>
        </a:graphic>
      </p:graphicFrame>
      <p:pic>
        <p:nvPicPr>
          <p:cNvPr id="11" name="Picture 10" descr="A green and white circle with white lines and a green and orange circle with white lines and a black background&#10;&#10;AI-generated content may be incorrect.">
            <a:extLst>
              <a:ext uri="{FF2B5EF4-FFF2-40B4-BE49-F238E27FC236}">
                <a16:creationId xmlns:a16="http://schemas.microsoft.com/office/drawing/2014/main" id="{F98B666D-7614-F2FC-DBB5-B07B75248D45}"/>
              </a:ext>
            </a:extLst>
          </p:cNvPr>
          <p:cNvPicPr>
            <a:picLocks noChangeAspect="1"/>
          </p:cNvPicPr>
          <p:nvPr/>
        </p:nvPicPr>
        <p:blipFill>
          <a:blip r:embed="rId4"/>
          <a:srcRect l="45821" r="34226"/>
          <a:stretch/>
        </p:blipFill>
        <p:spPr>
          <a:xfrm>
            <a:off x="0" y="1988836"/>
            <a:ext cx="1943100" cy="2268697"/>
          </a:xfrm>
          <a:prstGeom prst="rect">
            <a:avLst/>
          </a:prstGeom>
        </p:spPr>
      </p:pic>
    </p:spTree>
    <p:extLst>
      <p:ext uri="{BB962C8B-B14F-4D97-AF65-F5344CB8AC3E}">
        <p14:creationId xmlns:p14="http://schemas.microsoft.com/office/powerpoint/2010/main" val="39994433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186B6A51-4E6A-8822-0B2B-4E266EEEDBCB}"/>
            </a:ext>
          </a:extLst>
        </p:cNvPr>
        <p:cNvGrpSpPr/>
        <p:nvPr/>
      </p:nvGrpSpPr>
      <p:grpSpPr>
        <a:xfrm>
          <a:off x="0" y="0"/>
          <a:ext cx="0" cy="0"/>
          <a:chOff x="0" y="0"/>
          <a:chExt cx="0" cy="0"/>
        </a:xfrm>
      </p:grpSpPr>
      <p:sp>
        <p:nvSpPr>
          <p:cNvPr id="7" name="Improving the what why how and who">
            <a:extLst>
              <a:ext uri="{FF2B5EF4-FFF2-40B4-BE49-F238E27FC236}">
                <a16:creationId xmlns:a16="http://schemas.microsoft.com/office/drawing/2014/main" id="{D4D13EDA-C5CB-8135-8063-C03C531F7341}"/>
              </a:ext>
            </a:extLst>
          </p:cNvPr>
          <p:cNvSpPr/>
          <p:nvPr/>
        </p:nvSpPr>
        <p:spPr>
          <a:xfrm>
            <a:off x="607368" y="439644"/>
            <a:ext cx="7275455"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6800" b="1" dirty="0">
                <a:solidFill>
                  <a:srgbClr val="F6F2E9"/>
                </a:solidFill>
                <a:latin typeface="Arial" panose="020B0604020202020204" pitchFamily="34" charset="0"/>
                <a:cs typeface="Arial" panose="020B0604020202020204" pitchFamily="34" charset="0"/>
              </a:rPr>
              <a:t>Optional a</a:t>
            </a:r>
            <a:r>
              <a:rPr kumimoji="0" lang="en-US" sz="6800" b="1" i="0" u="none" strike="noStrike" kern="1200" cap="none" spc="0" normalizeH="0" baseline="0" noProof="0" dirty="0" err="1">
                <a:ln>
                  <a:noFill/>
                </a:ln>
                <a:solidFill>
                  <a:srgbClr val="F6F2E9"/>
                </a:solidFill>
                <a:effectLst/>
                <a:uLnTx/>
                <a:uFillTx/>
                <a:latin typeface="Arial" panose="020B0604020202020204" pitchFamily="34" charset="0"/>
                <a:ea typeface="+mn-ea"/>
                <a:cs typeface="Arial" panose="020B0604020202020204" pitchFamily="34" charset="0"/>
              </a:rPr>
              <a:t>ctivities</a:t>
            </a:r>
            <a:endParaRPr kumimoji="0" lang="en-US" sz="6800" b="1" i="0" u="none" strike="noStrike" kern="1200" cap="none" spc="0" normalizeH="0" baseline="0" noProof="0" dirty="0">
              <a:ln>
                <a:noFill/>
              </a:ln>
              <a:solidFill>
                <a:srgbClr val="F6F2E9"/>
              </a:solidFill>
              <a:effectLst/>
              <a:uLnTx/>
              <a:uFillTx/>
              <a:latin typeface="Arial" panose="020B0604020202020204" pitchFamily="34" charset="0"/>
              <a:ea typeface="+mn-ea"/>
              <a:cs typeface="Arial" panose="020B0604020202020204" pitchFamily="34" charset="0"/>
            </a:endParaRPr>
          </a:p>
        </p:txBody>
      </p:sp>
      <p:pic>
        <p:nvPicPr>
          <p:cNvPr id="2" name="Picture 1" descr="A yellow and blue star with a blue star in the center&#10;&#10;Description automatically generated">
            <a:extLst>
              <a:ext uri="{FF2B5EF4-FFF2-40B4-BE49-F238E27FC236}">
                <a16:creationId xmlns:a16="http://schemas.microsoft.com/office/drawing/2014/main" id="{A73DCDAB-4E9B-60B4-55C5-5010346A8C0E}"/>
              </a:ext>
            </a:extLst>
          </p:cNvPr>
          <p:cNvPicPr>
            <a:picLocks noChangeAspect="1"/>
          </p:cNvPicPr>
          <p:nvPr/>
        </p:nvPicPr>
        <p:blipFill>
          <a:blip r:embed="rId3">
            <a:extLst>
              <a:ext uri="{28A0092B-C50C-407E-A947-70E740481C1C}">
                <a14:useLocalDpi xmlns:a14="http://schemas.microsoft.com/office/drawing/2010/main" val="0"/>
              </a:ext>
            </a:extLst>
          </a:blip>
          <a:srcRect l="-4768" t="-12020" r="39862" b="41977"/>
          <a:stretch/>
        </p:blipFill>
        <p:spPr>
          <a:xfrm>
            <a:off x="4245096" y="-1717581"/>
            <a:ext cx="7946904" cy="8575581"/>
          </a:xfrm>
          <a:prstGeom prst="rect">
            <a:avLst/>
          </a:prstGeom>
        </p:spPr>
      </p:pic>
    </p:spTree>
    <p:extLst>
      <p:ext uri="{BB962C8B-B14F-4D97-AF65-F5344CB8AC3E}">
        <p14:creationId xmlns:p14="http://schemas.microsoft.com/office/powerpoint/2010/main" val="19156366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5832C-117E-E39B-C44E-0118370C1C5F}"/>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E16257A0-571D-1053-A6D9-EEA64CA2F03C}"/>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4" name="Rectangle 3">
            <a:extLst>
              <a:ext uri="{FF2B5EF4-FFF2-40B4-BE49-F238E27FC236}">
                <a16:creationId xmlns:a16="http://schemas.microsoft.com/office/drawing/2014/main" id="{66243645-FF61-362E-144A-04D915A68601}"/>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7F7ACD4-4F86-D2D4-1E91-E40A506F0869}"/>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13CDBB"/>
              </a:highligh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61D7F7FD-2627-A628-EDB7-4706177DE6CC}"/>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Adding and developing ideas</a:t>
            </a:r>
          </a:p>
        </p:txBody>
      </p:sp>
      <p:sp>
        <p:nvSpPr>
          <p:cNvPr id="8" name="TextBox 7">
            <a:extLst>
              <a:ext uri="{FF2B5EF4-FFF2-40B4-BE49-F238E27FC236}">
                <a16:creationId xmlns:a16="http://schemas.microsoft.com/office/drawing/2014/main" id="{E41754BF-0094-155E-C0BD-7950EBFA3F84}"/>
              </a:ext>
            </a:extLst>
          </p:cNvPr>
          <p:cNvSpPr txBox="1"/>
          <p:nvPr/>
        </p:nvSpPr>
        <p:spPr>
          <a:xfrm>
            <a:off x="602961" y="1720195"/>
            <a:ext cx="10360313" cy="4208844"/>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Try a different activities to:</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Change the goal of a question or point of view</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Add or expand on an initial idea </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You can do these activities on your own or, if relevant, with your Spark team using different ideas.</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We recommend 15-30 minutes for each activity.</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endParaRPr>
          </a:p>
        </p:txBody>
      </p:sp>
    </p:spTree>
    <p:extLst>
      <p:ext uri="{BB962C8B-B14F-4D97-AF65-F5344CB8AC3E}">
        <p14:creationId xmlns:p14="http://schemas.microsoft.com/office/powerpoint/2010/main" val="1361035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6E3F3-F3E1-56DC-307A-36D7483642F8}"/>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C02CA89B-54F9-4D3F-F414-521AE1DF7C15}"/>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4" name="Rectangle 3">
            <a:extLst>
              <a:ext uri="{FF2B5EF4-FFF2-40B4-BE49-F238E27FC236}">
                <a16:creationId xmlns:a16="http://schemas.microsoft.com/office/drawing/2014/main" id="{842F5CC7-964C-CD1C-671E-D84A2BB03803}"/>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619FC6F-EE77-C409-A95F-553BD4ABAB5C}"/>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13CDBB"/>
              </a:highligh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F449BC9C-E1BB-F43B-7F89-54D519B5C8AC}"/>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How Might We…</a:t>
            </a:r>
          </a:p>
        </p:txBody>
      </p:sp>
      <p:pic>
        <p:nvPicPr>
          <p:cNvPr id="11" name="Picture 10">
            <a:extLst>
              <a:ext uri="{FF2B5EF4-FFF2-40B4-BE49-F238E27FC236}">
                <a16:creationId xmlns:a16="http://schemas.microsoft.com/office/drawing/2014/main" id="{E92BEF59-9560-267B-DF03-A987637AD05C}"/>
              </a:ext>
            </a:extLst>
          </p:cNvPr>
          <p:cNvPicPr>
            <a:picLocks noChangeAspect="1"/>
          </p:cNvPicPr>
          <p:nvPr/>
        </p:nvPicPr>
        <p:blipFill>
          <a:blip r:embed="rId3"/>
          <a:stretch>
            <a:fillRect/>
          </a:stretch>
        </p:blipFill>
        <p:spPr>
          <a:xfrm>
            <a:off x="459636" y="3407572"/>
            <a:ext cx="4920610" cy="3450428"/>
          </a:xfrm>
          <a:prstGeom prst="rect">
            <a:avLst/>
          </a:prstGeom>
        </p:spPr>
      </p:pic>
      <p:sp>
        <p:nvSpPr>
          <p:cNvPr id="3" name="TextBox 2">
            <a:extLst>
              <a:ext uri="{FF2B5EF4-FFF2-40B4-BE49-F238E27FC236}">
                <a16:creationId xmlns:a16="http://schemas.microsoft.com/office/drawing/2014/main" id="{1CA9749B-AD6D-3836-B5E5-F9DE3790B409}"/>
              </a:ext>
            </a:extLst>
          </p:cNvPr>
          <p:cNvSpPr txBox="1"/>
          <p:nvPr/>
        </p:nvSpPr>
        <p:spPr>
          <a:xfrm>
            <a:off x="602961" y="1783190"/>
            <a:ext cx="9554571" cy="1169551"/>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Activity to open up creativity and generating ideas by reframing a statement or point-of-view (POV).</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Sources with worksheets and examples: </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hlinkClick r:id="rId4"/>
              </a:rPr>
              <a:t>https://statics.teams.cdn.office.net/evergreen-assets/safelinks/1/atp-safelinks.html</a:t>
            </a:r>
            <a:endParaRPr lang="en-GB"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hlinkClick r:id="rId5"/>
              </a:rPr>
              <a:t>https://dschool.stanford.edu/tools/how-might-we-questions</a:t>
            </a:r>
            <a:r>
              <a:rPr lang="en-GB" sz="1400" dirty="0">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778CE6D5-8258-ACC6-ABC5-93336506E46B}"/>
              </a:ext>
            </a:extLst>
          </p:cNvPr>
          <p:cNvSpPr txBox="1"/>
          <p:nvPr/>
        </p:nvSpPr>
        <p:spPr>
          <a:xfrm>
            <a:off x="5973991" y="3574667"/>
            <a:ext cx="6106884" cy="3116238"/>
          </a:xfrm>
          <a:prstGeom prst="rect">
            <a:avLst/>
          </a:prstGeom>
          <a:noFill/>
        </p:spPr>
        <p:txBody>
          <a:bodyPr wrap="square">
            <a:spAutoFit/>
          </a:bodyPr>
          <a:lstStyle/>
          <a:p>
            <a:pPr>
              <a:lnSpc>
                <a:spcPct val="150000"/>
              </a:lnSpc>
            </a:pPr>
            <a:r>
              <a:rPr lang="en-GB" sz="1200" dirty="0">
                <a:latin typeface="Arial" panose="020B0604020202020204" pitchFamily="34" charset="0"/>
                <a:cs typeface="Arial" panose="020B0604020202020204" pitchFamily="34" charset="0"/>
              </a:rPr>
              <a:t>Additional prompts:</a:t>
            </a:r>
          </a:p>
          <a:p>
            <a:pPr marL="285750" indent="-285750">
              <a:lnSpc>
                <a:spcPct val="150000"/>
              </a:lnSpc>
              <a:buFont typeface="Arial" panose="020B0604020202020204" pitchFamily="34" charset="0"/>
              <a:buChar char="•"/>
            </a:pPr>
            <a:r>
              <a:rPr lang="en-GB" sz="1200" dirty="0">
                <a:highlight>
                  <a:srgbClr val="B6FF99"/>
                </a:highlight>
                <a:latin typeface="Arial" panose="020B0604020202020204" pitchFamily="34" charset="0"/>
                <a:cs typeface="Arial" panose="020B0604020202020204" pitchFamily="34" charset="0"/>
              </a:rPr>
              <a:t>Amp up the good</a:t>
            </a:r>
          </a:p>
          <a:p>
            <a:pPr marL="285750" indent="-285750">
              <a:lnSpc>
                <a:spcPct val="150000"/>
              </a:lnSpc>
              <a:buFont typeface="Arial" panose="020B0604020202020204" pitchFamily="34" charset="0"/>
              <a:buChar char="•"/>
            </a:pPr>
            <a:r>
              <a:rPr lang="en-GB" sz="1200" dirty="0">
                <a:highlight>
                  <a:srgbClr val="B6FF99"/>
                </a:highlight>
                <a:latin typeface="Arial" panose="020B0604020202020204" pitchFamily="34" charset="0"/>
                <a:cs typeface="Arial" panose="020B0604020202020204" pitchFamily="34" charset="0"/>
              </a:rPr>
              <a:t>Remove the bad</a:t>
            </a:r>
          </a:p>
          <a:p>
            <a:pPr marL="285750" indent="-285750">
              <a:lnSpc>
                <a:spcPct val="150000"/>
              </a:lnSpc>
              <a:buFont typeface="Arial" panose="020B0604020202020204" pitchFamily="34" charset="0"/>
              <a:buChar char="•"/>
            </a:pPr>
            <a:r>
              <a:rPr lang="en-GB" sz="1200" dirty="0">
                <a:highlight>
                  <a:srgbClr val="B6FF99"/>
                </a:highlight>
                <a:latin typeface="Arial" panose="020B0604020202020204" pitchFamily="34" charset="0"/>
                <a:cs typeface="Arial" panose="020B0604020202020204" pitchFamily="34" charset="0"/>
              </a:rPr>
              <a:t>Explore the opposite</a:t>
            </a:r>
            <a:endParaRPr lang="en-GB" sz="12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200" dirty="0">
                <a:highlight>
                  <a:srgbClr val="B6FF99"/>
                </a:highlight>
                <a:latin typeface="Arial" panose="020B0604020202020204" pitchFamily="34" charset="0"/>
                <a:cs typeface="Arial" panose="020B0604020202020204" pitchFamily="34" charset="0"/>
              </a:rPr>
              <a:t>Question an assumption</a:t>
            </a:r>
            <a:endParaRPr lang="en-GB" sz="12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200" dirty="0">
                <a:highlight>
                  <a:srgbClr val="B6FF99"/>
                </a:highlight>
                <a:latin typeface="Arial" panose="020B0604020202020204" pitchFamily="34" charset="0"/>
                <a:cs typeface="Arial" panose="020B0604020202020204" pitchFamily="34" charset="0"/>
              </a:rPr>
              <a:t>Go after adjectives</a:t>
            </a:r>
          </a:p>
          <a:p>
            <a:pPr marL="285750" indent="-285750">
              <a:lnSpc>
                <a:spcPct val="150000"/>
              </a:lnSpc>
              <a:buFont typeface="Arial" panose="020B0604020202020204" pitchFamily="34" charset="0"/>
              <a:buChar char="•"/>
            </a:pPr>
            <a:r>
              <a:rPr lang="en-GB" sz="1200" dirty="0">
                <a:highlight>
                  <a:srgbClr val="B6FF99"/>
                </a:highlight>
                <a:latin typeface="Arial" panose="020B0604020202020204" pitchFamily="34" charset="0"/>
                <a:cs typeface="Arial" panose="020B0604020202020204" pitchFamily="34" charset="0"/>
              </a:rPr>
              <a:t>ID unexpected resources</a:t>
            </a:r>
          </a:p>
          <a:p>
            <a:pPr marL="285750" indent="-285750">
              <a:lnSpc>
                <a:spcPct val="150000"/>
              </a:lnSpc>
              <a:buFont typeface="Arial" panose="020B0604020202020204" pitchFamily="34" charset="0"/>
              <a:buChar char="•"/>
            </a:pPr>
            <a:r>
              <a:rPr lang="en-GB" sz="1200" dirty="0">
                <a:highlight>
                  <a:srgbClr val="B6FF99"/>
                </a:highlight>
                <a:latin typeface="Arial" panose="020B0604020202020204" pitchFamily="34" charset="0"/>
                <a:cs typeface="Arial" panose="020B0604020202020204" pitchFamily="34" charset="0"/>
              </a:rPr>
              <a:t>Create an analogy from need or context</a:t>
            </a:r>
          </a:p>
          <a:p>
            <a:pPr marL="285750" indent="-285750">
              <a:lnSpc>
                <a:spcPct val="150000"/>
              </a:lnSpc>
              <a:buFont typeface="Arial" panose="020B0604020202020204" pitchFamily="34" charset="0"/>
              <a:buChar char="•"/>
            </a:pPr>
            <a:r>
              <a:rPr lang="en-GB" sz="1200" dirty="0">
                <a:highlight>
                  <a:srgbClr val="B6FF99"/>
                </a:highlight>
                <a:latin typeface="Arial" panose="020B0604020202020204" pitchFamily="34" charset="0"/>
                <a:cs typeface="Arial" panose="020B0604020202020204" pitchFamily="34" charset="0"/>
              </a:rPr>
              <a:t>Play against the challenge</a:t>
            </a:r>
            <a:endParaRPr lang="en-GB" sz="12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200" dirty="0">
                <a:highlight>
                  <a:srgbClr val="B6FF99"/>
                </a:highlight>
                <a:latin typeface="Arial" panose="020B0604020202020204" pitchFamily="34" charset="0"/>
                <a:cs typeface="Arial" panose="020B0604020202020204" pitchFamily="34" charset="0"/>
              </a:rPr>
              <a:t>Change a status quo</a:t>
            </a:r>
            <a:endParaRPr lang="en-GB" sz="12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200" dirty="0">
                <a:highlight>
                  <a:srgbClr val="B6FF99"/>
                </a:highlight>
                <a:latin typeface="Arial" panose="020B0604020202020204" pitchFamily="34" charset="0"/>
                <a:cs typeface="Arial" panose="020B0604020202020204" pitchFamily="34" charset="0"/>
              </a:rPr>
              <a:t>Break POV into pieces</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31829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50F8C-323E-B69C-BE12-85B320179207}"/>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53F78783-B300-B04C-13B7-B92B7950E8CE}"/>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4" name="Rectangle 3">
            <a:extLst>
              <a:ext uri="{FF2B5EF4-FFF2-40B4-BE49-F238E27FC236}">
                <a16:creationId xmlns:a16="http://schemas.microsoft.com/office/drawing/2014/main" id="{1A4BC8F1-DA70-0F01-E945-CE94778BEDD4}"/>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323C5AE-0397-3673-3EF7-85F17C597276}"/>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13CDBB"/>
              </a:highligh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3533E6A9-F93E-E6BE-EAF2-D358D16E7E72}"/>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Crazy 8</a:t>
            </a:r>
          </a:p>
        </p:txBody>
      </p:sp>
      <p:pic>
        <p:nvPicPr>
          <p:cNvPr id="5" name="Picture 4">
            <a:extLst>
              <a:ext uri="{FF2B5EF4-FFF2-40B4-BE49-F238E27FC236}">
                <a16:creationId xmlns:a16="http://schemas.microsoft.com/office/drawing/2014/main" id="{2D40354F-F0A0-4A98-A3FA-527F0220E04B}"/>
              </a:ext>
            </a:extLst>
          </p:cNvPr>
          <p:cNvPicPr>
            <a:picLocks noChangeAspect="1"/>
          </p:cNvPicPr>
          <p:nvPr/>
        </p:nvPicPr>
        <p:blipFill>
          <a:blip r:embed="rId3"/>
          <a:stretch>
            <a:fillRect/>
          </a:stretch>
        </p:blipFill>
        <p:spPr>
          <a:xfrm>
            <a:off x="5031014" y="1720195"/>
            <a:ext cx="6045200" cy="4662209"/>
          </a:xfrm>
          <a:prstGeom prst="rect">
            <a:avLst/>
          </a:prstGeom>
        </p:spPr>
      </p:pic>
      <p:sp>
        <p:nvSpPr>
          <p:cNvPr id="2" name="TextBox 1">
            <a:extLst>
              <a:ext uri="{FF2B5EF4-FFF2-40B4-BE49-F238E27FC236}">
                <a16:creationId xmlns:a16="http://schemas.microsoft.com/office/drawing/2014/main" id="{D319FA32-0060-9F92-17CA-D3C33B397765}"/>
              </a:ext>
            </a:extLst>
          </p:cNvPr>
          <p:cNvSpPr txBox="1"/>
          <p:nvPr/>
        </p:nvSpPr>
        <p:spPr>
          <a:xfrm>
            <a:off x="494104" y="1772809"/>
            <a:ext cx="9554571" cy="738664"/>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Activity to generate and develop ideas</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Instructions provided in the slide notes…</a:t>
            </a:r>
          </a:p>
        </p:txBody>
      </p:sp>
    </p:spTree>
    <p:extLst>
      <p:ext uri="{BB962C8B-B14F-4D97-AF65-F5344CB8AC3E}">
        <p14:creationId xmlns:p14="http://schemas.microsoft.com/office/powerpoint/2010/main" val="17950057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12640-E134-2EC3-461A-B4012C1F63CD}"/>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0683DB44-9570-909C-D701-24F776336272}"/>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4" name="Rectangle 3">
            <a:extLst>
              <a:ext uri="{FF2B5EF4-FFF2-40B4-BE49-F238E27FC236}">
                <a16:creationId xmlns:a16="http://schemas.microsoft.com/office/drawing/2014/main" id="{F6FC14CE-9AB3-160A-2734-2F5F112D36E7}"/>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54C267A-7689-681D-53AB-56E3B4DC8578}"/>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13CDBB"/>
              </a:highligh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DE549FBA-ECC0-0A16-2B0B-E9B69D15C598}"/>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SCAMPER</a:t>
            </a:r>
          </a:p>
        </p:txBody>
      </p:sp>
      <p:pic>
        <p:nvPicPr>
          <p:cNvPr id="10" name="Picture 9">
            <a:extLst>
              <a:ext uri="{FF2B5EF4-FFF2-40B4-BE49-F238E27FC236}">
                <a16:creationId xmlns:a16="http://schemas.microsoft.com/office/drawing/2014/main" id="{3FA4D05F-5FF6-AD10-AF27-01EE500CB5C8}"/>
              </a:ext>
            </a:extLst>
          </p:cNvPr>
          <p:cNvPicPr>
            <a:picLocks noChangeAspect="1"/>
          </p:cNvPicPr>
          <p:nvPr/>
        </p:nvPicPr>
        <p:blipFill>
          <a:blip r:embed="rId3"/>
          <a:stretch>
            <a:fillRect/>
          </a:stretch>
        </p:blipFill>
        <p:spPr>
          <a:xfrm>
            <a:off x="4212935" y="1630378"/>
            <a:ext cx="6750339" cy="4841843"/>
          </a:xfrm>
          <a:prstGeom prst="rect">
            <a:avLst/>
          </a:prstGeom>
        </p:spPr>
      </p:pic>
      <p:sp>
        <p:nvSpPr>
          <p:cNvPr id="2" name="TextBox 1">
            <a:extLst>
              <a:ext uri="{FF2B5EF4-FFF2-40B4-BE49-F238E27FC236}">
                <a16:creationId xmlns:a16="http://schemas.microsoft.com/office/drawing/2014/main" id="{E5D07C75-1449-9F50-6010-BBAA73BEEBED}"/>
              </a:ext>
            </a:extLst>
          </p:cNvPr>
          <p:cNvSpPr txBox="1"/>
          <p:nvPr/>
        </p:nvSpPr>
        <p:spPr>
          <a:xfrm>
            <a:off x="494104" y="1772809"/>
            <a:ext cx="9554571" cy="738664"/>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Activity to generate and develop ideas</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Instructions provided in the slide notes…</a:t>
            </a:r>
          </a:p>
        </p:txBody>
      </p:sp>
    </p:spTree>
    <p:extLst>
      <p:ext uri="{BB962C8B-B14F-4D97-AF65-F5344CB8AC3E}">
        <p14:creationId xmlns:p14="http://schemas.microsoft.com/office/powerpoint/2010/main" val="3834129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CE8DF"/>
        </a:solidFill>
        <a:effectLst/>
      </p:bgPr>
    </p:bg>
    <p:spTree>
      <p:nvGrpSpPr>
        <p:cNvPr id="1" name="">
          <a:extLst>
            <a:ext uri="{FF2B5EF4-FFF2-40B4-BE49-F238E27FC236}">
              <a16:creationId xmlns:a16="http://schemas.microsoft.com/office/drawing/2014/main" id="{C7222AD3-0F4F-FA25-5313-857599A9664E}"/>
            </a:ext>
          </a:extLst>
        </p:cNvPr>
        <p:cNvGrpSpPr/>
        <p:nvPr/>
      </p:nvGrpSpPr>
      <p:grpSpPr>
        <a:xfrm>
          <a:off x="0" y="0"/>
          <a:ext cx="0" cy="0"/>
          <a:chOff x="0" y="0"/>
          <a:chExt cx="0" cy="0"/>
        </a:xfrm>
      </p:grpSpPr>
      <p:pic>
        <p:nvPicPr>
          <p:cNvPr id="8" name="Picture 7" descr="Image with one tree on the left, in the middle many trees and on the right a forest of trees with a river and mountain.">
            <a:extLst>
              <a:ext uri="{FF2B5EF4-FFF2-40B4-BE49-F238E27FC236}">
                <a16:creationId xmlns:a16="http://schemas.microsoft.com/office/drawing/2014/main" id="{241DFC57-1189-F0A6-7D58-8260A929F6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142"/>
          <a:stretch/>
        </p:blipFill>
        <p:spPr bwMode="auto">
          <a:xfrm>
            <a:off x="0" y="3584274"/>
            <a:ext cx="11503477" cy="3273726"/>
          </a:xfrm>
          <a:prstGeom prst="rect">
            <a:avLst/>
          </a:prstGeom>
          <a:noFill/>
          <a:extLst>
            <a:ext uri="{909E8E84-426E-40DD-AFC4-6F175D3DCCD1}">
              <a14:hiddenFill xmlns:a14="http://schemas.microsoft.com/office/drawing/2010/main">
                <a:solidFill>
                  <a:srgbClr val="FFFFFF"/>
                </a:solidFill>
              </a14:hiddenFill>
            </a:ext>
          </a:extLst>
        </p:spPr>
      </p:pic>
      <p:sp>
        <p:nvSpPr>
          <p:cNvPr id="17" name="Body Medium">
            <a:extLst>
              <a:ext uri="{FF2B5EF4-FFF2-40B4-BE49-F238E27FC236}">
                <a16:creationId xmlns:a16="http://schemas.microsoft.com/office/drawing/2014/main" id="{04983E29-EFE6-FB60-A215-045C0398AD7A}"/>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6" name="Rectangle 5">
            <a:extLst>
              <a:ext uri="{FF2B5EF4-FFF2-40B4-BE49-F238E27FC236}">
                <a16:creationId xmlns:a16="http://schemas.microsoft.com/office/drawing/2014/main" id="{BD68A097-0111-7954-FB66-8EBA94062402}"/>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257185C7-36BB-8855-08CF-FD95E02498D0}"/>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Quiz</a:t>
            </a:r>
          </a:p>
        </p:txBody>
      </p:sp>
      <p:sp>
        <p:nvSpPr>
          <p:cNvPr id="3" name="TextBox 2">
            <a:extLst>
              <a:ext uri="{FF2B5EF4-FFF2-40B4-BE49-F238E27FC236}">
                <a16:creationId xmlns:a16="http://schemas.microsoft.com/office/drawing/2014/main" id="{E18D2427-3A82-466D-9740-B4E071654E6B}"/>
              </a:ext>
            </a:extLst>
          </p:cNvPr>
          <p:cNvSpPr txBox="1"/>
          <p:nvPr/>
        </p:nvSpPr>
        <p:spPr>
          <a:xfrm>
            <a:off x="484517" y="1672177"/>
            <a:ext cx="7520626" cy="25545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The future is…</a:t>
            </a:r>
          </a:p>
          <a:p>
            <a:pPr marL="457200" marR="0" lvl="0" indent="-457200" algn="l" defTabSz="457200" rtl="0" eaLnBrk="1" fontAlgn="auto" latinLnBrk="0" hangingPunct="1">
              <a:lnSpc>
                <a:spcPct val="100000"/>
              </a:lnSpc>
              <a:spcBef>
                <a:spcPts val="0"/>
              </a:spcBef>
              <a:spcAft>
                <a:spcPts val="1200"/>
              </a:spcAft>
              <a:buClrTx/>
              <a:buSzTx/>
              <a:buFontTx/>
              <a:buAutoNum type="alphaLcPeriod"/>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a time beyond the present moment</a:t>
            </a:r>
          </a:p>
          <a:p>
            <a:pPr marL="457200" marR="0" lvl="0" indent="-457200" algn="l" defTabSz="457200" rtl="0" eaLnBrk="1" fontAlgn="auto" latinLnBrk="0" hangingPunct="1">
              <a:lnSpc>
                <a:spcPct val="100000"/>
              </a:lnSpc>
              <a:spcBef>
                <a:spcPts val="0"/>
              </a:spcBef>
              <a:spcAft>
                <a:spcPts val="1200"/>
              </a:spcAft>
              <a:buClrTx/>
              <a:buSzTx/>
              <a:buFontTx/>
              <a:buAutoNum type="alphaLcPeriod"/>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a time encompassing all the possibilities, events, and experiences yet to come</a:t>
            </a:r>
          </a:p>
          <a:p>
            <a:pPr marL="457200" marR="0" lvl="0" indent="-457200" algn="l" defTabSz="457200" rtl="0" eaLnBrk="1" fontAlgn="auto" latinLnBrk="0" hangingPunct="1">
              <a:lnSpc>
                <a:spcPct val="100000"/>
              </a:lnSpc>
              <a:spcBef>
                <a:spcPts val="0"/>
              </a:spcBef>
              <a:spcAft>
                <a:spcPts val="1200"/>
              </a:spcAft>
              <a:buClrTx/>
              <a:buSzTx/>
              <a:buFontTx/>
              <a:buAutoNum type="alphaLcPeriod"/>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a time that cannot be shaped by current actions</a:t>
            </a:r>
          </a:p>
          <a:p>
            <a:pPr marL="457200" marR="0" lvl="0" indent="-457200" algn="l" defTabSz="457200" rtl="0" eaLnBrk="1" fontAlgn="auto" latinLnBrk="0" hangingPunct="1">
              <a:lnSpc>
                <a:spcPct val="100000"/>
              </a:lnSpc>
              <a:spcBef>
                <a:spcPts val="0"/>
              </a:spcBef>
              <a:spcAft>
                <a:spcPts val="1200"/>
              </a:spcAft>
              <a:buClrTx/>
              <a:buSzTx/>
              <a:buFontTx/>
              <a:buAutoNum type="alphaLcPeriod"/>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all of the above</a:t>
            </a:r>
          </a:p>
        </p:txBody>
      </p:sp>
    </p:spTree>
    <p:extLst>
      <p:ext uri="{BB962C8B-B14F-4D97-AF65-F5344CB8AC3E}">
        <p14:creationId xmlns:p14="http://schemas.microsoft.com/office/powerpoint/2010/main" val="11866472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F8900-4943-0167-A213-46644D4FF7AA}"/>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89984B46-6101-E798-E647-242E48274959}"/>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4" name="Rectangle 3">
            <a:extLst>
              <a:ext uri="{FF2B5EF4-FFF2-40B4-BE49-F238E27FC236}">
                <a16:creationId xmlns:a16="http://schemas.microsoft.com/office/drawing/2014/main" id="{FF04E2AC-FBC8-6772-B28D-572B77F56289}"/>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AAD5F6D-9905-C446-7D2A-B1753EC3A666}"/>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13CDBB"/>
              </a:highligh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B576657C-C9FE-D88B-6F55-68C82CF7C417}"/>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kern="0" dirty="0">
                <a:solidFill>
                  <a:srgbClr val="000000"/>
                </a:solidFill>
                <a:latin typeface="Arial" panose="020B0604020202020204" pitchFamily="34" charset="0"/>
                <a:cs typeface="Arial" panose="020B0604020202020204" pitchFamily="34" charset="0"/>
              </a:rPr>
              <a:t>Analogy mapping</a:t>
            </a: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6285220-9CCA-CF7D-E13E-90640FEA66BC}"/>
              </a:ext>
            </a:extLst>
          </p:cNvPr>
          <p:cNvSpPr txBox="1"/>
          <p:nvPr/>
        </p:nvSpPr>
        <p:spPr>
          <a:xfrm>
            <a:off x="494104" y="1772809"/>
            <a:ext cx="9554571" cy="738664"/>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Activity to generate and develop ideas</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Instructions provided in the slide notes…</a:t>
            </a:r>
          </a:p>
        </p:txBody>
      </p:sp>
      <p:pic>
        <p:nvPicPr>
          <p:cNvPr id="2050" name="Picture 2" descr="How to Write Analogies for Learning">
            <a:extLst>
              <a:ext uri="{FF2B5EF4-FFF2-40B4-BE49-F238E27FC236}">
                <a16:creationId xmlns:a16="http://schemas.microsoft.com/office/drawing/2014/main" id="{844CFB82-422B-EFA9-C506-36B1EA657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1150" y="1827422"/>
            <a:ext cx="6229350" cy="4447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5850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1246F-60E6-3225-E6D1-D35DF730A60A}"/>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3153CC07-CAFC-C2F3-B84C-059B946A7DB3}"/>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4" name="Rectangle 3">
            <a:extLst>
              <a:ext uri="{FF2B5EF4-FFF2-40B4-BE49-F238E27FC236}">
                <a16:creationId xmlns:a16="http://schemas.microsoft.com/office/drawing/2014/main" id="{C1361AF6-EFC6-93EF-FFD0-557E0AE18A8B}"/>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21A93EA-5396-3F7E-2524-8E5755FC6232}"/>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highlight>
                <a:srgbClr val="13CDBB"/>
              </a:highligh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04287AA6-750C-6D81-24D9-7A6938856A69}"/>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Six Thinking Hats</a:t>
            </a:r>
          </a:p>
        </p:txBody>
      </p:sp>
      <p:sp>
        <p:nvSpPr>
          <p:cNvPr id="8" name="TextBox 7">
            <a:extLst>
              <a:ext uri="{FF2B5EF4-FFF2-40B4-BE49-F238E27FC236}">
                <a16:creationId xmlns:a16="http://schemas.microsoft.com/office/drawing/2014/main" id="{B8F584EF-94B8-2BEE-07CE-F1090447AA0A}"/>
              </a:ext>
            </a:extLst>
          </p:cNvPr>
          <p:cNvSpPr txBox="1"/>
          <p:nvPr/>
        </p:nvSpPr>
        <p:spPr>
          <a:xfrm>
            <a:off x="148936" y="6310313"/>
            <a:ext cx="10893713" cy="388568"/>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isuelt Pro Light"/>
                <a:ea typeface="Visuelt Pro ExtraLight"/>
                <a:cs typeface="+mn-cs"/>
              </a:rPr>
              <a:t>‘Six Thinking Hats’ developed by Edward De Bono</a:t>
            </a:r>
            <a:endParaRPr kumimoji="0" lang="en-GB" sz="1400" b="0" i="0" u="none" strike="noStrike" kern="1200" cap="none" spc="0" normalizeH="0" baseline="0" noProof="0" dirty="0">
              <a:ln>
                <a:noFill/>
              </a:ln>
              <a:solidFill>
                <a:prstClr val="black"/>
              </a:solidFill>
              <a:effectLst/>
              <a:uLnTx/>
              <a:uFillTx/>
              <a:latin typeface="Visuelt Pro Light"/>
              <a:ea typeface="Calibri" panose="020F0502020204030204"/>
              <a:cs typeface="Calibri" panose="020F0502020204030204"/>
            </a:endParaRPr>
          </a:p>
        </p:txBody>
      </p:sp>
      <p:pic>
        <p:nvPicPr>
          <p:cNvPr id="19462" name="Picture 6" descr="Six Thinking Hats Images – Browse 611 Stock Photos, Vectors, and Video |  Adobe Stock">
            <a:extLst>
              <a:ext uri="{FF2B5EF4-FFF2-40B4-BE49-F238E27FC236}">
                <a16:creationId xmlns:a16="http://schemas.microsoft.com/office/drawing/2014/main" id="{2396F79F-6575-4592-2567-2693A7F85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167" y="2027400"/>
            <a:ext cx="7947025" cy="44771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5BEB99-447D-6FA6-090A-53E53880341A}"/>
              </a:ext>
            </a:extLst>
          </p:cNvPr>
          <p:cNvSpPr txBox="1"/>
          <p:nvPr/>
        </p:nvSpPr>
        <p:spPr>
          <a:xfrm>
            <a:off x="392504" y="1672748"/>
            <a:ext cx="9554571" cy="738664"/>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Activity to generate and develop ideas</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Instructions provided in the slide notes…</a:t>
            </a:r>
          </a:p>
        </p:txBody>
      </p:sp>
    </p:spTree>
    <p:extLst>
      <p:ext uri="{BB962C8B-B14F-4D97-AF65-F5344CB8AC3E}">
        <p14:creationId xmlns:p14="http://schemas.microsoft.com/office/powerpoint/2010/main" val="16180664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1D630-82AC-44AD-9D8D-4946F3D9EF25}"/>
            </a:ext>
          </a:extLst>
        </p:cNvPr>
        <p:cNvGrpSpPr/>
        <p:nvPr/>
      </p:nvGrpSpPr>
      <p:grpSpPr>
        <a:xfrm>
          <a:off x="0" y="0"/>
          <a:ext cx="0" cy="0"/>
          <a:chOff x="0" y="0"/>
          <a:chExt cx="0" cy="0"/>
        </a:xfrm>
      </p:grpSpPr>
      <p:pic>
        <p:nvPicPr>
          <p:cNvPr id="5" name="Picture 2" descr="Image with one tree on the left, in the middle many trees and on the right a forest of trees with a river and mountain.">
            <a:extLst>
              <a:ext uri="{FF2B5EF4-FFF2-40B4-BE49-F238E27FC236}">
                <a16:creationId xmlns:a16="http://schemas.microsoft.com/office/drawing/2014/main" id="{D5042B7B-774F-53BE-4AED-D7F79A4DD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1149"/>
            <a:ext cx="11503477" cy="575773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75189C01-F2DA-6D48-4680-CE4225E10A53}"/>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Body Medium">
            <a:extLst>
              <a:ext uri="{FF2B5EF4-FFF2-40B4-BE49-F238E27FC236}">
                <a16:creationId xmlns:a16="http://schemas.microsoft.com/office/drawing/2014/main" id="{2BFEE37E-479F-9A96-5251-5B3F6043FA9B}"/>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15" name="Body Medium">
            <a:extLst>
              <a:ext uri="{FF2B5EF4-FFF2-40B4-BE49-F238E27FC236}">
                <a16:creationId xmlns:a16="http://schemas.microsoft.com/office/drawing/2014/main" id="{76696185-82A3-A24D-329A-71499BDB2345}"/>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kern="0" dirty="0">
                <a:solidFill>
                  <a:srgbClr val="000000"/>
                </a:solidFill>
                <a:latin typeface="Arial" panose="020B0604020202020204" pitchFamily="34" charset="0"/>
                <a:cs typeface="Arial" panose="020B0604020202020204" pitchFamily="34" charset="0"/>
              </a:rPr>
              <a:t>3-2-1 activity</a:t>
            </a:r>
          </a:p>
        </p:txBody>
      </p:sp>
      <p:sp>
        <p:nvSpPr>
          <p:cNvPr id="3" name="Body Medium">
            <a:extLst>
              <a:ext uri="{FF2B5EF4-FFF2-40B4-BE49-F238E27FC236}">
                <a16:creationId xmlns:a16="http://schemas.microsoft.com/office/drawing/2014/main" id="{59E96D4D-C2E2-3A0A-3A5C-F205A5410967}"/>
              </a:ext>
            </a:extLst>
          </p:cNvPr>
          <p:cNvSpPr/>
          <p:nvPr/>
        </p:nvSpPr>
        <p:spPr>
          <a:xfrm>
            <a:off x="1510903" y="1857062"/>
            <a:ext cx="11083473" cy="4691798"/>
          </a:xfrm>
          <a:prstGeom prst="rect">
            <a:avLst/>
          </a:prstGeom>
          <a:noFill/>
          <a:ln/>
        </p:spPr>
        <p:txBody>
          <a:bodyPr wrap="square" lIns="0" tIns="0" rIns="0" bIns="0" rtlCol="0" anchor="t"/>
          <a:lstStyle/>
          <a:p>
            <a:pPr>
              <a:spcBef>
                <a:spcPts val="600"/>
              </a:spcBef>
              <a:spcAft>
                <a:spcPts val="600"/>
              </a:spcAft>
            </a:pPr>
            <a:r>
              <a:rPr lang="en-GB" sz="2000">
                <a:effectLst/>
                <a:highlight>
                  <a:srgbClr val="B6FF99"/>
                </a:highlight>
                <a:latin typeface="Arial" panose="020B0604020202020204" pitchFamily="34" charset="0"/>
                <a:cs typeface="Arial" panose="020B0604020202020204" pitchFamily="34" charset="0"/>
              </a:rPr>
              <a:t>Three</a:t>
            </a:r>
            <a:r>
              <a:rPr lang="en-GB" sz="2000">
                <a:effectLst/>
                <a:latin typeface="Arial" panose="020B0604020202020204" pitchFamily="34" charset="0"/>
                <a:cs typeface="Arial" panose="020B0604020202020204" pitchFamily="34" charset="0"/>
              </a:rPr>
              <a:t> things you learned</a:t>
            </a:r>
          </a:p>
          <a:p>
            <a:pPr>
              <a:spcBef>
                <a:spcPts val="600"/>
              </a:spcBef>
              <a:spcAft>
                <a:spcPts val="600"/>
              </a:spcAft>
            </a:pPr>
            <a:r>
              <a:rPr lang="en-GB" sz="2000">
                <a:effectLst/>
                <a:highlight>
                  <a:srgbClr val="B6FF99"/>
                </a:highlight>
                <a:latin typeface="Arial" panose="020B0604020202020204" pitchFamily="34" charset="0"/>
                <a:cs typeface="Arial" panose="020B0604020202020204" pitchFamily="34" charset="0"/>
              </a:rPr>
              <a:t>Two</a:t>
            </a:r>
            <a:r>
              <a:rPr lang="en-GB" sz="2000">
                <a:effectLst/>
                <a:latin typeface="Arial" panose="020B0604020202020204" pitchFamily="34" charset="0"/>
                <a:cs typeface="Arial" panose="020B0604020202020204" pitchFamily="34" charset="0"/>
              </a:rPr>
              <a:t> things you’re curious about </a:t>
            </a:r>
          </a:p>
          <a:p>
            <a:pPr>
              <a:spcBef>
                <a:spcPts val="600"/>
              </a:spcBef>
              <a:spcAft>
                <a:spcPts val="600"/>
              </a:spcAft>
            </a:pPr>
            <a:r>
              <a:rPr lang="en-GB" sz="2000">
                <a:effectLst/>
                <a:highlight>
                  <a:srgbClr val="B6FF99"/>
                </a:highlight>
                <a:latin typeface="Arial" panose="020B0604020202020204" pitchFamily="34" charset="0"/>
                <a:cs typeface="Arial" panose="020B0604020202020204" pitchFamily="34" charset="0"/>
              </a:rPr>
              <a:t>One</a:t>
            </a:r>
            <a:r>
              <a:rPr lang="en-GB" sz="2000">
                <a:effectLst/>
                <a:latin typeface="Arial" panose="020B0604020202020204" pitchFamily="34" charset="0"/>
                <a:cs typeface="Arial" panose="020B0604020202020204" pitchFamily="34" charset="0"/>
              </a:rPr>
              <a:t> thing you don’t understand (yet)</a:t>
            </a:r>
          </a:p>
          <a:p>
            <a:pPr>
              <a:spcBef>
                <a:spcPts val="600"/>
              </a:spcBef>
              <a:spcAft>
                <a:spcPts val="600"/>
              </a:spcAft>
            </a:pPr>
            <a:r>
              <a:rPr lang="en-GB" sz="2000">
                <a:effectLst/>
                <a:latin typeface="Arial" panose="020B0604020202020204" pitchFamily="34" charset="0"/>
                <a:cs typeface="Arial" panose="020B0604020202020204" pitchFamily="34" charset="0"/>
              </a:rPr>
              <a:t> </a:t>
            </a:r>
          </a:p>
          <a:p>
            <a:pPr>
              <a:spcBef>
                <a:spcPts val="600"/>
              </a:spcBef>
              <a:spcAft>
                <a:spcPts val="600"/>
              </a:spcAft>
            </a:pPr>
            <a:endParaRPr lang="en-GB" sz="2000">
              <a:latin typeface="Arial" panose="020B0604020202020204" pitchFamily="34" charset="0"/>
              <a:cs typeface="Arial" panose="020B0604020202020204" pitchFamily="34" charset="0"/>
            </a:endParaRPr>
          </a:p>
          <a:p>
            <a:pPr>
              <a:lnSpc>
                <a:spcPct val="150000"/>
              </a:lnSpc>
              <a:spcBef>
                <a:spcPts val="600"/>
              </a:spcBef>
              <a:spcAft>
                <a:spcPts val="600"/>
              </a:spcAft>
            </a:pPr>
            <a:endParaRPr lang="en-US" sz="2400">
              <a:latin typeface="Arial" panose="020B0604020202020204" pitchFamily="34" charset="0"/>
              <a:ea typeface="Visuelt Pro ExtraLight"/>
              <a:cs typeface="Arial" panose="020B0604020202020204" pitchFamily="34" charset="0"/>
            </a:endParaRPr>
          </a:p>
        </p:txBody>
      </p:sp>
      <p:sp>
        <p:nvSpPr>
          <p:cNvPr id="21" name="Oval 20">
            <a:extLst>
              <a:ext uri="{FF2B5EF4-FFF2-40B4-BE49-F238E27FC236}">
                <a16:creationId xmlns:a16="http://schemas.microsoft.com/office/drawing/2014/main" id="{0F454100-4C60-4133-6CD4-D7CAB01490D7}"/>
              </a:ext>
            </a:extLst>
          </p:cNvPr>
          <p:cNvSpPr/>
          <p:nvPr/>
        </p:nvSpPr>
        <p:spPr>
          <a:xfrm>
            <a:off x="5710186" y="3395761"/>
            <a:ext cx="3528751" cy="3186732"/>
          </a:xfrm>
          <a:prstGeom prst="ellipse">
            <a:avLst/>
          </a:prstGeom>
          <a:solidFill>
            <a:srgbClr val="FFFFFF">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EB1784FB-21CD-E83F-2C50-A3D8D4CC76D6}"/>
              </a:ext>
            </a:extLst>
          </p:cNvPr>
          <p:cNvSpPr/>
          <p:nvPr/>
        </p:nvSpPr>
        <p:spPr>
          <a:xfrm>
            <a:off x="5991333" y="3497052"/>
            <a:ext cx="3528751" cy="3186732"/>
          </a:xfrm>
          <a:prstGeom prst="ellipse">
            <a:avLst/>
          </a:prstGeom>
          <a:solidFill>
            <a:srgbClr val="FFFFFF">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4376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CE8DF"/>
        </a:solidFill>
        <a:effectLst/>
      </p:bgPr>
    </p:bg>
    <p:spTree>
      <p:nvGrpSpPr>
        <p:cNvPr id="1" name="">
          <a:extLst>
            <a:ext uri="{FF2B5EF4-FFF2-40B4-BE49-F238E27FC236}">
              <a16:creationId xmlns:a16="http://schemas.microsoft.com/office/drawing/2014/main" id="{24FF4C0F-0FBF-AC0F-8930-81909A24B93B}"/>
            </a:ext>
          </a:extLst>
        </p:cNvPr>
        <p:cNvGrpSpPr/>
        <p:nvPr/>
      </p:nvGrpSpPr>
      <p:grpSpPr>
        <a:xfrm>
          <a:off x="0" y="0"/>
          <a:ext cx="0" cy="0"/>
          <a:chOff x="0" y="0"/>
          <a:chExt cx="0" cy="0"/>
        </a:xfrm>
      </p:grpSpPr>
      <p:pic>
        <p:nvPicPr>
          <p:cNvPr id="8" name="Picture 7" descr="Image with one tree on the left, in the middle many trees and on the right a forest of trees with a river and mountain.">
            <a:extLst>
              <a:ext uri="{FF2B5EF4-FFF2-40B4-BE49-F238E27FC236}">
                <a16:creationId xmlns:a16="http://schemas.microsoft.com/office/drawing/2014/main" id="{3113E32F-69CB-AD67-D0BD-563FB07E25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142"/>
          <a:stretch/>
        </p:blipFill>
        <p:spPr bwMode="auto">
          <a:xfrm>
            <a:off x="0" y="3584274"/>
            <a:ext cx="11503477" cy="3273726"/>
          </a:xfrm>
          <a:prstGeom prst="rect">
            <a:avLst/>
          </a:prstGeom>
          <a:noFill/>
          <a:extLst>
            <a:ext uri="{909E8E84-426E-40DD-AFC4-6F175D3DCCD1}">
              <a14:hiddenFill xmlns:a14="http://schemas.microsoft.com/office/drawing/2010/main">
                <a:solidFill>
                  <a:srgbClr val="FFFFFF"/>
                </a:solidFill>
              </a14:hiddenFill>
            </a:ext>
          </a:extLst>
        </p:spPr>
      </p:pic>
      <p:sp>
        <p:nvSpPr>
          <p:cNvPr id="17" name="Body Medium">
            <a:extLst>
              <a:ext uri="{FF2B5EF4-FFF2-40B4-BE49-F238E27FC236}">
                <a16:creationId xmlns:a16="http://schemas.microsoft.com/office/drawing/2014/main" id="{08BE8E04-35B3-D14E-F8BA-E0917645E81E}"/>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6" name="Rectangle 5">
            <a:extLst>
              <a:ext uri="{FF2B5EF4-FFF2-40B4-BE49-F238E27FC236}">
                <a16:creationId xmlns:a16="http://schemas.microsoft.com/office/drawing/2014/main" id="{19CB4BB8-8F2D-39AB-96E7-74E1820542AD}"/>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7FD52BE4-38AF-E6BD-304D-E820A2A3EE7E}"/>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Quiz</a:t>
            </a:r>
          </a:p>
        </p:txBody>
      </p:sp>
      <p:sp>
        <p:nvSpPr>
          <p:cNvPr id="3" name="TextBox 2">
            <a:extLst>
              <a:ext uri="{FF2B5EF4-FFF2-40B4-BE49-F238E27FC236}">
                <a16:creationId xmlns:a16="http://schemas.microsoft.com/office/drawing/2014/main" id="{2D151D57-D82E-13E9-98C7-36310DA5F5E6}"/>
              </a:ext>
            </a:extLst>
          </p:cNvPr>
          <p:cNvSpPr txBox="1"/>
          <p:nvPr/>
        </p:nvSpPr>
        <p:spPr>
          <a:xfrm>
            <a:off x="484517" y="1672177"/>
            <a:ext cx="7520626" cy="25545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The future is…</a:t>
            </a:r>
          </a:p>
          <a:p>
            <a:pPr marL="457200" marR="0" lvl="0" indent="-457200" algn="l" defTabSz="457200" rtl="0" eaLnBrk="1" fontAlgn="auto" latinLnBrk="0" hangingPunct="1">
              <a:lnSpc>
                <a:spcPct val="100000"/>
              </a:lnSpc>
              <a:spcBef>
                <a:spcPts val="0"/>
              </a:spcBef>
              <a:spcAft>
                <a:spcPts val="1200"/>
              </a:spcAft>
              <a:buClrTx/>
              <a:buSzTx/>
              <a:buFontTx/>
              <a:buAutoNum type="alphaLcPeriod"/>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a time beyond the present moment</a:t>
            </a:r>
          </a:p>
          <a:p>
            <a:pPr marL="457200" marR="0" lvl="0" indent="-457200" algn="l" defTabSz="457200" rtl="0" eaLnBrk="1" fontAlgn="auto" latinLnBrk="0" hangingPunct="1">
              <a:lnSpc>
                <a:spcPct val="100000"/>
              </a:lnSpc>
              <a:spcBef>
                <a:spcPts val="0"/>
              </a:spcBef>
              <a:spcAft>
                <a:spcPts val="1200"/>
              </a:spcAft>
              <a:buClrTx/>
              <a:buSzTx/>
              <a:buFontTx/>
              <a:buAutoNum type="alphaLcPeriod"/>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a time encompassing all the possibilities, events, and experiences yet to come</a:t>
            </a:r>
          </a:p>
          <a:p>
            <a:pPr marL="457200" marR="0" lvl="0" indent="-457200" algn="l" defTabSz="457200" rtl="0" eaLnBrk="1" fontAlgn="auto" latinLnBrk="0" hangingPunct="1">
              <a:lnSpc>
                <a:spcPct val="100000"/>
              </a:lnSpc>
              <a:spcBef>
                <a:spcPts val="0"/>
              </a:spcBef>
              <a:spcAft>
                <a:spcPts val="1200"/>
              </a:spcAft>
              <a:buClrTx/>
              <a:buSzTx/>
              <a:buFontTx/>
              <a:buAutoNum type="alphaLcPeriod"/>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that cannot be shaped by our current actions</a:t>
            </a:r>
          </a:p>
          <a:p>
            <a:pPr marL="457200" marR="0" lvl="0" indent="-457200" algn="l" defTabSz="457200" rtl="0" eaLnBrk="1" fontAlgn="auto" latinLnBrk="0" hangingPunct="1">
              <a:lnSpc>
                <a:spcPct val="100000"/>
              </a:lnSpc>
              <a:spcBef>
                <a:spcPts val="0"/>
              </a:spcBef>
              <a:spcAft>
                <a:spcPts val="1200"/>
              </a:spcAft>
              <a:buClrTx/>
              <a:buSzTx/>
              <a:buFontTx/>
              <a:buAutoNum type="alphaLcPeriod"/>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all of the above</a:t>
            </a:r>
          </a:p>
        </p:txBody>
      </p:sp>
      <p:sp>
        <p:nvSpPr>
          <p:cNvPr id="4" name="Rectangle 3">
            <a:extLst>
              <a:ext uri="{FF2B5EF4-FFF2-40B4-BE49-F238E27FC236}">
                <a16:creationId xmlns:a16="http://schemas.microsoft.com/office/drawing/2014/main" id="{C7142D18-3F93-D623-1246-7B77200E67DF}"/>
              </a:ext>
            </a:extLst>
          </p:cNvPr>
          <p:cNvSpPr/>
          <p:nvPr/>
        </p:nvSpPr>
        <p:spPr>
          <a:xfrm>
            <a:off x="272374" y="2081719"/>
            <a:ext cx="8482520" cy="1192007"/>
          </a:xfrm>
          <a:prstGeom prst="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74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CE8DF"/>
        </a:solidFill>
        <a:effectLst/>
      </p:bgPr>
    </p:bg>
    <p:spTree>
      <p:nvGrpSpPr>
        <p:cNvPr id="1" name="">
          <a:extLst>
            <a:ext uri="{FF2B5EF4-FFF2-40B4-BE49-F238E27FC236}">
              <a16:creationId xmlns:a16="http://schemas.microsoft.com/office/drawing/2014/main" id="{94A39AC7-7F5E-D874-1622-CA82615931AA}"/>
            </a:ext>
          </a:extLst>
        </p:cNvPr>
        <p:cNvGrpSpPr/>
        <p:nvPr/>
      </p:nvGrpSpPr>
      <p:grpSpPr>
        <a:xfrm>
          <a:off x="0" y="0"/>
          <a:ext cx="0" cy="0"/>
          <a:chOff x="0" y="0"/>
          <a:chExt cx="0" cy="0"/>
        </a:xfrm>
      </p:grpSpPr>
      <p:pic>
        <p:nvPicPr>
          <p:cNvPr id="8" name="Picture 7" descr="Image with one tree on the left, in the middle many trees and on the right a forest of trees with a river and mountain.">
            <a:extLst>
              <a:ext uri="{FF2B5EF4-FFF2-40B4-BE49-F238E27FC236}">
                <a16:creationId xmlns:a16="http://schemas.microsoft.com/office/drawing/2014/main" id="{E0EEC1AB-5400-4687-2CB7-17C0828F7D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142"/>
          <a:stretch/>
        </p:blipFill>
        <p:spPr bwMode="auto">
          <a:xfrm>
            <a:off x="0" y="3584274"/>
            <a:ext cx="11503477" cy="3273726"/>
          </a:xfrm>
          <a:prstGeom prst="rect">
            <a:avLst/>
          </a:prstGeom>
          <a:noFill/>
          <a:extLst>
            <a:ext uri="{909E8E84-426E-40DD-AFC4-6F175D3DCCD1}">
              <a14:hiddenFill xmlns:a14="http://schemas.microsoft.com/office/drawing/2010/main">
                <a:solidFill>
                  <a:srgbClr val="FFFFFF"/>
                </a:solidFill>
              </a14:hiddenFill>
            </a:ext>
          </a:extLst>
        </p:spPr>
      </p:pic>
      <p:sp>
        <p:nvSpPr>
          <p:cNvPr id="17" name="Body Medium">
            <a:extLst>
              <a:ext uri="{FF2B5EF4-FFF2-40B4-BE49-F238E27FC236}">
                <a16:creationId xmlns:a16="http://schemas.microsoft.com/office/drawing/2014/main" id="{9569D29A-6521-BD3B-D419-AC706B268D01}"/>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6" name="Rectangle 5">
            <a:extLst>
              <a:ext uri="{FF2B5EF4-FFF2-40B4-BE49-F238E27FC236}">
                <a16:creationId xmlns:a16="http://schemas.microsoft.com/office/drawing/2014/main" id="{17726F25-D170-4179-5A6C-B14971DA122D}"/>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BFFB3ECC-7AEE-04F2-C5AD-9BB545B25B37}"/>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Remember</a:t>
            </a:r>
          </a:p>
        </p:txBody>
      </p:sp>
      <p:sp>
        <p:nvSpPr>
          <p:cNvPr id="3" name="TextBox 2">
            <a:extLst>
              <a:ext uri="{FF2B5EF4-FFF2-40B4-BE49-F238E27FC236}">
                <a16:creationId xmlns:a16="http://schemas.microsoft.com/office/drawing/2014/main" id="{4D212778-73E2-DC99-212D-72B3F12BEAF6}"/>
              </a:ext>
            </a:extLst>
          </p:cNvPr>
          <p:cNvSpPr txBox="1"/>
          <p:nvPr/>
        </p:nvSpPr>
        <p:spPr>
          <a:xfrm>
            <a:off x="602961" y="1988836"/>
            <a:ext cx="6480488" cy="3016210"/>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We all have a </a:t>
            </a:r>
            <a:r>
              <a:rPr kumimoji="0" lang="en-GB" sz="2000" b="0" i="0" u="none" strike="noStrike" kern="1200" cap="none" spc="0" normalizeH="0" baseline="0" noProof="0" dirty="0">
                <a:ln>
                  <a:noFill/>
                </a:ln>
                <a:solidFill>
                  <a:prstClr val="black"/>
                </a:solidFill>
                <a:effectLst/>
                <a:highlight>
                  <a:srgbClr val="B6FF99"/>
                </a:highlight>
                <a:uLnTx/>
                <a:uFillTx/>
                <a:latin typeface="Arial" panose="020B0604020202020204" pitchFamily="34" charset="0"/>
                <a:ea typeface="Visuelt Pro ExtraLight"/>
                <a:cs typeface="Arial" panose="020B0604020202020204" pitchFamily="34" charset="0"/>
              </a:rPr>
              <a:t>unique view of the future</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 based on our thoughts, feelings, and life experiences.</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Your future, and the actions and events that shape it today, are </a:t>
            </a:r>
            <a:r>
              <a:rPr kumimoji="0" lang="en-GB" sz="2000" b="0" i="0" u="none" strike="noStrike" kern="1200" cap="none" spc="0" normalizeH="0" baseline="0" noProof="0" dirty="0">
                <a:ln>
                  <a:noFill/>
                </a:ln>
                <a:solidFill>
                  <a:prstClr val="black"/>
                </a:solidFill>
                <a:effectLst/>
                <a:highlight>
                  <a:srgbClr val="B6FF99"/>
                </a:highlight>
                <a:uLnTx/>
                <a:uFillTx/>
                <a:latin typeface="Arial" panose="020B0604020202020204" pitchFamily="34" charset="0"/>
                <a:ea typeface="Visuelt Pro ExtraLight"/>
                <a:cs typeface="Arial" panose="020B0604020202020204" pitchFamily="34" charset="0"/>
              </a:rPr>
              <a:t>interconnected</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 with that of other people and all living beings</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Y</a:t>
            </a:r>
            <a:r>
              <a:rPr kumimoji="0" lang="en-GB" sz="2000" b="0" i="0" u="none" strike="noStrike" kern="1200" cap="none" spc="0" normalizeH="0" baseline="0" noProof="0" dirty="0" err="1">
                <a:ln>
                  <a:noFill/>
                </a:ln>
                <a:solidFill>
                  <a:prstClr val="black"/>
                </a:solidFill>
                <a:effectLst/>
                <a:uLnTx/>
                <a:uFillTx/>
                <a:latin typeface="Arial" panose="020B0604020202020204" pitchFamily="34" charset="0"/>
                <a:ea typeface="Visuelt Pro ExtraLight"/>
                <a:cs typeface="Arial" panose="020B0604020202020204" pitchFamily="34" charset="0"/>
              </a:rPr>
              <a:t>ou</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 and every other person, </a:t>
            </a:r>
            <a:r>
              <a:rPr kumimoji="0" lang="en-GB" sz="2000" b="0" i="0" u="none" strike="noStrike" kern="1200" cap="none" spc="0" normalizeH="0" baseline="0" noProof="0" dirty="0">
                <a:ln>
                  <a:noFill/>
                </a:ln>
                <a:solidFill>
                  <a:prstClr val="black"/>
                </a:solidFill>
                <a:effectLst/>
                <a:highlight>
                  <a:srgbClr val="B6FF99"/>
                </a:highlight>
                <a:uLnTx/>
                <a:uFillTx/>
                <a:latin typeface="Arial" panose="020B0604020202020204" pitchFamily="34" charset="0"/>
                <a:ea typeface="Visuelt Pro ExtraLight"/>
                <a:cs typeface="Arial" panose="020B0604020202020204" pitchFamily="34" charset="0"/>
              </a:rPr>
              <a:t>can</a:t>
            </a: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 change the future and shape a better tomorrow.  </a:t>
            </a:r>
          </a:p>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endParaRPr>
          </a:p>
        </p:txBody>
      </p:sp>
    </p:spTree>
    <p:extLst>
      <p:ext uri="{BB962C8B-B14F-4D97-AF65-F5344CB8AC3E}">
        <p14:creationId xmlns:p14="http://schemas.microsoft.com/office/powerpoint/2010/main" val="2816003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96E63-B5CA-D68F-3CC2-68971BD47202}"/>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7AF3AC63-C698-1201-D3E3-6E84492F59F3}"/>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6" name="Rectangle 5">
            <a:extLst>
              <a:ext uri="{FF2B5EF4-FFF2-40B4-BE49-F238E27FC236}">
                <a16:creationId xmlns:a16="http://schemas.microsoft.com/office/drawing/2014/main" id="{D819C815-AE30-7A1B-AAAB-BE802A034EEB}"/>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8F329B2C-C54D-6E10-ADDD-FA9B737BD66E}"/>
              </a:ext>
            </a:extLst>
          </p:cNvPr>
          <p:cNvSpPr/>
          <p:nvPr/>
        </p:nvSpPr>
        <p:spPr>
          <a:xfrm>
            <a:off x="602961" y="478182"/>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Starting point</a:t>
            </a:r>
          </a:p>
        </p:txBody>
      </p:sp>
      <p:sp>
        <p:nvSpPr>
          <p:cNvPr id="3" name="TextBox 2">
            <a:extLst>
              <a:ext uri="{FF2B5EF4-FFF2-40B4-BE49-F238E27FC236}">
                <a16:creationId xmlns:a16="http://schemas.microsoft.com/office/drawing/2014/main" id="{0603390F-3D3B-90F2-4876-2726F3DA29CF}"/>
              </a:ext>
            </a:extLst>
          </p:cNvPr>
          <p:cNvSpPr txBox="1"/>
          <p:nvPr/>
        </p:nvSpPr>
        <p:spPr>
          <a:xfrm>
            <a:off x="568180" y="1779687"/>
            <a:ext cx="10709420" cy="25545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At this stage, you have:</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conducted some research on your brief </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considered different human and non-human perspectives </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created ‘points of possibility’ (</a:t>
            </a:r>
            <a:r>
              <a:rPr kumimoji="0" lang="en-GB" sz="2400" b="0" i="0" u="none" strike="noStrike" kern="1200" cap="none" spc="0" normalizeH="0" baseline="0" noProof="0" dirty="0" err="1">
                <a:ln>
                  <a:noFill/>
                </a:ln>
                <a:solidFill>
                  <a:prstClr val="black"/>
                </a:solidFill>
                <a:effectLst/>
                <a:uLnTx/>
                <a:uFillTx/>
                <a:latin typeface="Arial" panose="020B0604020202020204" pitchFamily="34" charset="0"/>
                <a:ea typeface="Visuelt Pro ExtraLight"/>
                <a:cs typeface="Arial" panose="020B0604020202020204" pitchFamily="34" charset="0"/>
              </a:rPr>
              <a:t>PoP</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 questions </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rPr>
              <a:t>narrowed your focus to one </a:t>
            </a:r>
            <a:r>
              <a:rPr kumimoji="0" lang="en-GB" sz="2400" b="0" i="0" u="none" strike="noStrike" kern="1200" cap="none" spc="0" normalizeH="0" baseline="0" noProof="0" dirty="0" err="1">
                <a:ln>
                  <a:noFill/>
                </a:ln>
                <a:solidFill>
                  <a:prstClr val="black"/>
                </a:solidFill>
                <a:effectLst/>
                <a:uLnTx/>
                <a:uFillTx/>
                <a:latin typeface="Arial" panose="020B0604020202020204" pitchFamily="34" charset="0"/>
                <a:ea typeface="Visuelt Pro ExtraLight"/>
                <a:cs typeface="Arial" panose="020B0604020202020204" pitchFamily="34" charset="0"/>
              </a:rPr>
              <a:t>PoP</a:t>
            </a:r>
            <a:endPar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Visuelt Pro ExtraLight"/>
              <a:cs typeface="Arial" panose="020B0604020202020204" pitchFamily="34" charset="0"/>
            </a:endParaRPr>
          </a:p>
        </p:txBody>
      </p:sp>
    </p:spTree>
    <p:extLst>
      <p:ext uri="{BB962C8B-B14F-4D97-AF65-F5344CB8AC3E}">
        <p14:creationId xmlns:p14="http://schemas.microsoft.com/office/powerpoint/2010/main" val="395920815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Spark Colours">
      <a:dk1>
        <a:srgbClr val="0F573B"/>
      </a:dk1>
      <a:lt1>
        <a:srgbClr val="F5F1E9"/>
      </a:lt1>
      <a:dk2>
        <a:srgbClr val="000000"/>
      </a:dk2>
      <a:lt2>
        <a:srgbClr val="FB5A00"/>
      </a:lt2>
      <a:accent1>
        <a:srgbClr val="FD9701"/>
      </a:accent1>
      <a:accent2>
        <a:srgbClr val="FFDF04"/>
      </a:accent2>
      <a:accent3>
        <a:srgbClr val="2DB761"/>
      </a:accent3>
      <a:accent4>
        <a:srgbClr val="7CF425"/>
      </a:accent4>
      <a:accent5>
        <a:srgbClr val="24BCC7"/>
      </a:accent5>
      <a:accent6>
        <a:srgbClr val="07566F"/>
      </a:accent6>
      <a:hlink>
        <a:srgbClr val="000000"/>
      </a:hlink>
      <a:folHlink>
        <a:srgbClr val="03ECDD"/>
      </a:folHlink>
    </a:clrScheme>
    <a:fontScheme name="RSA">
      <a:majorFont>
        <a:latin typeface="Georgi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tle of presentation to go here.pptx" id="{95376F26-8855-4B97-85CC-FA0F871BF006}" vid="{F697DF3D-3967-4C8E-A19B-052F72488D12}"/>
    </a:ext>
  </a:ext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70D0FF0CE95BC4A8E6FB3BB86949185" ma:contentTypeVersion="17" ma:contentTypeDescription="Create a new document." ma:contentTypeScope="" ma:versionID="f4884de8a575e175f26c702e1cb0f9b7">
  <xsd:schema xmlns:xsd="http://www.w3.org/2001/XMLSchema" xmlns:xs="http://www.w3.org/2001/XMLSchema" xmlns:p="http://schemas.microsoft.com/office/2006/metadata/properties" xmlns:ns2="f67f9995-efec-40f5-bf63-ed2f4830dce0" xmlns:ns3="b190bdc0-d579-44de-af3a-e5f9618dc49e" targetNamespace="http://schemas.microsoft.com/office/2006/metadata/properties" ma:root="true" ma:fieldsID="5ffe2daeb909148d71d8bad94cc04338" ns2:_="" ns3:_="">
    <xsd:import namespace="f67f9995-efec-40f5-bf63-ed2f4830dce0"/>
    <xsd:import namespace="b190bdc0-d579-44de-af3a-e5f9618dc49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2:MediaServiceSearchProperties" minOccurs="0"/>
                <xsd:element ref="ns2:Order0"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7f9995-efec-40f5-bf63-ed2f4830dc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d9313c1-914b-474e-8e8a-92b166dc6272"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Order0" ma:index="23" nillable="true" ma:displayName="Order" ma:format="Dropdown" ma:internalName="Order0" ma:percentage="FALSE">
      <xsd:simpleType>
        <xsd:restriction base="dms:Number"/>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90bdc0-d579-44de-af3a-e5f9618dc49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a81b577-3423-4a58-b909-92a59c7a9631}" ma:internalName="TaxCatchAll" ma:showField="CatchAllData" ma:web="b190bdc0-d579-44de-af3a-e5f9618dc4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190bdc0-d579-44de-af3a-e5f9618dc49e" xsi:nil="true"/>
    <Order0 xmlns="f67f9995-efec-40f5-bf63-ed2f4830dce0" xsi:nil="true"/>
    <lcf76f155ced4ddcb4097134ff3c332f xmlns="f67f9995-efec-40f5-bf63-ed2f4830dce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02B7FDA-AC2E-4606-B68D-085AE5CD8B24}">
  <ds:schemaRefs>
    <ds:schemaRef ds:uri="http://schemas.microsoft.com/sharepoint/v3/contenttype/forms"/>
  </ds:schemaRefs>
</ds:datastoreItem>
</file>

<file path=customXml/itemProps2.xml><?xml version="1.0" encoding="utf-8"?>
<ds:datastoreItem xmlns:ds="http://schemas.openxmlformats.org/officeDocument/2006/customXml" ds:itemID="{166A0578-DCBB-4B03-82C7-BE15263C3DAD}">
  <ds:schemaRefs>
    <ds:schemaRef ds:uri="b190bdc0-d579-44de-af3a-e5f9618dc49e"/>
    <ds:schemaRef ds:uri="f67f9995-efec-40f5-bf63-ed2f4830dc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371F357-AC50-4895-843C-31FAF6E63D9A}">
  <ds:schemaRefs>
    <ds:schemaRef ds:uri="http://purl.org/dc/elements/1.1/"/>
    <ds:schemaRef ds:uri="http://schemas.microsoft.com/office/infopath/2007/PartnerControls"/>
    <ds:schemaRef ds:uri="f67f9995-efec-40f5-bf63-ed2f4830dce0"/>
    <ds:schemaRef ds:uri="http://purl.org/dc/terms/"/>
    <ds:schemaRef ds:uri="http://schemas.microsoft.com/office/2006/metadata/properties"/>
    <ds:schemaRef ds:uri="http://schemas.microsoft.com/office/2006/documentManagement/types"/>
    <ds:schemaRef ds:uri="http://www.w3.org/XML/1998/namespace"/>
    <ds:schemaRef ds:uri="b190bdc0-d579-44de-af3a-e5f9618dc49e"/>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135</TotalTime>
  <Words>7861</Words>
  <Application>Microsoft Office PowerPoint</Application>
  <PresentationFormat>Widescreen</PresentationFormat>
  <Paragraphs>879</Paragraphs>
  <Slides>62</Slides>
  <Notes>62</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62</vt:i4>
      </vt:variant>
    </vt:vector>
  </HeadingPairs>
  <TitlesOfParts>
    <vt:vector size="78" baseType="lpstr">
      <vt:lpstr>Aptos</vt:lpstr>
      <vt:lpstr>Arial</vt:lpstr>
      <vt:lpstr>Calibri</vt:lpstr>
      <vt:lpstr>Gill Sans</vt:lpstr>
      <vt:lpstr>Gill Sans MT</vt:lpstr>
      <vt:lpstr>GT America</vt:lpstr>
      <vt:lpstr>Quattrocento Sans</vt:lpstr>
      <vt:lpstr>Segoe UI</vt:lpstr>
      <vt:lpstr>Symbol</vt:lpstr>
      <vt:lpstr>Visuelt Pro</vt:lpstr>
      <vt:lpstr>Visuelt Pro Light</vt:lpstr>
      <vt:lpstr>Visuelt Pro Medium</vt:lpstr>
      <vt:lpstr>2_Office Theme</vt:lpstr>
      <vt:lpstr>Simple Light</vt:lpstr>
      <vt:lpstr>4_Office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Connecting with others</vt:lpstr>
      <vt:lpstr>PowerPoint Presentation</vt:lpstr>
      <vt:lpstr>PowerPoint Presentation</vt:lpstr>
      <vt:lpstr>Ideation</vt:lpstr>
      <vt:lpstr>PowerPoint Presentation</vt:lpstr>
      <vt:lpstr>Overview</vt:lpstr>
      <vt:lpstr>Preparation</vt:lpstr>
      <vt:lpstr>Instructions</vt:lpstr>
      <vt:lpstr>Add your PoP in the hexagon</vt:lpstr>
      <vt:lpstr>Select and/or create 5-10 playful prompts (examples provided on the following slides)...</vt:lpstr>
      <vt:lpstr>Example</vt:lpstr>
      <vt:lpstr>Examples</vt:lpstr>
      <vt:lpstr>PowerPoint Presentation</vt:lpstr>
      <vt:lpstr>Examples of nature-inspired ideas</vt:lpstr>
      <vt:lpstr>Inspiration: Daniel Metcalfe’s Multi Species Design Cards</vt:lpstr>
      <vt:lpstr>Inspiration: Daniel Metcalfe’s Multi Species Design Cards</vt:lpstr>
      <vt:lpstr>Creating ideas</vt:lpstr>
      <vt:lpstr>General guidance</vt:lpstr>
      <vt:lpstr>General guidance</vt:lpstr>
      <vt:lpstr>Select one or more prompts…</vt:lpstr>
      <vt:lpstr>Unleash your creativity!</vt:lpstr>
      <vt:lpstr>Example</vt:lpstr>
      <vt:lpstr>PowerPoint Presentation</vt:lpstr>
      <vt:lpstr>PowerPoint Presentation</vt:lpstr>
      <vt:lpstr>PowerPoint Presentation</vt:lpstr>
      <vt:lpstr>PowerPoint Presentation</vt:lpstr>
      <vt:lpstr>PowerPoint Presentation</vt:lpstr>
      <vt:lpstr>Review ideas</vt:lpstr>
      <vt:lpstr>PowerPoint Presentation</vt:lpstr>
      <vt:lpstr>PowerPoint Presentation</vt:lpstr>
      <vt:lpstr>Example</vt:lpstr>
      <vt:lpstr>PowerPoint Presentation</vt:lpstr>
      <vt:lpstr>PowerPoint Presentation</vt:lpstr>
      <vt:lpstr>Prioritising ideas</vt:lpstr>
      <vt:lpstr>Instructions</vt:lpstr>
      <vt:lpstr>PowerPoint Presentation</vt:lpstr>
      <vt:lpstr>Example</vt:lpstr>
      <vt:lpstr>PowerPoint Presentation</vt:lpstr>
      <vt:lpstr>Testing ideas</vt:lpstr>
      <vt:lpstr>Instructions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Jack Dickie</dc:creator>
  <cp:lastModifiedBy>Dean Samways</cp:lastModifiedBy>
  <cp:revision>41</cp:revision>
  <dcterms:created xsi:type="dcterms:W3CDTF">2025-02-10T16:12:48Z</dcterms:created>
  <dcterms:modified xsi:type="dcterms:W3CDTF">2025-05-01T13:51:23Z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0x010100970D0FF0CE95BC4A8E6FB3BB86949185</vt:lpwstr>
  </property>
  <property fmtid="{D5CDD505-2E9C-101B-9397-08002B2CF9AE}" pid="3" name="MediaServiceImageTags">
    <vt:lpwstr/>
  </property>
</Properties>
</file>