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2" r:id="rId4"/>
    <p:sldMasterId id="2147483705" r:id="rId5"/>
  </p:sldMasterIdLst>
  <p:notesMasterIdLst>
    <p:notesMasterId r:id="rId62"/>
  </p:notesMasterIdLst>
  <p:sldIdLst>
    <p:sldId id="1955" r:id="rId6"/>
    <p:sldId id="1883" r:id="rId7"/>
    <p:sldId id="1907" r:id="rId8"/>
    <p:sldId id="1941" r:id="rId9"/>
    <p:sldId id="302" r:id="rId10"/>
    <p:sldId id="1942" r:id="rId11"/>
    <p:sldId id="2054" r:id="rId12"/>
    <p:sldId id="1935" r:id="rId13"/>
    <p:sldId id="1944" r:id="rId14"/>
    <p:sldId id="1994" r:id="rId15"/>
    <p:sldId id="2085" r:id="rId16"/>
    <p:sldId id="2096" r:id="rId17"/>
    <p:sldId id="2109" r:id="rId18"/>
    <p:sldId id="2136" r:id="rId19"/>
    <p:sldId id="2112" r:id="rId20"/>
    <p:sldId id="2111" r:id="rId21"/>
    <p:sldId id="2110" r:id="rId22"/>
    <p:sldId id="2055" r:id="rId23"/>
    <p:sldId id="2086" r:id="rId24"/>
    <p:sldId id="2113" r:id="rId25"/>
    <p:sldId id="2114" r:id="rId26"/>
    <p:sldId id="2115" r:id="rId27"/>
    <p:sldId id="2139" r:id="rId28"/>
    <p:sldId id="2078" r:id="rId29"/>
    <p:sldId id="2137" r:id="rId30"/>
    <p:sldId id="2116" r:id="rId31"/>
    <p:sldId id="2081" r:id="rId32"/>
    <p:sldId id="1960" r:id="rId33"/>
    <p:sldId id="2126" r:id="rId34"/>
    <p:sldId id="2075" r:id="rId35"/>
    <p:sldId id="2125" r:id="rId36"/>
    <p:sldId id="2127" r:id="rId37"/>
    <p:sldId id="2123" r:id="rId38"/>
    <p:sldId id="2128" r:id="rId39"/>
    <p:sldId id="2129" r:id="rId40"/>
    <p:sldId id="2100" r:id="rId41"/>
    <p:sldId id="2130" r:id="rId42"/>
    <p:sldId id="2131" r:id="rId43"/>
    <p:sldId id="2134" r:id="rId44"/>
    <p:sldId id="2135" r:id="rId45"/>
    <p:sldId id="2138" r:id="rId46"/>
    <p:sldId id="2140" r:id="rId47"/>
    <p:sldId id="2141" r:id="rId48"/>
    <p:sldId id="2142" r:id="rId49"/>
    <p:sldId id="2104" r:id="rId50"/>
    <p:sldId id="2133" r:id="rId51"/>
    <p:sldId id="2095" r:id="rId52"/>
    <p:sldId id="2108" r:id="rId53"/>
    <p:sldId id="2103" r:id="rId54"/>
    <p:sldId id="2087" r:id="rId55"/>
    <p:sldId id="2088" r:id="rId56"/>
    <p:sldId id="2089" r:id="rId57"/>
    <p:sldId id="1950" r:id="rId58"/>
    <p:sldId id="2132" r:id="rId59"/>
    <p:sldId id="2117" r:id="rId60"/>
    <p:sldId id="210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C0F1B-9250-2238-CBF5-6624B57DFAF9}" name="Anna Markland" initials="AM" userId="S::Anna.Markland@rsa.org.uk::4ffb9076-3e61-4ce0-97f3-8a58bb143a95" providerId="AD"/>
  <p188:author id="{6DD58347-23EE-9E66-F9CA-816CC1DC873A}" name="Joanna Choukeir" initials="JC" userId="S::Joanna.Choukeir@rsa.org.uk::bbde3cae-641e-40a2-916e-8243ac51408f" providerId="AD"/>
  <p188:author id="{31FDD2A0-9931-3C2A-450B-C24E87708B6D}" name="Aoife O'Doherty" initials="" userId="S::Aoife.ODoherty@rsa.org.uk::77d48955-4ae4-447c-b220-17af053e0e6b" providerId="AD"/>
  <p188:author id="{C01A04C2-D60F-EABA-BCDA-8595AC5AC471}" name="Catherine Pineo" initials="" userId="S::Catherine.Pineo@rsa.org.uk::0b4e5b7f-754d-4dd0-b1bb-db5a6395e62c" providerId="AD"/>
  <p188:author id="{BFDC06D6-0D94-FA76-A890-4C159E99EA5A}" name="Joanna Choukeir" initials="JC" userId="S::joanna.choukeir@rsa.org.uk::bbde3cae-641e-40a2-916e-8243ac51408f" providerId="AD"/>
  <p188:author id="{4172D2EC-EAA5-0513-5AFB-814BA9409D99}" name="Catherine Pineo" initials="CP" userId="S::catherine.pineo@rsa.org.uk::0b4e5b7f-754d-4dd0-b1bb-db5a6395e6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3EF"/>
    <a:srgbClr val="13CDBB"/>
    <a:srgbClr val="F2ECEA"/>
    <a:srgbClr val="F6F4F0"/>
    <a:srgbClr val="F2F0EA"/>
    <a:srgbClr val="ECE8DF"/>
    <a:srgbClr val="8BFFE3"/>
    <a:srgbClr val="B6FF99"/>
    <a:srgbClr val="FFAC02"/>
    <a:srgbClr val="34F0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21D4B3-61F4-4B27-942D-3C0848F85732}" v="12" dt="2025-05-22T10:00:33.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153" autoAdjust="0"/>
  </p:normalViewPr>
  <p:slideViewPr>
    <p:cSldViewPr snapToGrid="0">
      <p:cViewPr varScale="1">
        <p:scale>
          <a:sx n="46" d="100"/>
          <a:sy n="46" d="100"/>
        </p:scale>
        <p:origin x="5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Markland" userId="4ffb9076-3e61-4ce0-97f3-8a58bb143a95" providerId="ADAL" clId="{F021D4B3-61F4-4B27-942D-3C0848F85732}"/>
    <pc:docChg chg="undo custSel addSld delSld modSld sldOrd">
      <pc:chgData name="Anna Markland" userId="4ffb9076-3e61-4ce0-97f3-8a58bb143a95" providerId="ADAL" clId="{F021D4B3-61F4-4B27-942D-3C0848F85732}" dt="2025-05-22T10:03:51.275" v="1062" actId="47"/>
      <pc:docMkLst>
        <pc:docMk/>
      </pc:docMkLst>
      <pc:sldChg chg="modSp mod modNotesTx">
        <pc:chgData name="Anna Markland" userId="4ffb9076-3e61-4ce0-97f3-8a58bb143a95" providerId="ADAL" clId="{F021D4B3-61F4-4B27-942D-3C0848F85732}" dt="2025-05-22T09:43:48.882" v="4" actId="20577"/>
        <pc:sldMkLst>
          <pc:docMk/>
          <pc:sldMk cId="532174008" sldId="1883"/>
        </pc:sldMkLst>
        <pc:spChg chg="mod">
          <ac:chgData name="Anna Markland" userId="4ffb9076-3e61-4ce0-97f3-8a58bb143a95" providerId="ADAL" clId="{F021D4B3-61F4-4B27-942D-3C0848F85732}" dt="2025-05-22T09:43:45.762" v="1" actId="20577"/>
          <ac:spMkLst>
            <pc:docMk/>
            <pc:sldMk cId="532174008" sldId="1883"/>
            <ac:spMk id="4" creationId="{E3F00F86-F31E-F1D5-5DFA-E5D16CE93ED7}"/>
          </ac:spMkLst>
        </pc:spChg>
      </pc:sldChg>
      <pc:sldChg chg="modNotesTx">
        <pc:chgData name="Anna Markland" userId="4ffb9076-3e61-4ce0-97f3-8a58bb143a95" providerId="ADAL" clId="{F021D4B3-61F4-4B27-942D-3C0848F85732}" dt="2025-05-22T09:44:12.409" v="16" actId="20577"/>
        <pc:sldMkLst>
          <pc:docMk/>
          <pc:sldMk cId="3301933782" sldId="1907"/>
        </pc:sldMkLst>
      </pc:sldChg>
      <pc:sldChg chg="del">
        <pc:chgData name="Anna Markland" userId="4ffb9076-3e61-4ce0-97f3-8a58bb143a95" providerId="ADAL" clId="{F021D4B3-61F4-4B27-942D-3C0848F85732}" dt="2025-05-22T10:03:51.275" v="1062" actId="47"/>
        <pc:sldMkLst>
          <pc:docMk/>
          <pc:sldMk cId="799416130" sldId="1923"/>
        </pc:sldMkLst>
      </pc:sldChg>
      <pc:sldChg chg="modNotesTx">
        <pc:chgData name="Anna Markland" userId="4ffb9076-3e61-4ce0-97f3-8a58bb143a95" providerId="ADAL" clId="{F021D4B3-61F4-4B27-942D-3C0848F85732}" dt="2025-05-22T09:44:31.614" v="17" actId="20577"/>
        <pc:sldMkLst>
          <pc:docMk/>
          <pc:sldMk cId="959134059" sldId="1935"/>
        </pc:sldMkLst>
      </pc:sldChg>
      <pc:sldChg chg="del">
        <pc:chgData name="Anna Markland" userId="4ffb9076-3e61-4ce0-97f3-8a58bb143a95" providerId="ADAL" clId="{F021D4B3-61F4-4B27-942D-3C0848F85732}" dt="2025-05-22T09:43:58.484" v="5" actId="47"/>
        <pc:sldMkLst>
          <pc:docMk/>
          <pc:sldMk cId="409557074" sldId="1943"/>
        </pc:sldMkLst>
      </pc:sldChg>
      <pc:sldChg chg="modNotesTx">
        <pc:chgData name="Anna Markland" userId="4ffb9076-3e61-4ce0-97f3-8a58bb143a95" providerId="ADAL" clId="{F021D4B3-61F4-4B27-942D-3C0848F85732}" dt="2025-05-22T09:46:09.110" v="74" actId="20577"/>
        <pc:sldMkLst>
          <pc:docMk/>
          <pc:sldMk cId="4022284270" sldId="1944"/>
        </pc:sldMkLst>
      </pc:sldChg>
      <pc:sldChg chg="modNotesTx">
        <pc:chgData name="Anna Markland" userId="4ffb9076-3e61-4ce0-97f3-8a58bb143a95" providerId="ADAL" clId="{F021D4B3-61F4-4B27-942D-3C0848F85732}" dt="2025-05-22T09:43:40.981" v="0" actId="20577"/>
        <pc:sldMkLst>
          <pc:docMk/>
          <pc:sldMk cId="95870814" sldId="1955"/>
        </pc:sldMkLst>
      </pc:sldChg>
      <pc:sldChg chg="del">
        <pc:chgData name="Anna Markland" userId="4ffb9076-3e61-4ce0-97f3-8a58bb143a95" providerId="ADAL" clId="{F021D4B3-61F4-4B27-942D-3C0848F85732}" dt="2025-05-22T10:03:49.823" v="1061" actId="47"/>
        <pc:sldMkLst>
          <pc:docMk/>
          <pc:sldMk cId="4184376767" sldId="1958"/>
        </pc:sldMkLst>
      </pc:sldChg>
      <pc:sldChg chg="del">
        <pc:chgData name="Anna Markland" userId="4ffb9076-3e61-4ce0-97f3-8a58bb143a95" providerId="ADAL" clId="{F021D4B3-61F4-4B27-942D-3C0848F85732}" dt="2025-05-22T10:03:36.303" v="1060" actId="47"/>
        <pc:sldMkLst>
          <pc:docMk/>
          <pc:sldMk cId="4222759532" sldId="2022"/>
        </pc:sldMkLst>
      </pc:sldChg>
      <pc:sldChg chg="modSp mod">
        <pc:chgData name="Anna Markland" userId="4ffb9076-3e61-4ce0-97f3-8a58bb143a95" providerId="ADAL" clId="{F021D4B3-61F4-4B27-942D-3C0848F85732}" dt="2025-05-22T09:48:01.451" v="75" actId="20577"/>
        <pc:sldMkLst>
          <pc:docMk/>
          <pc:sldMk cId="4222250824" sldId="2086"/>
        </pc:sldMkLst>
        <pc:spChg chg="mod">
          <ac:chgData name="Anna Markland" userId="4ffb9076-3e61-4ce0-97f3-8a58bb143a95" providerId="ADAL" clId="{F021D4B3-61F4-4B27-942D-3C0848F85732}" dt="2025-05-22T09:48:01.451" v="75" actId="20577"/>
          <ac:spMkLst>
            <pc:docMk/>
            <pc:sldMk cId="4222250824" sldId="2086"/>
            <ac:spMk id="2" creationId="{1025D97C-B5C5-C136-9BE1-EFC61D2C9273}"/>
          </ac:spMkLst>
        </pc:spChg>
      </pc:sldChg>
      <pc:sldChg chg="modSp mod">
        <pc:chgData name="Anna Markland" userId="4ffb9076-3e61-4ce0-97f3-8a58bb143a95" providerId="ADAL" clId="{F021D4B3-61F4-4B27-942D-3C0848F85732}" dt="2025-05-22T10:03:12.335" v="1059" actId="20577"/>
        <pc:sldMkLst>
          <pc:docMk/>
          <pc:sldMk cId="2076837490" sldId="2103"/>
        </pc:sldMkLst>
        <pc:spChg chg="mod">
          <ac:chgData name="Anna Markland" userId="4ffb9076-3e61-4ce0-97f3-8a58bb143a95" providerId="ADAL" clId="{F021D4B3-61F4-4B27-942D-3C0848F85732}" dt="2025-05-22T10:03:12.335" v="1059" actId="20577"/>
          <ac:spMkLst>
            <pc:docMk/>
            <pc:sldMk cId="2076837490" sldId="2103"/>
            <ac:spMk id="2" creationId="{11E0A0DE-A81E-C03D-EDF6-BC13C2A1C800}"/>
          </ac:spMkLst>
        </pc:spChg>
      </pc:sldChg>
      <pc:sldChg chg="modSp mod">
        <pc:chgData name="Anna Markland" userId="4ffb9076-3e61-4ce0-97f3-8a58bb143a95" providerId="ADAL" clId="{F021D4B3-61F4-4B27-942D-3C0848F85732}" dt="2025-05-22T10:02:29.095" v="1054" actId="20577"/>
        <pc:sldMkLst>
          <pc:docMk/>
          <pc:sldMk cId="1701052544" sldId="2104"/>
        </pc:sldMkLst>
        <pc:spChg chg="mod">
          <ac:chgData name="Anna Markland" userId="4ffb9076-3e61-4ce0-97f3-8a58bb143a95" providerId="ADAL" clId="{F021D4B3-61F4-4B27-942D-3C0848F85732}" dt="2025-05-22T10:02:29.095" v="1054" actId="20577"/>
          <ac:spMkLst>
            <pc:docMk/>
            <pc:sldMk cId="1701052544" sldId="2104"/>
            <ac:spMk id="7" creationId="{C3432449-D788-CFD5-79AF-1A26D7A901A6}"/>
          </ac:spMkLst>
        </pc:spChg>
      </pc:sldChg>
      <pc:sldChg chg="del">
        <pc:chgData name="Anna Markland" userId="4ffb9076-3e61-4ce0-97f3-8a58bb143a95" providerId="ADAL" clId="{F021D4B3-61F4-4B27-942D-3C0848F85732}" dt="2025-05-22T10:02:43.339" v="1055" actId="47"/>
        <pc:sldMkLst>
          <pc:docMk/>
          <pc:sldMk cId="3015039417" sldId="2118"/>
        </pc:sldMkLst>
      </pc:sldChg>
      <pc:sldChg chg="del">
        <pc:chgData name="Anna Markland" userId="4ffb9076-3e61-4ce0-97f3-8a58bb143a95" providerId="ADAL" clId="{F021D4B3-61F4-4B27-942D-3C0848F85732}" dt="2025-05-22T09:58:36.689" v="785" actId="47"/>
        <pc:sldMkLst>
          <pc:docMk/>
          <pc:sldMk cId="2673513518" sldId="2120"/>
        </pc:sldMkLst>
      </pc:sldChg>
      <pc:sldChg chg="del ord">
        <pc:chgData name="Anna Markland" userId="4ffb9076-3e61-4ce0-97f3-8a58bb143a95" providerId="ADAL" clId="{F021D4B3-61F4-4B27-942D-3C0848F85732}" dt="2025-05-22T10:00:18.744" v="943" actId="47"/>
        <pc:sldMkLst>
          <pc:docMk/>
          <pc:sldMk cId="4118558507" sldId="2121"/>
        </pc:sldMkLst>
      </pc:sldChg>
      <pc:sldChg chg="del">
        <pc:chgData name="Anna Markland" userId="4ffb9076-3e61-4ce0-97f3-8a58bb143a95" providerId="ADAL" clId="{F021D4B3-61F4-4B27-942D-3C0848F85732}" dt="2025-05-22T10:02:15.823" v="1053" actId="47"/>
        <pc:sldMkLst>
          <pc:docMk/>
          <pc:sldMk cId="4116331808" sldId="2122"/>
        </pc:sldMkLst>
      </pc:sldChg>
      <pc:sldChg chg="delSp modSp mod">
        <pc:chgData name="Anna Markland" userId="4ffb9076-3e61-4ce0-97f3-8a58bb143a95" providerId="ADAL" clId="{F021D4B3-61F4-4B27-942D-3C0848F85732}" dt="2025-05-22T09:53:01.684" v="582" actId="21"/>
        <pc:sldMkLst>
          <pc:docMk/>
          <pc:sldMk cId="3723245117" sldId="2129"/>
        </pc:sldMkLst>
        <pc:spChg chg="del mod">
          <ac:chgData name="Anna Markland" userId="4ffb9076-3e61-4ce0-97f3-8a58bb143a95" providerId="ADAL" clId="{F021D4B3-61F4-4B27-942D-3C0848F85732}" dt="2025-05-22T09:53:01.684" v="582" actId="21"/>
          <ac:spMkLst>
            <pc:docMk/>
            <pc:sldMk cId="3723245117" sldId="2129"/>
            <ac:spMk id="2" creationId="{B88361F7-AD87-30C0-3148-7CB1273C824D}"/>
          </ac:spMkLst>
        </pc:spChg>
      </pc:sldChg>
      <pc:sldChg chg="modSp mod">
        <pc:chgData name="Anna Markland" userId="4ffb9076-3e61-4ce0-97f3-8a58bb143a95" providerId="ADAL" clId="{F021D4B3-61F4-4B27-942D-3C0848F85732}" dt="2025-05-22T10:02:54.576" v="1056" actId="20577"/>
        <pc:sldMkLst>
          <pc:docMk/>
          <pc:sldMk cId="4027829373" sldId="2133"/>
        </pc:sldMkLst>
        <pc:spChg chg="mod">
          <ac:chgData name="Anna Markland" userId="4ffb9076-3e61-4ce0-97f3-8a58bb143a95" providerId="ADAL" clId="{F021D4B3-61F4-4B27-942D-3C0848F85732}" dt="2025-05-22T10:02:54.576" v="1056" actId="20577"/>
          <ac:spMkLst>
            <pc:docMk/>
            <pc:sldMk cId="4027829373" sldId="2133"/>
            <ac:spMk id="2" creationId="{34A6A7AD-3743-172E-6F58-821C4EEE88AF}"/>
          </ac:spMkLst>
        </pc:spChg>
      </pc:sldChg>
      <pc:sldChg chg="addSp modSp modNotesTx">
        <pc:chgData name="Anna Markland" userId="4ffb9076-3e61-4ce0-97f3-8a58bb143a95" providerId="ADAL" clId="{F021D4B3-61F4-4B27-942D-3C0848F85732}" dt="2025-05-22T09:53:30.925" v="646" actId="20577"/>
        <pc:sldMkLst>
          <pc:docMk/>
          <pc:sldMk cId="3417015805" sldId="2138"/>
        </pc:sldMkLst>
        <pc:spChg chg="add mod">
          <ac:chgData name="Anna Markland" userId="4ffb9076-3e61-4ce0-97f3-8a58bb143a95" providerId="ADAL" clId="{F021D4B3-61F4-4B27-942D-3C0848F85732}" dt="2025-05-22T09:53:05.420" v="583"/>
          <ac:spMkLst>
            <pc:docMk/>
            <pc:sldMk cId="3417015805" sldId="2138"/>
            <ac:spMk id="2" creationId="{B88361F7-AD87-30C0-3148-7CB1273C824D}"/>
          </ac:spMkLst>
        </pc:spChg>
      </pc:sldChg>
      <pc:sldChg chg="add del">
        <pc:chgData name="Anna Markland" userId="4ffb9076-3e61-4ce0-97f3-8a58bb143a95" providerId="ADAL" clId="{F021D4B3-61F4-4B27-942D-3C0848F85732}" dt="2025-05-22T09:48:27.136" v="77"/>
        <pc:sldMkLst>
          <pc:docMk/>
          <pc:sldMk cId="776044346" sldId="2139"/>
        </pc:sldMkLst>
      </pc:sldChg>
      <pc:sldChg chg="addSp modSp add mod modNotesTx">
        <pc:chgData name="Anna Markland" userId="4ffb9076-3e61-4ce0-97f3-8a58bb143a95" providerId="ADAL" clId="{F021D4B3-61F4-4B27-942D-3C0848F85732}" dt="2025-05-22T09:51:47.278" v="578" actId="255"/>
        <pc:sldMkLst>
          <pc:docMk/>
          <pc:sldMk cId="2540626324" sldId="2139"/>
        </pc:sldMkLst>
        <pc:spChg chg="add mod">
          <ac:chgData name="Anna Markland" userId="4ffb9076-3e61-4ce0-97f3-8a58bb143a95" providerId="ADAL" clId="{F021D4B3-61F4-4B27-942D-3C0848F85732}" dt="2025-05-22T09:49:27.117" v="92" actId="14100"/>
          <ac:spMkLst>
            <pc:docMk/>
            <pc:sldMk cId="2540626324" sldId="2139"/>
            <ac:spMk id="2" creationId="{58CE54BF-4703-FE76-0CE5-E48D1248D521}"/>
          </ac:spMkLst>
        </pc:spChg>
        <pc:spChg chg="mod">
          <ac:chgData name="Anna Markland" userId="4ffb9076-3e61-4ce0-97f3-8a58bb143a95" providerId="ADAL" clId="{F021D4B3-61F4-4B27-942D-3C0848F85732}" dt="2025-05-22T09:51:47.278" v="578" actId="255"/>
          <ac:spMkLst>
            <pc:docMk/>
            <pc:sldMk cId="2540626324" sldId="2139"/>
            <ac:spMk id="7" creationId="{AB0CE117-B110-3A6D-64B8-7FE9689E8CCD}"/>
          </ac:spMkLst>
        </pc:spChg>
        <pc:spChg chg="mod">
          <ac:chgData name="Anna Markland" userId="4ffb9076-3e61-4ce0-97f3-8a58bb143a95" providerId="ADAL" clId="{F021D4B3-61F4-4B27-942D-3C0848F85732}" dt="2025-05-22T09:50:39.511" v="286" actId="1036"/>
          <ac:spMkLst>
            <pc:docMk/>
            <pc:sldMk cId="2540626324" sldId="2139"/>
            <ac:spMk id="8" creationId="{594A14C5-F5AF-7D96-15D6-E315BABC32E3}"/>
          </ac:spMkLst>
        </pc:spChg>
        <pc:spChg chg="mod">
          <ac:chgData name="Anna Markland" userId="4ffb9076-3e61-4ce0-97f3-8a58bb143a95" providerId="ADAL" clId="{F021D4B3-61F4-4B27-942D-3C0848F85732}" dt="2025-05-22T09:50:32.917" v="273" actId="1038"/>
          <ac:spMkLst>
            <pc:docMk/>
            <pc:sldMk cId="2540626324" sldId="2139"/>
            <ac:spMk id="10" creationId="{B4CB30CC-DE23-6BD7-CCF2-E3F24B5E7674}"/>
          </ac:spMkLst>
        </pc:spChg>
        <pc:spChg chg="mod">
          <ac:chgData name="Anna Markland" userId="4ffb9076-3e61-4ce0-97f3-8a58bb143a95" providerId="ADAL" clId="{F021D4B3-61F4-4B27-942D-3C0848F85732}" dt="2025-05-22T09:50:12.841" v="258" actId="1076"/>
          <ac:spMkLst>
            <pc:docMk/>
            <pc:sldMk cId="2540626324" sldId="2139"/>
            <ac:spMk id="12" creationId="{E8413794-8331-B23C-4A30-4732117CFAE3}"/>
          </ac:spMkLst>
        </pc:spChg>
        <pc:picChg chg="mod">
          <ac:chgData name="Anna Markland" userId="4ffb9076-3e61-4ce0-97f3-8a58bb143a95" providerId="ADAL" clId="{F021D4B3-61F4-4B27-942D-3C0848F85732}" dt="2025-05-22T09:48:32.430" v="79" actId="1076"/>
          <ac:picMkLst>
            <pc:docMk/>
            <pc:sldMk cId="2540626324" sldId="2139"/>
            <ac:picMk id="9" creationId="{347F190B-6284-C152-C11D-1127575BACDB}"/>
          </ac:picMkLst>
        </pc:picChg>
        <pc:picChg chg="mod">
          <ac:chgData name="Anna Markland" userId="4ffb9076-3e61-4ce0-97f3-8a58bb143a95" providerId="ADAL" clId="{F021D4B3-61F4-4B27-942D-3C0848F85732}" dt="2025-05-22T09:49:49.379" v="133" actId="1036"/>
          <ac:picMkLst>
            <pc:docMk/>
            <pc:sldMk cId="2540626324" sldId="2139"/>
            <ac:picMk id="14" creationId="{0C16F4C9-D224-08AD-652C-D94225DA512F}"/>
          </ac:picMkLst>
        </pc:picChg>
        <pc:picChg chg="mod">
          <ac:chgData name="Anna Markland" userId="4ffb9076-3e61-4ce0-97f3-8a58bb143a95" providerId="ADAL" clId="{F021D4B3-61F4-4B27-942D-3C0848F85732}" dt="2025-05-22T09:49:49.379" v="133" actId="1036"/>
          <ac:picMkLst>
            <pc:docMk/>
            <pc:sldMk cId="2540626324" sldId="2139"/>
            <ac:picMk id="16" creationId="{DD8249F4-4AF2-51D9-583B-0136A0738DFE}"/>
          </ac:picMkLst>
        </pc:picChg>
        <pc:picChg chg="mod">
          <ac:chgData name="Anna Markland" userId="4ffb9076-3e61-4ce0-97f3-8a58bb143a95" providerId="ADAL" clId="{F021D4B3-61F4-4B27-942D-3C0848F85732}" dt="2025-05-22T09:49:49.379" v="133" actId="1036"/>
          <ac:picMkLst>
            <pc:docMk/>
            <pc:sldMk cId="2540626324" sldId="2139"/>
            <ac:picMk id="19" creationId="{082FF2FE-59E3-E480-9242-E6AB0C3CA0B5}"/>
          </ac:picMkLst>
        </pc:picChg>
        <pc:picChg chg="mod">
          <ac:chgData name="Anna Markland" userId="4ffb9076-3e61-4ce0-97f3-8a58bb143a95" providerId="ADAL" clId="{F021D4B3-61F4-4B27-942D-3C0848F85732}" dt="2025-05-22T09:49:49.379" v="133" actId="1036"/>
          <ac:picMkLst>
            <pc:docMk/>
            <pc:sldMk cId="2540626324" sldId="2139"/>
            <ac:picMk id="20" creationId="{83B089E4-1428-CF33-F365-2ACB1F6C1799}"/>
          </ac:picMkLst>
        </pc:picChg>
      </pc:sldChg>
      <pc:sldChg chg="addSp delSp modSp add mod">
        <pc:chgData name="Anna Markland" userId="4ffb9076-3e61-4ce0-97f3-8a58bb143a95" providerId="ADAL" clId="{F021D4B3-61F4-4B27-942D-3C0848F85732}" dt="2025-05-22T10:01:30.654" v="1026" actId="14734"/>
        <pc:sldMkLst>
          <pc:docMk/>
          <pc:sldMk cId="3803345450" sldId="2140"/>
        </pc:sldMkLst>
        <pc:graphicFrameChg chg="add mod modGraphic">
          <ac:chgData name="Anna Markland" userId="4ffb9076-3e61-4ce0-97f3-8a58bb143a95" providerId="ADAL" clId="{F021D4B3-61F4-4B27-942D-3C0848F85732}" dt="2025-05-22T10:01:30.654" v="1026" actId="14734"/>
          <ac:graphicFrameMkLst>
            <pc:docMk/>
            <pc:sldMk cId="3803345450" sldId="2140"/>
            <ac:graphicFrameMk id="3" creationId="{8199F2DD-DFE9-96AE-DBBD-695ED4009FC6}"/>
          </ac:graphicFrameMkLst>
        </pc:graphicFrameChg>
        <pc:picChg chg="del">
          <ac:chgData name="Anna Markland" userId="4ffb9076-3e61-4ce0-97f3-8a58bb143a95" providerId="ADAL" clId="{F021D4B3-61F4-4B27-942D-3C0848F85732}" dt="2025-05-22T09:55:02.049" v="648" actId="478"/>
          <ac:picMkLst>
            <pc:docMk/>
            <pc:sldMk cId="3803345450" sldId="2140"/>
            <ac:picMk id="2" creationId="{FF1C1F12-4CD2-A848-A6ED-2948E9161910}"/>
          </ac:picMkLst>
        </pc:picChg>
      </pc:sldChg>
      <pc:sldChg chg="modSp add mod modNotesTx">
        <pc:chgData name="Anna Markland" userId="4ffb9076-3e61-4ce0-97f3-8a58bb143a95" providerId="ADAL" clId="{F021D4B3-61F4-4B27-942D-3C0848F85732}" dt="2025-05-22T10:01:44.997" v="1027" actId="14734"/>
        <pc:sldMkLst>
          <pc:docMk/>
          <pc:sldMk cId="217313207" sldId="2141"/>
        </pc:sldMkLst>
        <pc:spChg chg="mod">
          <ac:chgData name="Anna Markland" userId="4ffb9076-3e61-4ce0-97f3-8a58bb143a95" providerId="ADAL" clId="{F021D4B3-61F4-4B27-942D-3C0848F85732}" dt="2025-05-22T09:59:54.866" v="901" actId="20577"/>
          <ac:spMkLst>
            <pc:docMk/>
            <pc:sldMk cId="217313207" sldId="2141"/>
            <ac:spMk id="7" creationId="{18EB0859-3477-A3D7-9B8F-266B855A4C6A}"/>
          </ac:spMkLst>
        </pc:spChg>
        <pc:graphicFrameChg chg="modGraphic">
          <ac:chgData name="Anna Markland" userId="4ffb9076-3e61-4ce0-97f3-8a58bb143a95" providerId="ADAL" clId="{F021D4B3-61F4-4B27-942D-3C0848F85732}" dt="2025-05-22T10:01:44.997" v="1027" actId="14734"/>
          <ac:graphicFrameMkLst>
            <pc:docMk/>
            <pc:sldMk cId="217313207" sldId="2141"/>
            <ac:graphicFrameMk id="3" creationId="{4C0381A8-D092-B00B-8A29-0CB78DA7E4D2}"/>
          </ac:graphicFrameMkLst>
        </pc:graphicFrameChg>
      </pc:sldChg>
      <pc:sldChg chg="addSp delSp modSp add mod">
        <pc:chgData name="Anna Markland" userId="4ffb9076-3e61-4ce0-97f3-8a58bb143a95" providerId="ADAL" clId="{F021D4B3-61F4-4B27-942D-3C0848F85732}" dt="2025-05-22T10:02:13.694" v="1052" actId="20577"/>
        <pc:sldMkLst>
          <pc:docMk/>
          <pc:sldMk cId="1357063388" sldId="2142"/>
        </pc:sldMkLst>
        <pc:graphicFrameChg chg="add mod modGraphic">
          <ac:chgData name="Anna Markland" userId="4ffb9076-3e61-4ce0-97f3-8a58bb143a95" providerId="ADAL" clId="{F021D4B3-61F4-4B27-942D-3C0848F85732}" dt="2025-05-22T10:02:13.694" v="1052" actId="20577"/>
          <ac:graphicFrameMkLst>
            <pc:docMk/>
            <pc:sldMk cId="1357063388" sldId="2142"/>
            <ac:graphicFrameMk id="3" creationId="{0EFB8E98-DF75-FAA4-B1B8-5C4E9DF81D02}"/>
          </ac:graphicFrameMkLst>
        </pc:graphicFrameChg>
        <pc:picChg chg="del">
          <ac:chgData name="Anna Markland" userId="4ffb9076-3e61-4ce0-97f3-8a58bb143a95" providerId="ADAL" clId="{F021D4B3-61F4-4B27-942D-3C0848F85732}" dt="2025-05-22T10:00:28.084" v="945" actId="478"/>
          <ac:picMkLst>
            <pc:docMk/>
            <pc:sldMk cId="1357063388" sldId="2142"/>
            <ac:picMk id="2" creationId="{8192A96B-C5F2-D120-5FF7-2CD5C435A67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11C54-81D0-4412-8132-0BE02E6B01D1}" type="doc">
      <dgm:prSet loTypeId="urn:microsoft.com/office/officeart/2011/layout/CircleProcess" loCatId="process" qsTypeId="urn:microsoft.com/office/officeart/2005/8/quickstyle/3d2" qsCatId="3D" csTypeId="urn:microsoft.com/office/officeart/2005/8/colors/colorful4" csCatId="colorful" phldr="1"/>
      <dgm:spPr/>
      <dgm:t>
        <a:bodyPr/>
        <a:lstStyle/>
        <a:p>
          <a:endParaRPr lang="en-GB"/>
        </a:p>
      </dgm:t>
    </dgm:pt>
    <dgm:pt modelId="{0E7BC350-AC76-424B-B30F-BA8E5C7332C9}">
      <dgm:prSet phldrT="[Text]"/>
      <dgm:spPr/>
      <dgm:t>
        <a:bodyPr/>
        <a:lstStyle/>
        <a:p>
          <a:r>
            <a:rPr lang="en-GB" dirty="0"/>
            <a:t>Business</a:t>
          </a:r>
        </a:p>
      </dgm:t>
    </dgm:pt>
    <dgm:pt modelId="{6392F69D-6124-4306-92B5-5D0C0963C0B6}" type="parTrans" cxnId="{718EC5D7-7216-4E92-9DF0-F96E129B0471}">
      <dgm:prSet/>
      <dgm:spPr/>
      <dgm:t>
        <a:bodyPr/>
        <a:lstStyle/>
        <a:p>
          <a:endParaRPr lang="en-GB"/>
        </a:p>
      </dgm:t>
    </dgm:pt>
    <dgm:pt modelId="{80BD8B3B-1E48-4A29-8516-24A522B2B0E9}" type="sibTrans" cxnId="{718EC5D7-7216-4E92-9DF0-F96E129B0471}">
      <dgm:prSet/>
      <dgm:spPr/>
      <dgm:t>
        <a:bodyPr/>
        <a:lstStyle/>
        <a:p>
          <a:endParaRPr lang="en-GB"/>
        </a:p>
      </dgm:t>
    </dgm:pt>
    <dgm:pt modelId="{27181020-97DC-453A-BB0D-3591FBFDFD35}">
      <dgm:prSet phldrT="[Text]"/>
      <dgm:spPr/>
      <dgm:t>
        <a:bodyPr/>
        <a:lstStyle/>
        <a:p>
          <a:r>
            <a:rPr lang="en-GB" dirty="0"/>
            <a:t>Social Enterprise </a:t>
          </a:r>
        </a:p>
      </dgm:t>
    </dgm:pt>
    <dgm:pt modelId="{BC7554AE-05E1-44DC-B10A-AE000E078CEF}" type="parTrans" cxnId="{CBDBF0B3-CA3E-4932-8A98-12B03B9BE07C}">
      <dgm:prSet/>
      <dgm:spPr/>
      <dgm:t>
        <a:bodyPr/>
        <a:lstStyle/>
        <a:p>
          <a:endParaRPr lang="en-GB"/>
        </a:p>
      </dgm:t>
    </dgm:pt>
    <dgm:pt modelId="{CB6E0A17-EAD3-453F-B282-4233C00D7189}" type="sibTrans" cxnId="{CBDBF0B3-CA3E-4932-8A98-12B03B9BE07C}">
      <dgm:prSet/>
      <dgm:spPr/>
      <dgm:t>
        <a:bodyPr/>
        <a:lstStyle/>
        <a:p>
          <a:endParaRPr lang="en-GB"/>
        </a:p>
      </dgm:t>
    </dgm:pt>
    <dgm:pt modelId="{7B31F7C0-BCA9-4D27-AD0F-B2F7B2E8B53D}">
      <dgm:prSet phldrT="[Text]"/>
      <dgm:spPr/>
      <dgm:t>
        <a:bodyPr/>
        <a:lstStyle/>
        <a:p>
          <a:r>
            <a:rPr lang="en-GB" dirty="0"/>
            <a:t>Charity</a:t>
          </a:r>
        </a:p>
      </dgm:t>
    </dgm:pt>
    <dgm:pt modelId="{04CF997E-24A4-42AC-855B-FF7F34EE118C}" type="parTrans" cxnId="{A205ED0D-AC5D-4FE7-AA2F-DA9393D4B414}">
      <dgm:prSet/>
      <dgm:spPr/>
      <dgm:t>
        <a:bodyPr/>
        <a:lstStyle/>
        <a:p>
          <a:endParaRPr lang="en-GB"/>
        </a:p>
      </dgm:t>
    </dgm:pt>
    <dgm:pt modelId="{DCEC5B69-5FFE-46AB-845C-61D7C945A5F6}" type="sibTrans" cxnId="{A205ED0D-AC5D-4FE7-AA2F-DA9393D4B414}">
      <dgm:prSet/>
      <dgm:spPr/>
      <dgm:t>
        <a:bodyPr/>
        <a:lstStyle/>
        <a:p>
          <a:endParaRPr lang="en-GB"/>
        </a:p>
      </dgm:t>
    </dgm:pt>
    <dgm:pt modelId="{E3C1FDD4-4717-4846-82FE-C873A61066BD}">
      <dgm:prSet phldrT="[Text]"/>
      <dgm:spPr/>
      <dgm:t>
        <a:bodyPr/>
        <a:lstStyle/>
        <a:p>
          <a:r>
            <a:rPr lang="en-GB" dirty="0"/>
            <a:t>Voluntary project or campaign</a:t>
          </a:r>
        </a:p>
      </dgm:t>
    </dgm:pt>
    <dgm:pt modelId="{ADD77574-14BC-4DE4-93E5-F8752CD1CB33}" type="parTrans" cxnId="{439F5922-7401-438E-934A-307B07BB9D81}">
      <dgm:prSet/>
      <dgm:spPr/>
      <dgm:t>
        <a:bodyPr/>
        <a:lstStyle/>
        <a:p>
          <a:endParaRPr lang="en-GB"/>
        </a:p>
      </dgm:t>
    </dgm:pt>
    <dgm:pt modelId="{AF5140D9-2448-45D2-9EAE-FF7C4C6EE809}" type="sibTrans" cxnId="{439F5922-7401-438E-934A-307B07BB9D81}">
      <dgm:prSet/>
      <dgm:spPr/>
      <dgm:t>
        <a:bodyPr/>
        <a:lstStyle/>
        <a:p>
          <a:endParaRPr lang="en-GB"/>
        </a:p>
      </dgm:t>
    </dgm:pt>
    <dgm:pt modelId="{5FBB2D46-9861-472D-A9B1-8827EC7D0D10}">
      <dgm:prSet phldrT="[Text]"/>
      <dgm:spPr/>
      <dgm:t>
        <a:bodyPr/>
        <a:lstStyle/>
        <a:p>
          <a:r>
            <a:rPr lang="en-GB" dirty="0"/>
            <a:t>Cooperative</a:t>
          </a:r>
        </a:p>
      </dgm:t>
    </dgm:pt>
    <dgm:pt modelId="{C5438782-CC7C-47DB-AE9C-1687335014F2}" type="parTrans" cxnId="{06454CD2-F048-4F70-A952-F55536FEA0F2}">
      <dgm:prSet/>
      <dgm:spPr/>
      <dgm:t>
        <a:bodyPr/>
        <a:lstStyle/>
        <a:p>
          <a:endParaRPr lang="en-GB"/>
        </a:p>
      </dgm:t>
    </dgm:pt>
    <dgm:pt modelId="{CB95A1D5-33BC-4760-BB8A-DA94ECFE5735}" type="sibTrans" cxnId="{06454CD2-F048-4F70-A952-F55536FEA0F2}">
      <dgm:prSet/>
      <dgm:spPr/>
      <dgm:t>
        <a:bodyPr/>
        <a:lstStyle/>
        <a:p>
          <a:endParaRPr lang="en-GB"/>
        </a:p>
      </dgm:t>
    </dgm:pt>
    <dgm:pt modelId="{0F90C2FE-146F-4A97-92B8-BDC58130352A}" type="pres">
      <dgm:prSet presAssocID="{FDD11C54-81D0-4412-8132-0BE02E6B01D1}" presName="Name0" presStyleCnt="0">
        <dgm:presLayoutVars>
          <dgm:chMax val="11"/>
          <dgm:chPref val="11"/>
          <dgm:dir/>
          <dgm:resizeHandles/>
        </dgm:presLayoutVars>
      </dgm:prSet>
      <dgm:spPr/>
    </dgm:pt>
    <dgm:pt modelId="{1BE093EE-AD26-47B3-984E-C6BF002F1F70}" type="pres">
      <dgm:prSet presAssocID="{E3C1FDD4-4717-4846-82FE-C873A61066BD}" presName="Accent5" presStyleCnt="0"/>
      <dgm:spPr/>
    </dgm:pt>
    <dgm:pt modelId="{CFB1FDC6-C72E-4DBC-90A0-6899F9334A0F}" type="pres">
      <dgm:prSet presAssocID="{E3C1FDD4-4717-4846-82FE-C873A61066BD}" presName="Accent" presStyleLbl="node1" presStyleIdx="0" presStyleCnt="5"/>
      <dgm:spPr>
        <a:solidFill>
          <a:srgbClr val="FFAC02"/>
        </a:solidFill>
      </dgm:spPr>
    </dgm:pt>
    <dgm:pt modelId="{C2C6F115-A916-4F26-BCE7-C83DC6EE82EB}" type="pres">
      <dgm:prSet presAssocID="{E3C1FDD4-4717-4846-82FE-C873A61066BD}" presName="ParentBackground5" presStyleCnt="0"/>
      <dgm:spPr/>
    </dgm:pt>
    <dgm:pt modelId="{E4FEB283-AFA1-4E67-B24D-456B1E1BEFD0}" type="pres">
      <dgm:prSet presAssocID="{E3C1FDD4-4717-4846-82FE-C873A61066BD}" presName="ParentBackground" presStyleLbl="fgAcc1" presStyleIdx="0" presStyleCnt="5"/>
      <dgm:spPr/>
    </dgm:pt>
    <dgm:pt modelId="{C4ADAAA6-2B2E-46DD-868A-6451B0DBF615}" type="pres">
      <dgm:prSet presAssocID="{E3C1FDD4-4717-4846-82FE-C873A61066BD}" presName="Parent5" presStyleLbl="revTx" presStyleIdx="0" presStyleCnt="0">
        <dgm:presLayoutVars>
          <dgm:chMax val="1"/>
          <dgm:chPref val="1"/>
          <dgm:bulletEnabled val="1"/>
        </dgm:presLayoutVars>
      </dgm:prSet>
      <dgm:spPr/>
    </dgm:pt>
    <dgm:pt modelId="{26E694F5-D86C-4979-B72B-0E9DC22D7E42}" type="pres">
      <dgm:prSet presAssocID="{7B31F7C0-BCA9-4D27-AD0F-B2F7B2E8B53D}" presName="Accent4" presStyleCnt="0"/>
      <dgm:spPr/>
    </dgm:pt>
    <dgm:pt modelId="{61769AE2-F9C4-43AA-AD31-142F51310704}" type="pres">
      <dgm:prSet presAssocID="{7B31F7C0-BCA9-4D27-AD0F-B2F7B2E8B53D}" presName="Accent" presStyleLbl="node1" presStyleIdx="1" presStyleCnt="5"/>
      <dgm:spPr/>
    </dgm:pt>
    <dgm:pt modelId="{DE4AB04F-9F0B-4986-BEEF-CA4D42FF91F7}" type="pres">
      <dgm:prSet presAssocID="{7B31F7C0-BCA9-4D27-AD0F-B2F7B2E8B53D}" presName="ParentBackground4" presStyleCnt="0"/>
      <dgm:spPr/>
    </dgm:pt>
    <dgm:pt modelId="{B0CDBE88-1EBD-4E11-B680-5ED82630BA26}" type="pres">
      <dgm:prSet presAssocID="{7B31F7C0-BCA9-4D27-AD0F-B2F7B2E8B53D}" presName="ParentBackground" presStyleLbl="fgAcc1" presStyleIdx="1" presStyleCnt="5"/>
      <dgm:spPr/>
    </dgm:pt>
    <dgm:pt modelId="{32EB7601-8C0D-4AA0-A439-2CA61D99A813}" type="pres">
      <dgm:prSet presAssocID="{7B31F7C0-BCA9-4D27-AD0F-B2F7B2E8B53D}" presName="Parent4" presStyleLbl="revTx" presStyleIdx="0" presStyleCnt="0">
        <dgm:presLayoutVars>
          <dgm:chMax val="1"/>
          <dgm:chPref val="1"/>
          <dgm:bulletEnabled val="1"/>
        </dgm:presLayoutVars>
      </dgm:prSet>
      <dgm:spPr/>
    </dgm:pt>
    <dgm:pt modelId="{DE4B70C2-01BA-44A1-A3EC-CE9C686646EF}" type="pres">
      <dgm:prSet presAssocID="{27181020-97DC-453A-BB0D-3591FBFDFD35}" presName="Accent3" presStyleCnt="0"/>
      <dgm:spPr/>
    </dgm:pt>
    <dgm:pt modelId="{075AE360-3B22-4947-9D41-363A9CAF52E8}" type="pres">
      <dgm:prSet presAssocID="{27181020-97DC-453A-BB0D-3591FBFDFD35}" presName="Accent" presStyleLbl="node1" presStyleIdx="2" presStyleCnt="5"/>
      <dgm:spPr>
        <a:solidFill>
          <a:srgbClr val="B6FF99"/>
        </a:solidFill>
      </dgm:spPr>
    </dgm:pt>
    <dgm:pt modelId="{CC3E8537-C102-42C0-99ED-8EC745ABF16A}" type="pres">
      <dgm:prSet presAssocID="{27181020-97DC-453A-BB0D-3591FBFDFD35}" presName="ParentBackground3" presStyleCnt="0"/>
      <dgm:spPr/>
    </dgm:pt>
    <dgm:pt modelId="{02C92255-DDE9-48BE-B1EA-C7B192ABC6E5}" type="pres">
      <dgm:prSet presAssocID="{27181020-97DC-453A-BB0D-3591FBFDFD35}" presName="ParentBackground" presStyleLbl="fgAcc1" presStyleIdx="2" presStyleCnt="5"/>
      <dgm:spPr/>
    </dgm:pt>
    <dgm:pt modelId="{C6064F04-1A7A-4B98-86A9-4935BD5D4C67}" type="pres">
      <dgm:prSet presAssocID="{27181020-97DC-453A-BB0D-3591FBFDFD35}" presName="Parent3" presStyleLbl="revTx" presStyleIdx="0" presStyleCnt="0">
        <dgm:presLayoutVars>
          <dgm:chMax val="1"/>
          <dgm:chPref val="1"/>
          <dgm:bulletEnabled val="1"/>
        </dgm:presLayoutVars>
      </dgm:prSet>
      <dgm:spPr/>
    </dgm:pt>
    <dgm:pt modelId="{88BAB859-DF98-46E3-B93C-9496D26A1DA8}" type="pres">
      <dgm:prSet presAssocID="{5FBB2D46-9861-472D-A9B1-8827EC7D0D10}" presName="Accent2" presStyleCnt="0"/>
      <dgm:spPr/>
    </dgm:pt>
    <dgm:pt modelId="{D9B5D814-C50A-45DA-922E-EECFD1EC0636}" type="pres">
      <dgm:prSet presAssocID="{5FBB2D46-9861-472D-A9B1-8827EC7D0D10}" presName="Accent" presStyleLbl="node1" presStyleIdx="3" presStyleCnt="5"/>
      <dgm:spPr>
        <a:solidFill>
          <a:srgbClr val="8BFFE3"/>
        </a:solidFill>
      </dgm:spPr>
    </dgm:pt>
    <dgm:pt modelId="{5E35E395-42B1-48B9-AD70-41AD2BBCB1C9}" type="pres">
      <dgm:prSet presAssocID="{5FBB2D46-9861-472D-A9B1-8827EC7D0D10}" presName="ParentBackground2" presStyleCnt="0"/>
      <dgm:spPr/>
    </dgm:pt>
    <dgm:pt modelId="{AA0AC20E-046C-4AD5-9022-EC9DECD48A7F}" type="pres">
      <dgm:prSet presAssocID="{5FBB2D46-9861-472D-A9B1-8827EC7D0D10}" presName="ParentBackground" presStyleLbl="fgAcc1" presStyleIdx="3" presStyleCnt="5"/>
      <dgm:spPr/>
    </dgm:pt>
    <dgm:pt modelId="{245AA146-9A2F-498F-A31B-A0F1BDE580C2}" type="pres">
      <dgm:prSet presAssocID="{5FBB2D46-9861-472D-A9B1-8827EC7D0D10}" presName="Parent2" presStyleLbl="revTx" presStyleIdx="0" presStyleCnt="0">
        <dgm:presLayoutVars>
          <dgm:chMax val="1"/>
          <dgm:chPref val="1"/>
          <dgm:bulletEnabled val="1"/>
        </dgm:presLayoutVars>
      </dgm:prSet>
      <dgm:spPr/>
    </dgm:pt>
    <dgm:pt modelId="{9267B9C3-AB7B-42A8-BDEE-CDB00E87E3F3}" type="pres">
      <dgm:prSet presAssocID="{0E7BC350-AC76-424B-B30F-BA8E5C7332C9}" presName="Accent1" presStyleCnt="0"/>
      <dgm:spPr/>
    </dgm:pt>
    <dgm:pt modelId="{59F3419D-D70B-4D9F-AC4F-F5E9963F1FB9}" type="pres">
      <dgm:prSet presAssocID="{0E7BC350-AC76-424B-B30F-BA8E5C7332C9}" presName="Accent" presStyleLbl="node1" presStyleIdx="4" presStyleCnt="5"/>
      <dgm:spPr>
        <a:solidFill>
          <a:srgbClr val="13CDBB"/>
        </a:solidFill>
      </dgm:spPr>
    </dgm:pt>
    <dgm:pt modelId="{174785CD-DF2E-438C-A3A9-6BFC66AD594B}" type="pres">
      <dgm:prSet presAssocID="{0E7BC350-AC76-424B-B30F-BA8E5C7332C9}" presName="ParentBackground1" presStyleCnt="0"/>
      <dgm:spPr/>
    </dgm:pt>
    <dgm:pt modelId="{74EE324A-F246-4129-84E2-B940D7FE9FA2}" type="pres">
      <dgm:prSet presAssocID="{0E7BC350-AC76-424B-B30F-BA8E5C7332C9}" presName="ParentBackground" presStyleLbl="fgAcc1" presStyleIdx="4" presStyleCnt="5"/>
      <dgm:spPr/>
    </dgm:pt>
    <dgm:pt modelId="{8EA319E0-1329-40F6-9CBF-D0F789864415}" type="pres">
      <dgm:prSet presAssocID="{0E7BC350-AC76-424B-B30F-BA8E5C7332C9}" presName="Parent1" presStyleLbl="revTx" presStyleIdx="0" presStyleCnt="0">
        <dgm:presLayoutVars>
          <dgm:chMax val="1"/>
          <dgm:chPref val="1"/>
          <dgm:bulletEnabled val="1"/>
        </dgm:presLayoutVars>
      </dgm:prSet>
      <dgm:spPr/>
    </dgm:pt>
  </dgm:ptLst>
  <dgm:cxnLst>
    <dgm:cxn modelId="{A205ED0D-AC5D-4FE7-AA2F-DA9393D4B414}" srcId="{FDD11C54-81D0-4412-8132-0BE02E6B01D1}" destId="{7B31F7C0-BCA9-4D27-AD0F-B2F7B2E8B53D}" srcOrd="3" destOrd="0" parTransId="{04CF997E-24A4-42AC-855B-FF7F34EE118C}" sibTransId="{DCEC5B69-5FFE-46AB-845C-61D7C945A5F6}"/>
    <dgm:cxn modelId="{2373C619-82AE-4375-A272-203B4294DC19}" type="presOf" srcId="{E3C1FDD4-4717-4846-82FE-C873A61066BD}" destId="{E4FEB283-AFA1-4E67-B24D-456B1E1BEFD0}" srcOrd="0" destOrd="0" presId="urn:microsoft.com/office/officeart/2011/layout/CircleProcess"/>
    <dgm:cxn modelId="{97DB461B-0002-4F06-8B8D-5F1CE8F6C92C}" type="presOf" srcId="{5FBB2D46-9861-472D-A9B1-8827EC7D0D10}" destId="{245AA146-9A2F-498F-A31B-A0F1BDE580C2}" srcOrd="1" destOrd="0" presId="urn:microsoft.com/office/officeart/2011/layout/CircleProcess"/>
    <dgm:cxn modelId="{439F5922-7401-438E-934A-307B07BB9D81}" srcId="{FDD11C54-81D0-4412-8132-0BE02E6B01D1}" destId="{E3C1FDD4-4717-4846-82FE-C873A61066BD}" srcOrd="4" destOrd="0" parTransId="{ADD77574-14BC-4DE4-93E5-F8752CD1CB33}" sibTransId="{AF5140D9-2448-45D2-9EAE-FF7C4C6EE809}"/>
    <dgm:cxn modelId="{E32B052B-503F-48BF-AD83-8127BFBD4993}" type="presOf" srcId="{27181020-97DC-453A-BB0D-3591FBFDFD35}" destId="{02C92255-DDE9-48BE-B1EA-C7B192ABC6E5}" srcOrd="0" destOrd="0" presId="urn:microsoft.com/office/officeart/2011/layout/CircleProcess"/>
    <dgm:cxn modelId="{17982469-E85A-4CC5-A4E1-E67F6289E27B}" type="presOf" srcId="{27181020-97DC-453A-BB0D-3591FBFDFD35}" destId="{C6064F04-1A7A-4B98-86A9-4935BD5D4C67}" srcOrd="1" destOrd="0" presId="urn:microsoft.com/office/officeart/2011/layout/CircleProcess"/>
    <dgm:cxn modelId="{C6F55480-7B65-4D18-8059-5AE0DC88123C}" type="presOf" srcId="{7B31F7C0-BCA9-4D27-AD0F-B2F7B2E8B53D}" destId="{32EB7601-8C0D-4AA0-A439-2CA61D99A813}" srcOrd="1" destOrd="0" presId="urn:microsoft.com/office/officeart/2011/layout/CircleProcess"/>
    <dgm:cxn modelId="{CBDBF0B3-CA3E-4932-8A98-12B03B9BE07C}" srcId="{FDD11C54-81D0-4412-8132-0BE02E6B01D1}" destId="{27181020-97DC-453A-BB0D-3591FBFDFD35}" srcOrd="2" destOrd="0" parTransId="{BC7554AE-05E1-44DC-B10A-AE000E078CEF}" sibTransId="{CB6E0A17-EAD3-453F-B282-4233C00D7189}"/>
    <dgm:cxn modelId="{AD19A1BB-A533-4991-8DFA-49ABAE587673}" type="presOf" srcId="{0E7BC350-AC76-424B-B30F-BA8E5C7332C9}" destId="{74EE324A-F246-4129-84E2-B940D7FE9FA2}" srcOrd="0" destOrd="0" presId="urn:microsoft.com/office/officeart/2011/layout/CircleProcess"/>
    <dgm:cxn modelId="{F72704BD-FF0E-4792-8822-70084F743669}" type="presOf" srcId="{0E7BC350-AC76-424B-B30F-BA8E5C7332C9}" destId="{8EA319E0-1329-40F6-9CBF-D0F789864415}" srcOrd="1" destOrd="0" presId="urn:microsoft.com/office/officeart/2011/layout/CircleProcess"/>
    <dgm:cxn modelId="{06454CD2-F048-4F70-A952-F55536FEA0F2}" srcId="{FDD11C54-81D0-4412-8132-0BE02E6B01D1}" destId="{5FBB2D46-9861-472D-A9B1-8827EC7D0D10}" srcOrd="1" destOrd="0" parTransId="{C5438782-CC7C-47DB-AE9C-1687335014F2}" sibTransId="{CB95A1D5-33BC-4760-BB8A-DA94ECFE5735}"/>
    <dgm:cxn modelId="{718EC5D7-7216-4E92-9DF0-F96E129B0471}" srcId="{FDD11C54-81D0-4412-8132-0BE02E6B01D1}" destId="{0E7BC350-AC76-424B-B30F-BA8E5C7332C9}" srcOrd="0" destOrd="0" parTransId="{6392F69D-6124-4306-92B5-5D0C0963C0B6}" sibTransId="{80BD8B3B-1E48-4A29-8516-24A522B2B0E9}"/>
    <dgm:cxn modelId="{EB0341DF-F110-4C07-A9C0-8663ECAE6CF1}" type="presOf" srcId="{E3C1FDD4-4717-4846-82FE-C873A61066BD}" destId="{C4ADAAA6-2B2E-46DD-868A-6451B0DBF615}" srcOrd="1" destOrd="0" presId="urn:microsoft.com/office/officeart/2011/layout/CircleProcess"/>
    <dgm:cxn modelId="{FE3ACCE6-C2F4-49BA-9A26-2B3B6B287FF2}" type="presOf" srcId="{5FBB2D46-9861-472D-A9B1-8827EC7D0D10}" destId="{AA0AC20E-046C-4AD5-9022-EC9DECD48A7F}" srcOrd="0" destOrd="0" presId="urn:microsoft.com/office/officeart/2011/layout/CircleProcess"/>
    <dgm:cxn modelId="{0DBA12EE-7CF6-41CA-9142-3D6C0BFCD95F}" type="presOf" srcId="{7B31F7C0-BCA9-4D27-AD0F-B2F7B2E8B53D}" destId="{B0CDBE88-1EBD-4E11-B680-5ED82630BA26}" srcOrd="0" destOrd="0" presId="urn:microsoft.com/office/officeart/2011/layout/CircleProcess"/>
    <dgm:cxn modelId="{F80E91F2-ED1B-4668-9029-65FF429BAEF1}" type="presOf" srcId="{FDD11C54-81D0-4412-8132-0BE02E6B01D1}" destId="{0F90C2FE-146F-4A97-92B8-BDC58130352A}" srcOrd="0" destOrd="0" presId="urn:microsoft.com/office/officeart/2011/layout/CircleProcess"/>
    <dgm:cxn modelId="{16F9D193-221A-4121-80EC-C5A5CB7E933A}" type="presParOf" srcId="{0F90C2FE-146F-4A97-92B8-BDC58130352A}" destId="{1BE093EE-AD26-47B3-984E-C6BF002F1F70}" srcOrd="0" destOrd="0" presId="urn:microsoft.com/office/officeart/2011/layout/CircleProcess"/>
    <dgm:cxn modelId="{4DB73C4C-D06E-4177-9BB5-EA77117F53FE}" type="presParOf" srcId="{1BE093EE-AD26-47B3-984E-C6BF002F1F70}" destId="{CFB1FDC6-C72E-4DBC-90A0-6899F9334A0F}" srcOrd="0" destOrd="0" presId="urn:microsoft.com/office/officeart/2011/layout/CircleProcess"/>
    <dgm:cxn modelId="{D214680C-E042-485B-A2A5-CA83F01798C7}" type="presParOf" srcId="{0F90C2FE-146F-4A97-92B8-BDC58130352A}" destId="{C2C6F115-A916-4F26-BCE7-C83DC6EE82EB}" srcOrd="1" destOrd="0" presId="urn:microsoft.com/office/officeart/2011/layout/CircleProcess"/>
    <dgm:cxn modelId="{1C383404-815D-4C66-89CC-97C8BB454136}" type="presParOf" srcId="{C2C6F115-A916-4F26-BCE7-C83DC6EE82EB}" destId="{E4FEB283-AFA1-4E67-B24D-456B1E1BEFD0}" srcOrd="0" destOrd="0" presId="urn:microsoft.com/office/officeart/2011/layout/CircleProcess"/>
    <dgm:cxn modelId="{F29AEEC6-CF94-4D30-911E-1FA90538FA94}" type="presParOf" srcId="{0F90C2FE-146F-4A97-92B8-BDC58130352A}" destId="{C4ADAAA6-2B2E-46DD-868A-6451B0DBF615}" srcOrd="2" destOrd="0" presId="urn:microsoft.com/office/officeart/2011/layout/CircleProcess"/>
    <dgm:cxn modelId="{0A0B2749-A2A5-4D99-8CA6-7EAC4CB80B84}" type="presParOf" srcId="{0F90C2FE-146F-4A97-92B8-BDC58130352A}" destId="{26E694F5-D86C-4979-B72B-0E9DC22D7E42}" srcOrd="3" destOrd="0" presId="urn:microsoft.com/office/officeart/2011/layout/CircleProcess"/>
    <dgm:cxn modelId="{23976F98-6A5E-4BA6-B667-0378854DF683}" type="presParOf" srcId="{26E694F5-D86C-4979-B72B-0E9DC22D7E42}" destId="{61769AE2-F9C4-43AA-AD31-142F51310704}" srcOrd="0" destOrd="0" presId="urn:microsoft.com/office/officeart/2011/layout/CircleProcess"/>
    <dgm:cxn modelId="{CF9A4A26-A2E0-48BB-82DD-58D8893DFC05}" type="presParOf" srcId="{0F90C2FE-146F-4A97-92B8-BDC58130352A}" destId="{DE4AB04F-9F0B-4986-BEEF-CA4D42FF91F7}" srcOrd="4" destOrd="0" presId="urn:microsoft.com/office/officeart/2011/layout/CircleProcess"/>
    <dgm:cxn modelId="{7174E253-4719-491B-A823-0E6FDEDAE66F}" type="presParOf" srcId="{DE4AB04F-9F0B-4986-BEEF-CA4D42FF91F7}" destId="{B0CDBE88-1EBD-4E11-B680-5ED82630BA26}" srcOrd="0" destOrd="0" presId="urn:microsoft.com/office/officeart/2011/layout/CircleProcess"/>
    <dgm:cxn modelId="{E3817549-D435-4712-B1C6-2370BB8DE120}" type="presParOf" srcId="{0F90C2FE-146F-4A97-92B8-BDC58130352A}" destId="{32EB7601-8C0D-4AA0-A439-2CA61D99A813}" srcOrd="5" destOrd="0" presId="urn:microsoft.com/office/officeart/2011/layout/CircleProcess"/>
    <dgm:cxn modelId="{88C14571-A184-4CC1-A929-C37C8A2748B0}" type="presParOf" srcId="{0F90C2FE-146F-4A97-92B8-BDC58130352A}" destId="{DE4B70C2-01BA-44A1-A3EC-CE9C686646EF}" srcOrd="6" destOrd="0" presId="urn:microsoft.com/office/officeart/2011/layout/CircleProcess"/>
    <dgm:cxn modelId="{93064BA2-A1E8-48A3-A739-B0E3A8B5CADD}" type="presParOf" srcId="{DE4B70C2-01BA-44A1-A3EC-CE9C686646EF}" destId="{075AE360-3B22-4947-9D41-363A9CAF52E8}" srcOrd="0" destOrd="0" presId="urn:microsoft.com/office/officeart/2011/layout/CircleProcess"/>
    <dgm:cxn modelId="{DD2814FD-80F1-4641-9B28-E88C70C9BE72}" type="presParOf" srcId="{0F90C2FE-146F-4A97-92B8-BDC58130352A}" destId="{CC3E8537-C102-42C0-99ED-8EC745ABF16A}" srcOrd="7" destOrd="0" presId="urn:microsoft.com/office/officeart/2011/layout/CircleProcess"/>
    <dgm:cxn modelId="{B5FE9286-20E4-4C2E-9015-9B5902EC932F}" type="presParOf" srcId="{CC3E8537-C102-42C0-99ED-8EC745ABF16A}" destId="{02C92255-DDE9-48BE-B1EA-C7B192ABC6E5}" srcOrd="0" destOrd="0" presId="urn:microsoft.com/office/officeart/2011/layout/CircleProcess"/>
    <dgm:cxn modelId="{13E98CBA-FA7E-4CC7-B135-EB49349497E9}" type="presParOf" srcId="{0F90C2FE-146F-4A97-92B8-BDC58130352A}" destId="{C6064F04-1A7A-4B98-86A9-4935BD5D4C67}" srcOrd="8" destOrd="0" presId="urn:microsoft.com/office/officeart/2011/layout/CircleProcess"/>
    <dgm:cxn modelId="{41A098CB-E119-464A-B26F-DC032983AB19}" type="presParOf" srcId="{0F90C2FE-146F-4A97-92B8-BDC58130352A}" destId="{88BAB859-DF98-46E3-B93C-9496D26A1DA8}" srcOrd="9" destOrd="0" presId="urn:microsoft.com/office/officeart/2011/layout/CircleProcess"/>
    <dgm:cxn modelId="{0A689DBA-9E29-4BBA-A50D-3EEA43845C61}" type="presParOf" srcId="{88BAB859-DF98-46E3-B93C-9496D26A1DA8}" destId="{D9B5D814-C50A-45DA-922E-EECFD1EC0636}" srcOrd="0" destOrd="0" presId="urn:microsoft.com/office/officeart/2011/layout/CircleProcess"/>
    <dgm:cxn modelId="{0734D2CA-2BA8-48B4-B067-983E1032CA3B}" type="presParOf" srcId="{0F90C2FE-146F-4A97-92B8-BDC58130352A}" destId="{5E35E395-42B1-48B9-AD70-41AD2BBCB1C9}" srcOrd="10" destOrd="0" presId="urn:microsoft.com/office/officeart/2011/layout/CircleProcess"/>
    <dgm:cxn modelId="{6D366C13-2986-4642-8C77-1E66B60D78A0}" type="presParOf" srcId="{5E35E395-42B1-48B9-AD70-41AD2BBCB1C9}" destId="{AA0AC20E-046C-4AD5-9022-EC9DECD48A7F}" srcOrd="0" destOrd="0" presId="urn:microsoft.com/office/officeart/2011/layout/CircleProcess"/>
    <dgm:cxn modelId="{6AEDB74F-6070-4905-B93E-62B4D8BE17FC}" type="presParOf" srcId="{0F90C2FE-146F-4A97-92B8-BDC58130352A}" destId="{245AA146-9A2F-498F-A31B-A0F1BDE580C2}" srcOrd="11" destOrd="0" presId="urn:microsoft.com/office/officeart/2011/layout/CircleProcess"/>
    <dgm:cxn modelId="{FC9B7FA8-1151-4287-BE89-8C7D99ECB198}" type="presParOf" srcId="{0F90C2FE-146F-4A97-92B8-BDC58130352A}" destId="{9267B9C3-AB7B-42A8-BDEE-CDB00E87E3F3}" srcOrd="12" destOrd="0" presId="urn:microsoft.com/office/officeart/2011/layout/CircleProcess"/>
    <dgm:cxn modelId="{781C5619-9F9D-4733-92B8-050BBE363C29}" type="presParOf" srcId="{9267B9C3-AB7B-42A8-BDEE-CDB00E87E3F3}" destId="{59F3419D-D70B-4D9F-AC4F-F5E9963F1FB9}" srcOrd="0" destOrd="0" presId="urn:microsoft.com/office/officeart/2011/layout/CircleProcess"/>
    <dgm:cxn modelId="{635CDFE6-B389-4230-9CDC-C179D3C68D1C}" type="presParOf" srcId="{0F90C2FE-146F-4A97-92B8-BDC58130352A}" destId="{174785CD-DF2E-438C-A3A9-6BFC66AD594B}" srcOrd="13" destOrd="0" presId="urn:microsoft.com/office/officeart/2011/layout/CircleProcess"/>
    <dgm:cxn modelId="{F6C09DA2-CD26-4EDE-9B53-0DB3076DC194}" type="presParOf" srcId="{174785CD-DF2E-438C-A3A9-6BFC66AD594B}" destId="{74EE324A-F246-4129-84E2-B940D7FE9FA2}" srcOrd="0" destOrd="0" presId="urn:microsoft.com/office/officeart/2011/layout/CircleProcess"/>
    <dgm:cxn modelId="{433CAF12-28FD-472C-A4C6-C548784DB8FE}" type="presParOf" srcId="{0F90C2FE-146F-4A97-92B8-BDC58130352A}" destId="{8EA319E0-1329-40F6-9CBF-D0F789864415}"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1FDC6-C72E-4DBC-90A0-6899F9334A0F}">
      <dsp:nvSpPr>
        <dsp:cNvPr id="0" name=""/>
        <dsp:cNvSpPr/>
      </dsp:nvSpPr>
      <dsp:spPr>
        <a:xfrm>
          <a:off x="8544297" y="1792916"/>
          <a:ext cx="1948238" cy="1948557"/>
        </a:xfrm>
        <a:prstGeom prst="ellipse">
          <a:avLst/>
        </a:prstGeom>
        <a:solidFill>
          <a:srgbClr val="FFAC0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4FEB283-AFA1-4E67-B24D-456B1E1BEFD0}">
      <dsp:nvSpPr>
        <dsp:cNvPr id="0" name=""/>
        <dsp:cNvSpPr/>
      </dsp:nvSpPr>
      <dsp:spPr>
        <a:xfrm>
          <a:off x="8608581" y="1857880"/>
          <a:ext cx="1818632" cy="1818630"/>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Voluntary project or campaign</a:t>
          </a:r>
        </a:p>
      </dsp:txBody>
      <dsp:txXfrm>
        <a:off x="8868830" y="2117733"/>
        <a:ext cx="1299171" cy="1298924"/>
      </dsp:txXfrm>
    </dsp:sp>
    <dsp:sp modelId="{61769AE2-F9C4-43AA-AD31-142F51310704}">
      <dsp:nvSpPr>
        <dsp:cNvPr id="0" name=""/>
        <dsp:cNvSpPr/>
      </dsp:nvSpPr>
      <dsp:spPr>
        <a:xfrm rot="2700000">
          <a:off x="6529813" y="1793017"/>
          <a:ext cx="1948013" cy="1948013"/>
        </a:xfrm>
        <a:prstGeom prst="teardrop">
          <a:avLst>
            <a:gd name="adj" fmla="val 10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0CDBE88-1EBD-4E11-B680-5ED82630BA26}">
      <dsp:nvSpPr>
        <dsp:cNvPr id="0" name=""/>
        <dsp:cNvSpPr/>
      </dsp:nvSpPr>
      <dsp:spPr>
        <a:xfrm>
          <a:off x="6596058" y="1857880"/>
          <a:ext cx="1818632" cy="1818630"/>
        </a:xfrm>
        <a:prstGeom prst="ellipse">
          <a:avLst/>
        </a:prstGeom>
        <a:solidFill>
          <a:schemeClr val="lt1">
            <a:alpha val="90000"/>
            <a:hueOff val="0"/>
            <a:satOff val="0"/>
            <a:lumOff val="0"/>
            <a:alphaOff val="0"/>
          </a:schemeClr>
        </a:solidFill>
        <a:ln w="6350" cap="flat" cmpd="sng" algn="ctr">
          <a:solidFill>
            <a:schemeClr val="accent4">
              <a:hueOff val="2450223"/>
              <a:satOff val="-10194"/>
              <a:lumOff val="240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Charity</a:t>
          </a:r>
        </a:p>
      </dsp:txBody>
      <dsp:txXfrm>
        <a:off x="6855270" y="2117733"/>
        <a:ext cx="1299171" cy="1298924"/>
      </dsp:txXfrm>
    </dsp:sp>
    <dsp:sp modelId="{075AE360-3B22-4947-9D41-363A9CAF52E8}">
      <dsp:nvSpPr>
        <dsp:cNvPr id="0" name=""/>
        <dsp:cNvSpPr/>
      </dsp:nvSpPr>
      <dsp:spPr>
        <a:xfrm rot="2700000">
          <a:off x="4517289" y="1793017"/>
          <a:ext cx="1948013" cy="1948013"/>
        </a:xfrm>
        <a:prstGeom prst="teardrop">
          <a:avLst>
            <a:gd name="adj" fmla="val 100000"/>
          </a:avLst>
        </a:prstGeom>
        <a:solidFill>
          <a:srgbClr val="B6FF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2C92255-DDE9-48BE-B1EA-C7B192ABC6E5}">
      <dsp:nvSpPr>
        <dsp:cNvPr id="0" name=""/>
        <dsp:cNvSpPr/>
      </dsp:nvSpPr>
      <dsp:spPr>
        <a:xfrm>
          <a:off x="4582498" y="1857880"/>
          <a:ext cx="1818632" cy="1818630"/>
        </a:xfrm>
        <a:prstGeom prst="ellipse">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Social Enterprise </a:t>
          </a:r>
        </a:p>
      </dsp:txBody>
      <dsp:txXfrm>
        <a:off x="4841710" y="2117733"/>
        <a:ext cx="1299171" cy="1298924"/>
      </dsp:txXfrm>
    </dsp:sp>
    <dsp:sp modelId="{D9B5D814-C50A-45DA-922E-EECFD1EC0636}">
      <dsp:nvSpPr>
        <dsp:cNvPr id="0" name=""/>
        <dsp:cNvSpPr/>
      </dsp:nvSpPr>
      <dsp:spPr>
        <a:xfrm rot="2700000">
          <a:off x="2503729" y="1793017"/>
          <a:ext cx="1948013" cy="1948013"/>
        </a:xfrm>
        <a:prstGeom prst="teardrop">
          <a:avLst>
            <a:gd name="adj" fmla="val 100000"/>
          </a:avLst>
        </a:prstGeom>
        <a:solidFill>
          <a:srgbClr val="8BFFE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0AC20E-046C-4AD5-9022-EC9DECD48A7F}">
      <dsp:nvSpPr>
        <dsp:cNvPr id="0" name=""/>
        <dsp:cNvSpPr/>
      </dsp:nvSpPr>
      <dsp:spPr>
        <a:xfrm>
          <a:off x="2568938" y="1857880"/>
          <a:ext cx="1818632" cy="1818630"/>
        </a:xfrm>
        <a:prstGeom prst="ellipse">
          <a:avLst/>
        </a:prstGeom>
        <a:solidFill>
          <a:schemeClr val="lt1">
            <a:alpha val="90000"/>
            <a:hueOff val="0"/>
            <a:satOff val="0"/>
            <a:lumOff val="0"/>
            <a:alphaOff val="0"/>
          </a:schemeClr>
        </a:solidFill>
        <a:ln w="6350" cap="flat" cmpd="sng" algn="ctr">
          <a:solidFill>
            <a:schemeClr val="accent4">
              <a:hueOff val="7350668"/>
              <a:satOff val="-30583"/>
              <a:lumOff val="7206"/>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Cooperative</a:t>
          </a:r>
        </a:p>
      </dsp:txBody>
      <dsp:txXfrm>
        <a:off x="2829187" y="2117733"/>
        <a:ext cx="1299171" cy="1298924"/>
      </dsp:txXfrm>
    </dsp:sp>
    <dsp:sp modelId="{59F3419D-D70B-4D9F-AC4F-F5E9963F1FB9}">
      <dsp:nvSpPr>
        <dsp:cNvPr id="0" name=""/>
        <dsp:cNvSpPr/>
      </dsp:nvSpPr>
      <dsp:spPr>
        <a:xfrm rot="2700000">
          <a:off x="490169" y="1793017"/>
          <a:ext cx="1948013" cy="1948013"/>
        </a:xfrm>
        <a:prstGeom prst="teardrop">
          <a:avLst>
            <a:gd name="adj" fmla="val 100000"/>
          </a:avLst>
        </a:prstGeom>
        <a:solidFill>
          <a:srgbClr val="13CDB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EE324A-F246-4129-84E2-B940D7FE9FA2}">
      <dsp:nvSpPr>
        <dsp:cNvPr id="0" name=""/>
        <dsp:cNvSpPr/>
      </dsp:nvSpPr>
      <dsp:spPr>
        <a:xfrm>
          <a:off x="555378" y="1857880"/>
          <a:ext cx="1818632" cy="1818630"/>
        </a:xfrm>
        <a:prstGeom prst="ellipse">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Business</a:t>
          </a:r>
        </a:p>
      </dsp:txBody>
      <dsp:txXfrm>
        <a:off x="815627" y="2117733"/>
        <a:ext cx="1299171" cy="129892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664EC-1680-4DF8-A5B0-EE67C900BEFB}" type="datetimeFigureOut">
              <a:rPr lang="en-GB" smtClean="0"/>
              <a:t>19/05/2025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7AD9A-F6C9-4441-90E8-77C9C3CFADA7}" type="slidenum">
              <a:rPr lang="en-GB" smtClean="0"/>
              <a:t>‹#›</a:t>
            </a:fld>
            <a:endParaRPr lang="en-GB"/>
          </a:p>
        </p:txBody>
      </p:sp>
    </p:spTree>
    <p:extLst>
      <p:ext uri="{BB962C8B-B14F-4D97-AF65-F5344CB8AC3E}">
        <p14:creationId xmlns:p14="http://schemas.microsoft.com/office/powerpoint/2010/main" val="231510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uayaki.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greenpeace.org.uk/challenges/deep-sea-minin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rsa.org/design-for-life-our-mission/capabilities-for-life/capabilities-for-life-framewor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E588D-97D7-E487-D8F6-1D0E414A5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A706F-E089-1BAD-1CC0-1E046F40A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2B2C4-C536-017F-039A-433445F229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F496CB-F4A0-F262-CAF3-C3FE03C8D70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697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610C8-88A5-9E6B-D6E9-715EDA70F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9CF9E-56DE-08FA-FA66-C2AB6B944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39281-9D17-8438-9F2E-22B7E5A3616F}"/>
              </a:ext>
            </a:extLst>
          </p:cNvPr>
          <p:cNvSpPr>
            <a:spLocks noGrp="1"/>
          </p:cNvSpPr>
          <p:nvPr>
            <p:ph type="body" idx="1"/>
          </p:nvPr>
        </p:nvSpPr>
        <p:spPr/>
        <p:txBody>
          <a:bodyPr/>
          <a:lstStyle/>
          <a:p>
            <a:pPr>
              <a:lnSpc>
                <a:spcPct val="116000"/>
              </a:lnSpc>
              <a:spcBef>
                <a:spcPts val="600"/>
              </a:spcBef>
              <a:spcAft>
                <a:spcPts val="600"/>
              </a:spcAft>
              <a:buNone/>
            </a:pPr>
            <a:r>
              <a:rPr lang="en-GB" sz="1200">
                <a:solidFill>
                  <a:prstClr val="black"/>
                </a:solidFill>
                <a:latin typeface="Visuelt Pro Light" panose="020B0303040202040104" pitchFamily="34" charset="0"/>
                <a:ea typeface="Visuelt Pro ExtraLight"/>
              </a:rPr>
              <a:t>From the other workshops and your own research, you have likely come up with, and to a certain extent tested, a possible innovation. You’ve maybe seen it work at a small scale or gotten early positive feedback. </a:t>
            </a:r>
          </a:p>
        </p:txBody>
      </p:sp>
      <p:sp>
        <p:nvSpPr>
          <p:cNvPr id="4" name="Slide Number Placeholder 3">
            <a:extLst>
              <a:ext uri="{FF2B5EF4-FFF2-40B4-BE49-F238E27FC236}">
                <a16:creationId xmlns:a16="http://schemas.microsoft.com/office/drawing/2014/main" id="{C8BC5B1E-DC2C-D905-62D1-AD6B7703B0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774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F8A57-88D1-CB89-5ABE-D49D0BE83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1BFAC-E888-0B9E-8A5B-6EB328162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B6D75-5506-C8FF-ECA9-DDFB4F84EFC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BF3B4DA5-6CBA-D61F-BD0D-E32EDE3CB3A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8324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49CB5-142E-F617-BB62-BAA7E040C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2CA0B-DFF9-6686-F52B-FC93B1CD6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50FE1-DDC2-4F53-AE22-963F6B1F307C}"/>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299451F-6DDA-9692-730B-78C0F8CD27D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3801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0F1E8-93D9-4B51-757F-93780AD87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EF617-020F-5034-C70D-097BFE116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3CA7D-5D50-BA2F-168A-B38C27CAB6C7}"/>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Hear about how Elena and Ryan went about turning their student project idea into a regenerative business: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https://youtu.be/bcF7cVYCBiU?t=3790</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Also learn more at https://www.pluumoplus.com/</a:t>
            </a:r>
          </a:p>
        </p:txBody>
      </p:sp>
      <p:sp>
        <p:nvSpPr>
          <p:cNvPr id="4" name="Slide Number Placeholder 3">
            <a:extLst>
              <a:ext uri="{FF2B5EF4-FFF2-40B4-BE49-F238E27FC236}">
                <a16:creationId xmlns:a16="http://schemas.microsoft.com/office/drawing/2014/main" id="{19BC1708-86B3-581A-58DB-C3632036E4E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7112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DF7F9-BE1B-2173-E1FA-4FD97DF99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AD624-52E6-B0DF-A571-211B180EC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77DF9-E9DB-2944-58CC-5466466E1DD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This Vitality Scale (mentioned in workshop 4 when looking at the impact of any ideas) is a framework developed by the RSA and built on the work of Bill Reed at the </a:t>
            </a:r>
            <a:r>
              <a:rPr lang="en-GB" sz="1200" err="1">
                <a:latin typeface="Visuelt Pro Light" panose="020B0303040202040104" pitchFamily="34" charset="0"/>
              </a:rPr>
              <a:t>Regenesis</a:t>
            </a:r>
            <a:r>
              <a:rPr lang="en-GB" sz="1200">
                <a:latin typeface="Visuelt Pro Light" panose="020B0303040202040104" pitchFamily="34" charset="0"/>
              </a:rPr>
              <a:t> Group, Carol Sanford &amp; Ben Haggards’ Level of Paradigm and others. Businesses, government projects and even individuals may be operating at different levels of this scale for different things e.g. a corner shop might pay their workers a fair living wage but wrap all their products in single use plastic. Let’s explore what each level might look like.</a:t>
            </a:r>
          </a:p>
        </p:txBody>
      </p:sp>
      <p:sp>
        <p:nvSpPr>
          <p:cNvPr id="4" name="Slide Number Placeholder 3">
            <a:extLst>
              <a:ext uri="{FF2B5EF4-FFF2-40B4-BE49-F238E27FC236}">
                <a16:creationId xmlns:a16="http://schemas.microsoft.com/office/drawing/2014/main" id="{F87BBE09-4FDC-4C27-FD20-8939157CADC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3978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C8EC2-1CEF-108D-3D47-30845B505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5AA61-7132-0F69-E285-72451F9F6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4B97C-AD04-892F-8743-99F3B3F3722B}"/>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effectLst/>
                <a:latin typeface="Arial" panose="020B0604020202020204" pitchFamily="34" charset="0"/>
                <a:ea typeface="Arial Unicode MS"/>
                <a:cs typeface="Arial" panose="020B0604020202020204" pitchFamily="34" charset="0"/>
              </a:rPr>
              <a:t>These businesses harm the environment and society. They take resources without giving back, causing long-term damage.</a:t>
            </a:r>
            <a:endParaRPr lang="en-GB">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This might include companies with extractive employment practices (e.g. chocolate suppliers who do not properly protect against child labour) or use of natural resources (oil companies who don’t invest in essential safety features leading to loss of wildlife)</a:t>
            </a:r>
          </a:p>
        </p:txBody>
      </p:sp>
      <p:sp>
        <p:nvSpPr>
          <p:cNvPr id="4" name="Slide Number Placeholder 3">
            <a:extLst>
              <a:ext uri="{FF2B5EF4-FFF2-40B4-BE49-F238E27FC236}">
                <a16:creationId xmlns:a16="http://schemas.microsoft.com/office/drawing/2014/main" id="{1BE34B56-58A4-5FD4-C0C4-DCCFF3C2D44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546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32EB9-2549-1D95-B9D0-5D3B36578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17858-81B0-0F4A-8066-0CAF563A4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B1B2CE-3B26-65B1-9CDB-B476B61FEB72}"/>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effectLst/>
                <a:latin typeface="Arial" panose="020B0604020202020204" pitchFamily="34" charset="0"/>
                <a:ea typeface="Arial Unicode MS"/>
                <a:cs typeface="Arial" panose="020B0604020202020204" pitchFamily="34" charset="0"/>
              </a:rPr>
              <a:t>These businesses aim to minimise harm or have a ‘net-zero’ impact. They might focus on addressing problems that exist now but do not aim to have a long-term solution.</a:t>
            </a:r>
            <a:endParaRPr lang="en-GB">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This could be companies trying to offset the harm they do in one area with positive works in another (e.g. carbon offsetting that airline companies do by planting trees). It could also be social businesses who are focused on meeting immediate needs (e.g. food banks – they aren’t solving the underlying problem of food poverty but are obviously supporting people with a very real challenge).</a:t>
            </a:r>
          </a:p>
        </p:txBody>
      </p:sp>
      <p:sp>
        <p:nvSpPr>
          <p:cNvPr id="4" name="Slide Number Placeholder 3">
            <a:extLst>
              <a:ext uri="{FF2B5EF4-FFF2-40B4-BE49-F238E27FC236}">
                <a16:creationId xmlns:a16="http://schemas.microsoft.com/office/drawing/2014/main" id="{D35B8BFC-EC31-38E2-66D2-F5B0AD89B59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3124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1C90B-5C8F-7532-D850-6781FC1B7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040B3-5538-B2F1-F5AB-DB33FCB6E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7B750-B96F-4463-85F1-367D6616033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effectLst/>
                <a:latin typeface="Arial" panose="020B0604020202020204" pitchFamily="34" charset="0"/>
                <a:ea typeface="Arial Unicode MS"/>
                <a:cs typeface="Arial" panose="020B0604020202020204" pitchFamily="34" charset="0"/>
              </a:rPr>
              <a:t>These businesses help repair damage that’s already been done, restoring the health of ecosystems and communities.</a:t>
            </a:r>
            <a:endParaRPr lang="en-GB">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Here companies go beyond ‘do no harm’ to active healing. This might be a farm that switches the crops it grows to ones that are better for the local soil and water supply, and introduces re-</a:t>
            </a:r>
            <a:r>
              <a:rPr lang="en-GB" sz="1200" err="1">
                <a:latin typeface="Visuelt Pro Light" panose="020B0303040202040104" pitchFamily="34" charset="0"/>
              </a:rPr>
              <a:t>wilded</a:t>
            </a:r>
            <a:r>
              <a:rPr lang="en-GB" sz="1200">
                <a:latin typeface="Visuelt Pro Light" panose="020B0303040202040104" pitchFamily="34" charset="0"/>
              </a:rPr>
              <a:t> areas of land that support local biodiversity.</a:t>
            </a:r>
          </a:p>
        </p:txBody>
      </p:sp>
      <p:sp>
        <p:nvSpPr>
          <p:cNvPr id="4" name="Slide Number Placeholder 3">
            <a:extLst>
              <a:ext uri="{FF2B5EF4-FFF2-40B4-BE49-F238E27FC236}">
                <a16:creationId xmlns:a16="http://schemas.microsoft.com/office/drawing/2014/main" id="{0ADB704A-31B1-AB30-BB50-F957DC6551A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1925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5AF3-46A2-E3CA-27FC-1EA2E39A6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29BF0-9138-037D-9452-0B0359254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22D08-6EF9-D6DD-0144-DDAA6056B53C}"/>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effectLst/>
                <a:latin typeface="Arial" panose="020B0604020202020204" pitchFamily="34" charset="0"/>
                <a:ea typeface="Arial Unicode MS"/>
                <a:cs typeface="Arial" panose="020B0604020202020204" pitchFamily="34" charset="0"/>
              </a:rPr>
              <a:t>These businesses actively enhance the systems they interact with, creating positive ripple effects across economy, ecology and society. </a:t>
            </a:r>
            <a:endParaRPr lang="en-GB" sz="1050">
              <a:effectLst/>
              <a:latin typeface="Arial" panose="020B0604020202020204" pitchFamily="34" charset="0"/>
              <a:ea typeface="Arial Unicode MS"/>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Here there are examples of business practices and models that aim to achieve a net positive across all 3 systems. For example, a bioengineering fashion brand that uses bacteria to grow materials for shoes, and employs people in the local area to boost job opportunities, whilst also advocating for a global move to sustainable fashion. </a:t>
            </a:r>
          </a:p>
        </p:txBody>
      </p:sp>
      <p:sp>
        <p:nvSpPr>
          <p:cNvPr id="4" name="Slide Number Placeholder 3">
            <a:extLst>
              <a:ext uri="{FF2B5EF4-FFF2-40B4-BE49-F238E27FC236}">
                <a16:creationId xmlns:a16="http://schemas.microsoft.com/office/drawing/2014/main" id="{B4D8B098-624F-454A-E59A-8CB0572206E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3027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7DDE7-F6D8-EC0D-92E9-281B9FE5D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26C2E-6C3F-4975-F214-B1668FC27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24F04-9F6D-5B10-32AB-017D03F4EF96}"/>
              </a:ext>
            </a:extLst>
          </p:cNvPr>
          <p:cNvSpPr>
            <a:spLocks noGrp="1"/>
          </p:cNvSpPr>
          <p:nvPr>
            <p:ph type="body" idx="1"/>
          </p:nvPr>
        </p:nvSpPr>
        <p:spPr/>
        <p:txBody>
          <a:bodyPr/>
          <a:lstStyle/>
          <a:p>
            <a:pPr>
              <a:lnSpc>
                <a:spcPct val="116000"/>
              </a:lnSpc>
              <a:spcBef>
                <a:spcPts val="600"/>
              </a:spcBef>
              <a:spcAft>
                <a:spcPts val="600"/>
              </a:spcAft>
              <a:buNone/>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For each case study, select a category (degenerative, sustaining, restoring or regenerative) and explain your thinking </a:t>
            </a:r>
          </a:p>
          <a:p>
            <a:pPr>
              <a:lnSpc>
                <a:spcPct val="116000"/>
              </a:lnSpc>
              <a:spcBef>
                <a:spcPts val="600"/>
              </a:spcBef>
              <a:spcAft>
                <a:spcPts val="600"/>
              </a:spcAft>
              <a:buNone/>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You are also encouraged to reflect on the following questions:</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SzPts val="1000"/>
              <a:buFont typeface="Symbol" panose="05050102010706020507" pitchFamily="18" charset="2"/>
              <a:buChar char=""/>
              <a:tabLst>
                <a:tab pos="457200" algn="l"/>
              </a:tabLst>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What strategies did this business use to have an impact (positive or negative)? </a:t>
            </a:r>
          </a:p>
          <a:p>
            <a:pPr marL="342900" lvl="0" indent="-342900">
              <a:lnSpc>
                <a:spcPct val="116000"/>
              </a:lnSpc>
              <a:spcBef>
                <a:spcPts val="600"/>
              </a:spcBef>
              <a:spcAft>
                <a:spcPts val="600"/>
              </a:spcAft>
              <a:buSzPts val="1000"/>
              <a:buFont typeface="Symbol" panose="05050102010706020507" pitchFamily="18" charset="2"/>
              <a:buChar char=""/>
              <a:tabLst>
                <a:tab pos="457200" algn="l"/>
              </a:tabLst>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How did they balance profit with social and environmental goals to remain financially successful?</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8C8B7EA-50EA-9746-1DCA-18790944F24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213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600"/>
              </a:spcBef>
              <a:spcAft>
                <a:spcPts val="600"/>
              </a:spcAft>
              <a:buNone/>
            </a:pPr>
            <a:r>
              <a:rPr lang="en-GB" b="0" dirty="0"/>
              <a:t>You'll leave the session having explored: what elements make for a regenerative business, what it takes to be an entrepreneur, the different ways you can turn your idea into impact (enterprise has lots of possible definitions) and how to create a solid plan. All of this helps you answer against 3 of the RSA Spark selection criteria in the Submission Form: ‘Feasibility (could your idea work in the real-world beyond a prototype?), Viability (can your idea be financially, social &amp; environmentally sustainable?) and Learning Mindset (what support would you need in the long term?)’</a:t>
            </a:r>
          </a:p>
          <a:p>
            <a:pPr>
              <a:lnSpc>
                <a:spcPct val="116000"/>
              </a:lnSpc>
              <a:spcBef>
                <a:spcPts val="600"/>
              </a:spcBef>
              <a:spcAft>
                <a:spcPts val="600"/>
              </a:spcAft>
              <a:buNone/>
            </a:pPr>
            <a:endParaRPr lang="en-GB" b="0" dirty="0"/>
          </a:p>
          <a:p>
            <a:pPr>
              <a:lnSpc>
                <a:spcPct val="116000"/>
              </a:lnSpc>
              <a:spcBef>
                <a:spcPts val="600"/>
              </a:spcBef>
              <a:spcAft>
                <a:spcPts val="600"/>
              </a:spcAft>
              <a:buNone/>
            </a:pPr>
            <a:r>
              <a:rPr lang="en-GB" b="0" dirty="0"/>
              <a:t> </a:t>
            </a:r>
          </a:p>
        </p:txBody>
      </p:sp>
      <p:sp>
        <p:nvSpPr>
          <p:cNvPr id="4" name="Slide Number Placeholder 3"/>
          <p:cNvSpPr>
            <a:spLocks noGrp="1"/>
          </p:cNvSpPr>
          <p:nvPr>
            <p:ph type="sldNum" sz="quarter" idx="5"/>
          </p:nvPr>
        </p:nvSpPr>
        <p:spPr/>
        <p:txBody>
          <a:bodyPr/>
          <a:lstStyle/>
          <a:p>
            <a:fld id="{4FA7AD9A-F6C9-4441-90E8-77C9C3CFADA7}" type="slidenum">
              <a:rPr lang="en-GB" smtClean="0"/>
              <a:t>2</a:t>
            </a:fld>
            <a:endParaRPr lang="en-GB"/>
          </a:p>
        </p:txBody>
      </p:sp>
    </p:spTree>
    <p:extLst>
      <p:ext uri="{BB962C8B-B14F-4D97-AF65-F5344CB8AC3E}">
        <p14:creationId xmlns:p14="http://schemas.microsoft.com/office/powerpoint/2010/main" val="1931651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F7591-0C68-D9D7-334E-D1D915CEB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0AD45-A2F3-EE74-2636-CC15B27AC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22CF1-D83B-2247-B09C-3EF28FD4ABBD}"/>
              </a:ext>
            </a:extLst>
          </p:cNvPr>
          <p:cNvSpPr>
            <a:spLocks noGrp="1"/>
          </p:cNvSpPr>
          <p:nvPr>
            <p:ph type="body" idx="1"/>
          </p:nvPr>
        </p:nvSpPr>
        <p:spPr/>
        <p:txBody>
          <a:bodyPr/>
          <a:lstStyle/>
          <a:p>
            <a:pPr>
              <a:lnSpc>
                <a:spcPct val="116000"/>
              </a:lnSpc>
              <a:spcBef>
                <a:spcPts val="600"/>
              </a:spcBef>
              <a:spcAft>
                <a:spcPts val="600"/>
              </a:spcAft>
              <a:buNone/>
            </a:pPr>
            <a:r>
              <a:rPr lang="en-US" sz="105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For each case study, select a category (degenerative, sustaining, restoring or regenerative) and explain your thinking </a:t>
            </a:r>
          </a:p>
          <a:p>
            <a:pPr>
              <a:lnSpc>
                <a:spcPct val="116000"/>
              </a:lnSpc>
              <a:spcBef>
                <a:spcPts val="600"/>
              </a:spcBef>
              <a:spcAft>
                <a:spcPts val="600"/>
              </a:spcAft>
              <a:buNone/>
            </a:pPr>
            <a:r>
              <a:rPr lang="en-US" sz="105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You are also encouraged to reflect on the following questions:</a:t>
            </a:r>
            <a:endParaRPr lang="en-GB" sz="105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SzPts val="1000"/>
              <a:buFont typeface="Symbol" panose="05050102010706020507" pitchFamily="18" charset="2"/>
              <a:buChar char=""/>
              <a:tabLst>
                <a:tab pos="457200" algn="l"/>
              </a:tabLst>
            </a:pPr>
            <a:r>
              <a:rPr lang="en-US" sz="105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What strategies did this business use to have an impact (positive or negative)? </a:t>
            </a:r>
          </a:p>
          <a:p>
            <a:pPr marL="342900" lvl="0" indent="-342900">
              <a:lnSpc>
                <a:spcPct val="116000"/>
              </a:lnSpc>
              <a:spcBef>
                <a:spcPts val="600"/>
              </a:spcBef>
              <a:spcAft>
                <a:spcPts val="600"/>
              </a:spcAft>
              <a:buSzPts val="1000"/>
              <a:buFont typeface="Symbol" panose="05050102010706020507" pitchFamily="18" charset="2"/>
              <a:buChar char=""/>
              <a:tabLst>
                <a:tab pos="457200" algn="l"/>
              </a:tabLst>
            </a:pPr>
            <a:r>
              <a:rPr lang="en-US" sz="105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How did they balance profit with social and environmental goals to remain financially successful?</a:t>
            </a:r>
            <a:endParaRPr kumimoji="0" lang="en-GB" altLang="en-US" sz="1050" b="0" i="0" u="none" strike="noStrike" cap="none" normalizeH="0" baseline="0" dirty="0">
              <a:ln>
                <a:noFill/>
              </a:ln>
              <a:solidFill>
                <a:schemeClr val="tx1"/>
              </a:solidFill>
              <a:effectLst/>
              <a:latin typeface="Times New Roman" panose="02020603050405020304" pitchFamily="18" charset="0"/>
              <a:ea typeface="Arial Unicode MS"/>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50" b="0" i="0" u="none" strike="noStrike" cap="none" normalizeH="0" baseline="0" dirty="0">
              <a:ln>
                <a:noFill/>
              </a:ln>
              <a:solidFill>
                <a:schemeClr val="tx1"/>
              </a:solidFill>
              <a:effectLst/>
              <a:latin typeface="Times New Roman" panose="02020603050405020304" pitchFamily="18" charset="0"/>
              <a:ea typeface="Arial Unicode MS"/>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50" b="0" i="0" u="none" strike="noStrike" cap="none" normalizeH="0" baseline="0" dirty="0">
                <a:ln>
                  <a:noFill/>
                </a:ln>
                <a:solidFill>
                  <a:schemeClr val="tx1"/>
                </a:solidFill>
                <a:effectLst/>
                <a:latin typeface="Times New Roman" panose="02020603050405020304" pitchFamily="18" charset="0"/>
                <a:ea typeface="Arial Unicode MS"/>
                <a:cs typeface="Times New Roman" panose="02020603050405020304" pitchFamily="18" charset="0"/>
              </a:rPr>
              <a:t>You can find more information at these links: </a:t>
            </a:r>
            <a:r>
              <a:rPr kumimoji="0" lang="en-GB" altLang="en-US" sz="1200" b="0" i="0" u="none" strike="noStrike" cap="none" normalizeH="0" baseline="0" dirty="0">
                <a:ln>
                  <a:noFill/>
                </a:ln>
                <a:solidFill>
                  <a:schemeClr val="tx1"/>
                </a:solidFill>
                <a:effectLst/>
                <a:latin typeface="Times New Roman" panose="02020603050405020304" pitchFamily="18" charset="0"/>
                <a:ea typeface="Arial Unicode MS"/>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Times New Roman" panose="02020603050405020304" pitchFamily="18" charset="0"/>
                <a:ea typeface="Arial Unicode MS"/>
                <a:cs typeface="Times New Roman" panose="02020603050405020304" pitchFamily="18" charset="0"/>
              </a:rPr>
              <a:t>https://www.benjerry.com/about-us/b-corp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Times New Roman" panose="02020603050405020304" pitchFamily="18" charset="0"/>
                <a:ea typeface="Arial Unicode MS"/>
                <a:cs typeface="Times New Roman" panose="02020603050405020304" pitchFamily="18" charset="0"/>
              </a:rPr>
              <a:t>https://rnli.org/footer/faqs/our-work-in-the-channel-faqs</a:t>
            </a: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C861AA64-3D5A-CE4B-2F7B-4C02663CE08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3263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FEE3B-7D55-8EFB-7F3C-107DAA523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00FA9-02E6-53AE-90CA-51545236E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32851-B291-08BD-F980-790FCD840257}"/>
              </a:ext>
            </a:extLst>
          </p:cNvPr>
          <p:cNvSpPr>
            <a:spLocks noGrp="1"/>
          </p:cNvSpPr>
          <p:nvPr>
            <p:ph type="body" idx="1"/>
          </p:nvPr>
        </p:nvSpPr>
        <p:spPr/>
        <p:txBody>
          <a:bodyPr/>
          <a:lstStyle/>
          <a:p>
            <a:pPr>
              <a:lnSpc>
                <a:spcPct val="116000"/>
              </a:lnSpc>
              <a:spcBef>
                <a:spcPts val="600"/>
              </a:spcBef>
              <a:spcAft>
                <a:spcPts val="600"/>
              </a:spcAft>
              <a:buNone/>
            </a:pPr>
            <a:r>
              <a:rPr lang="en-US" sz="105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For each case study, select a category (degenerative, sustaining, restoring or regenerative) and explain your thinking </a:t>
            </a:r>
          </a:p>
          <a:p>
            <a:pPr>
              <a:lnSpc>
                <a:spcPct val="116000"/>
              </a:lnSpc>
              <a:spcBef>
                <a:spcPts val="600"/>
              </a:spcBef>
              <a:spcAft>
                <a:spcPts val="600"/>
              </a:spcAft>
              <a:buNone/>
            </a:pPr>
            <a:r>
              <a:rPr lang="en-US" sz="105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You are also encouraged to reflect on the following questions:</a:t>
            </a:r>
            <a:endParaRPr lang="en-GB"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SzPts val="1000"/>
              <a:buFont typeface="Symbol" panose="05050102010706020507" pitchFamily="18" charset="2"/>
              <a:buChar char=""/>
              <a:tabLst>
                <a:tab pos="457200" algn="l"/>
              </a:tabLst>
            </a:pPr>
            <a:r>
              <a:rPr lang="en-US" sz="105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What strategies did this business use to have an impact (positive or negative)? </a:t>
            </a:r>
          </a:p>
          <a:p>
            <a:pPr marL="342900" lvl="0" indent="-342900">
              <a:lnSpc>
                <a:spcPct val="116000"/>
              </a:lnSpc>
              <a:spcBef>
                <a:spcPts val="600"/>
              </a:spcBef>
              <a:spcAft>
                <a:spcPts val="600"/>
              </a:spcAft>
              <a:buSzPts val="1000"/>
              <a:buFont typeface="Symbol" panose="05050102010706020507" pitchFamily="18" charset="2"/>
              <a:buChar char=""/>
              <a:tabLst>
                <a:tab pos="457200" algn="l"/>
              </a:tabLst>
            </a:pPr>
            <a:r>
              <a:rPr lang="en-US" sz="105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How did they balance profit with social and environmental goals to remain financially successful?</a:t>
            </a:r>
            <a:endParaRPr lang="en-GB" sz="105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50" b="0" i="0" u="none" strike="noStrike" cap="none" normalizeH="0" baseline="0">
              <a:ln>
                <a:noFill/>
              </a:ln>
              <a:solidFill>
                <a:schemeClr val="tx1"/>
              </a:solidFill>
              <a:effectLst/>
              <a:latin typeface="Times New Roman" panose="02020603050405020304" pitchFamily="18" charset="0"/>
              <a:ea typeface="Arial Unicode MS"/>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50" b="0" i="0" u="none" strike="noStrike" cap="none" normalizeH="0" baseline="0">
                <a:ln>
                  <a:noFill/>
                </a:ln>
                <a:solidFill>
                  <a:schemeClr val="tx1"/>
                </a:solidFill>
                <a:effectLst/>
                <a:latin typeface="Times New Roman" panose="02020603050405020304" pitchFamily="18" charset="0"/>
                <a:ea typeface="Arial Unicode MS"/>
                <a:cs typeface="Times New Roman" panose="02020603050405020304" pitchFamily="18" charset="0"/>
              </a:rPr>
              <a:t>Additional links: </a:t>
            </a:r>
            <a:r>
              <a:rPr kumimoji="0" lang="en-GB" altLang="en-US" sz="1200" b="0" i="0" u="none" strike="noStrike" cap="none" normalizeH="0" baseline="0">
                <a:ln>
                  <a:noFill/>
                </a:ln>
                <a:solidFill>
                  <a:schemeClr val="tx1"/>
                </a:solidFill>
                <a:effectLst/>
                <a:latin typeface="Times New Roman" panose="02020603050405020304" pitchFamily="18" charset="0"/>
                <a:ea typeface="Arial Unicode MS"/>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cap="none" normalizeH="0" baseline="0">
                <a:ln>
                  <a:noFill/>
                </a:ln>
                <a:solidFill>
                  <a:schemeClr val="tx1"/>
                </a:solidFill>
                <a:effectLst/>
                <a:latin typeface="Times New Roman" panose="02020603050405020304" pitchFamily="18" charset="0"/>
                <a:ea typeface="Arial Unicode MS"/>
                <a:cs typeface="Times New Roman" panose="02020603050405020304" pitchFamily="18" charset="0"/>
                <a:hlinkClick r:id="rId3"/>
              </a:rPr>
              <a:t>https://guayaki.com/</a:t>
            </a:r>
            <a:r>
              <a:rPr kumimoji="0" lang="en-GB" altLang="en-US" sz="1200" b="0" i="0" u="none" strike="noStrike" cap="none" normalizeH="0" baseline="0">
                <a:ln>
                  <a:noFill/>
                </a:ln>
                <a:solidFill>
                  <a:schemeClr val="tx1"/>
                </a:solidFill>
                <a:effectLst/>
                <a:latin typeface="Times New Roman" panose="02020603050405020304" pitchFamily="18" charset="0"/>
                <a:ea typeface="Arial Unicode MS"/>
                <a:cs typeface="Times New Roman" panose="02020603050405020304" pitchFamily="18" charset="0"/>
              </a:rPr>
              <a:t> and </a:t>
            </a:r>
            <a:r>
              <a:rPr lang="en-GB" sz="1800">
                <a:solidFill>
                  <a:srgbClr val="0000FF"/>
                </a:solidFill>
                <a:effectLst/>
                <a:latin typeface="Segoe UI" panose="020B0502040204020203" pitchFamily="34" charset="0"/>
              </a:rPr>
              <a:t>https://www.forbes.com/sites/christophermarquis/2024/10/07/beyond-sustainability-guayaks-regenerative-approach-to-business/ </a:t>
            </a:r>
            <a:endParaRPr kumimoji="0" lang="en-GB" altLang="en-US" sz="2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https://metals.co/ and </a:t>
            </a:r>
            <a:r>
              <a:rPr lang="en-GB" sz="1800">
                <a:effectLst/>
                <a:latin typeface="Segoe UI" panose="020B0502040204020203" pitchFamily="34" charset="0"/>
                <a:hlinkClick r:id="rId4"/>
              </a:rPr>
              <a:t>https://www.greenpeace.org.uk/challenges/deep-sea-mining</a:t>
            </a: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DEFFA3C8-A5FE-6C95-AD53-01DC3921585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8663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071FF-580F-3D99-F62A-D1CBE9DE1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49FE5-7B27-3DC6-F851-22DE00353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F13A6-0663-1E68-420C-AE47457B610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200">
                <a:effectLst/>
                <a:latin typeface="Visuelt Pro" panose="020B0503040202040104" pitchFamily="34" charset="0"/>
                <a:ea typeface="Arial Unicode MS"/>
                <a:cs typeface="Times New Roman" panose="02020603050405020304" pitchFamily="18" charset="0"/>
              </a:rPr>
              <a:t>You can use the research you did earlier (maybe during workshops 2 &amp; 3), refer to examples given in your Brief toolkit, or even dive deeper into your own research. </a:t>
            </a: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00FA9FAF-AF05-0A1C-CE4A-9A2ABEBAABD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19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DF7F9-BE1B-2173-E1FA-4FD97DF99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AD624-52E6-B0DF-A571-211B180EC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77DF9-E9DB-2944-58CC-5466466E1DD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latin typeface="Visuelt Pro Light" panose="020B0303040202040104" pitchFamily="34" charset="0"/>
              </a:rPr>
              <a:t>Put the company logos on the scale alongside where you feel they fit.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latin typeface="Visuelt Pro Light" panose="020B0303040202040104" pitchFamily="34" charset="0"/>
              </a:rPr>
              <a:t>You can add them more than once, if you feel different elements of their business practice correspond with different parts of the scale. Feel free to add comments to explain your answer.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latin typeface="Visuelt Pro Light" panose="020B0303040202040104" pitchFamily="34" charset="0"/>
              </a:rPr>
              <a:t>Also add logos of any additional companies you find through your own research.</a:t>
            </a:r>
          </a:p>
        </p:txBody>
      </p:sp>
      <p:sp>
        <p:nvSpPr>
          <p:cNvPr id="4" name="Slide Number Placeholder 3">
            <a:extLst>
              <a:ext uri="{FF2B5EF4-FFF2-40B4-BE49-F238E27FC236}">
                <a16:creationId xmlns:a16="http://schemas.microsoft.com/office/drawing/2014/main" id="{F87BBE09-4FDC-4C27-FD20-8939157CADC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3978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152C-92BC-3C28-1966-4E351AD69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F8D47-47A8-C23C-3310-A837344F5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71C04-8257-1776-4C27-5CE298AB0DAA}"/>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Entrepreneurship isn’t just about starting a business—it’s about having the courage to bring your ideas to life, learning how to adapt, and being committed to creating positive change in the world. In this section, we’ll explore the mindset, qualities, and skills needed to be an entrepreneur, especially if you want to build a venture that doesn’t just make a profit but also helps people and the planet.</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92A8E8-54F4-F612-CD07-08281AAF3C0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0229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11A7-8C89-72B9-9273-8CA5C53EC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0A252-8557-42B1-8AF9-90A078939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79FD12-DB5A-8587-0D21-E8B5B0BF718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There are many ways that you could choose to keep your idea going. Do you instinctively feel that some options are more regenerative? In fact, a</a:t>
            </a:r>
            <a:r>
              <a:rPr lang="en-GB" sz="1800" dirty="0" err="1">
                <a:effectLst/>
                <a:latin typeface="Segoe UI" panose="020B0502040204020203" pitchFamily="34" charset="0"/>
              </a:rPr>
              <a:t>ll</a:t>
            </a:r>
            <a:r>
              <a:rPr lang="en-GB" sz="1800" dirty="0">
                <a:effectLst/>
                <a:latin typeface="Segoe UI" panose="020B0502040204020203" pitchFamily="34" charset="0"/>
              </a:rPr>
              <a:t> of these are types of enterprises and all of these can be degenerative or regenerative or anything in between. </a:t>
            </a:r>
            <a:endPar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As shown on the right side of the image, you might prefer to keep your idea running as a volunteering or campaigning activity or go through the process of setting it up as a charity. At the other end, you might you want to explore a more commercial set-up. There are lots of legal forms that your idea could adopt – in the UK we have ‘Community Interest Companies - CICs’, or ‘Charitable Incorporated Organisations - CIOs’. </a:t>
            </a:r>
            <a:r>
              <a:rPr lang="en-GB"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There are ‘benefits companies’ in the US… distinct to the rise of the B-Corp movement which is more of a kitemark. You might also want to explore co-operatives as a structure, with the Co-op and John Lewis in the UK being well-known examples. </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936C71D7-1250-0FDC-5FED-D3BF7E50EA9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1853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CEA38-A1AD-B57E-E430-A96BAA7B3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16ADB-C28D-4637-64E4-6AD86F69E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3DBE4-1A69-B716-FEBF-09C153FF7BC2}"/>
              </a:ext>
            </a:extLst>
          </p:cNvPr>
          <p:cNvSpPr>
            <a:spLocks noGrp="1"/>
          </p:cNvSpPr>
          <p:nvPr>
            <p:ph type="body" idx="1"/>
          </p:nvPr>
        </p:nvSpPr>
        <p:spPr/>
        <p:txBody>
          <a:bodyPr/>
          <a:lstStyle/>
          <a:p>
            <a:pPr>
              <a:lnSpc>
                <a:spcPct val="116000"/>
              </a:lnSpc>
              <a:spcBef>
                <a:spcPts val="600"/>
              </a:spcBef>
              <a:spcAft>
                <a:spcPts val="600"/>
              </a:spcAft>
              <a:buNone/>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Before settling on starting a regenerative business, it’s worth exploring the range of approaches available and what each might entail. </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nSpc>
                <a:spcPct val="116000"/>
              </a:lnSpc>
              <a:spcBef>
                <a:spcPts val="600"/>
              </a:spcBef>
              <a:spcAft>
                <a:spcPts val="600"/>
              </a:spcAft>
              <a:buNone/>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For example, you may want to investigate questions like: </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What’s the difference between a cooperative and a traditional business? </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What are the steps to start a charity in my country, and how do charitable requirements differ from those of social enterprises? </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285750" indent="-285750">
              <a:lnSpc>
                <a:spcPct val="116000"/>
              </a:lnSpc>
              <a:spcBef>
                <a:spcPts val="600"/>
              </a:spcBef>
              <a:spcAft>
                <a:spcPts val="600"/>
              </a:spcAft>
              <a:buFont typeface="Arial" panose="020B0604020202020204" pitchFamily="34" charset="0"/>
              <a:buChar char="•"/>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What are the pros and cons of various legal structures, such as sole trader or community interest companies, and what’s required in terms of funding, governance, and compliance?</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nSpc>
                <a:spcPct val="107000"/>
              </a:lnSpc>
              <a:spcAft>
                <a:spcPts val="800"/>
              </a:spcAft>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C9822694-2CC8-3DBC-922B-B0C54B75A8D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3545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F144-55EB-FFDA-B19B-CA4198E7E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DB007-D97D-C677-ACD3-3356CAE59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9BEF7-A80A-E01D-F8D7-29FD1A69F8B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a:ln>
                  <a:noFill/>
                </a:ln>
                <a:solidFill>
                  <a:srgbClr val="000000"/>
                </a:solidFill>
                <a:effectLst/>
                <a:uFill>
                  <a:solidFill>
                    <a:srgbClr val="000000"/>
                  </a:solidFill>
                </a:uFill>
                <a:latin typeface="Visuelt Pro" panose="020B0503040202040104" pitchFamily="34" charset="0"/>
                <a:ea typeface="Aptos" panose="020B0004020202020204" pitchFamily="34" charset="0"/>
                <a:cs typeface="Aptos" panose="020B0004020202020204" pitchFamily="34" charset="0"/>
              </a:rPr>
              <a:t>Reflect on an entrepreneur you admire. This can be someone you know personally, someone from the case studies you’ve reviewed, or a well-known entrepreneur you follow.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a:ln>
                <a:noFill/>
              </a:ln>
              <a:solidFill>
                <a:srgbClr val="000000"/>
              </a:solidFill>
              <a:effectLst/>
              <a:uFill>
                <a:solidFill>
                  <a:srgbClr val="000000"/>
                </a:solidFill>
              </a:uFill>
              <a:latin typeface="Visuelt Pro" panose="020B05030402020401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a:ln>
                  <a:noFill/>
                </a:ln>
                <a:solidFill>
                  <a:srgbClr val="000000"/>
                </a:solidFill>
                <a:effectLst/>
                <a:uFill>
                  <a:solidFill>
                    <a:srgbClr val="000000"/>
                  </a:solidFill>
                </a:uFill>
                <a:latin typeface="Visuelt Pro" panose="020B0503040202040104" pitchFamily="34" charset="0"/>
                <a:ea typeface="Aptos" panose="020B0004020202020204" pitchFamily="34" charset="0"/>
                <a:cs typeface="Aptos" panose="020B0004020202020204" pitchFamily="34" charset="0"/>
              </a:rPr>
              <a:t>You can do this with more than one entrepreneur and/or share your thoughts with others to compare notes.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DCA3F8D9-3EBC-0020-9F22-DAA8899E8DC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3927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89C6-1D75-7D55-0CC9-D02ACA55C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61BA2-9D24-8520-49D6-4D2528DE2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E58E9-BA33-F72B-D6A0-B3A0DAF9F03E}"/>
              </a:ext>
            </a:extLst>
          </p:cNvPr>
          <p:cNvSpPr>
            <a:spLocks noGrp="1"/>
          </p:cNvSpPr>
          <p:nvPr>
            <p:ph type="body" idx="1"/>
          </p:nvPr>
        </p:nvSpPr>
        <p:spPr/>
        <p:txBody>
          <a:bodyPr/>
          <a:lstStyle/>
          <a:p>
            <a:pPr>
              <a:lnSpc>
                <a:spcPct val="107000"/>
              </a:lnSpc>
              <a:spcAft>
                <a:spcPts val="800"/>
              </a:spcAft>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65BF6772-6FB4-B57E-9BAB-D5EFB12B4F2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1325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F3840-B399-8CE9-AD9B-E12DCAB7A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E6EDA-967D-A9BE-27FA-E787B3C31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23888-A8E3-B4F6-C150-AD1022D80086}"/>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1C6C614-F23D-0B68-1CCD-06927F65A62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97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rPr>
              <a:t>Our brief partners are excited by the potential for ideas to turn into real-world impact projects. That is what the session is all about – bridging the gap from concept to delivery. For each brief, we will also be offering 2 places on the RSA Spark Entrepreneur Learning Journey. This is a 4-month online learning programme with your cohort and an experienced business founder mentoring you. You also get £1000 start up grant funding.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effectLst/>
                <a:latin typeface="-apple-system"/>
              </a:rPr>
              <a:t>Next let’s revisit the nested systems framework we explored in the last workshop to see how we can use relationships and flows between systems to build regenerative enterprises.</a:t>
            </a:r>
          </a:p>
          <a:p>
            <a:pPr marL="0" indent="0">
              <a:buFont typeface="Arial" panose="020B0604020202020204" pitchFamily="34" charset="0"/>
              <a:buNone/>
            </a:pPr>
            <a:endParaRPr lang="en-GB">
              <a:effectLst/>
              <a:latin typeface="-apple-system"/>
            </a:endParaRPr>
          </a:p>
          <a:p>
            <a:pPr marL="0" indent="0">
              <a:buFont typeface="Arial" panose="020B0604020202020204" pitchFamily="34" charset="0"/>
              <a:buNone/>
            </a:pPr>
            <a:r>
              <a:rPr lang="en-GB">
                <a:effectLst/>
                <a:latin typeface="-apple-system"/>
              </a:rPr>
              <a:t>Remember this framework was used to support you in thinking about impacts on environment, society and economy. In the last workshop you were asked to map how your idea affects all of these ‘layers’, and for each layer, is you idea doing more harm, less harm, undoing harm, or doing more good? If it's not already doing more good, how might you evolve it to do more good?</a:t>
            </a:r>
          </a:p>
          <a:p>
            <a:pPr>
              <a:buNone/>
            </a:pPr>
            <a:endParaRPr lang="en-GB">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a:solidFill>
                  <a:srgbClr val="000000"/>
                </a:solidFill>
                <a:latin typeface="Gill Sans MT" panose="020B0502020104020203" pitchFamily="34" charset="0"/>
              </a:rPr>
              <a:t>Consider the different relationships </a:t>
            </a:r>
            <a:r>
              <a:rPr lang="en-US" kern="0">
                <a:solidFill>
                  <a:srgbClr val="000000"/>
                </a:solidFill>
                <a:latin typeface="Gill Sans MT"/>
              </a:rPr>
              <a:t>and flows within and between these layers. What are they and what value do they have for your key stakeholders and audiences? </a:t>
            </a:r>
            <a:endParaRPr lang="en-GB">
              <a:effectLst/>
              <a:latin typeface="-apple-system"/>
            </a:endParaRPr>
          </a:p>
          <a:p>
            <a:pPr>
              <a:buNone/>
            </a:pPr>
            <a:endParaRPr lang="en-GB"/>
          </a:p>
        </p:txBody>
      </p:sp>
      <p:sp>
        <p:nvSpPr>
          <p:cNvPr id="4" name="Slide Number Placeholder 3"/>
          <p:cNvSpPr>
            <a:spLocks noGrp="1"/>
          </p:cNvSpPr>
          <p:nvPr>
            <p:ph type="sldNum" sz="quarter" idx="5"/>
          </p:nvPr>
        </p:nvSpPr>
        <p:spPr/>
        <p:txBody>
          <a:bodyPr/>
          <a:lstStyle/>
          <a:p>
            <a:fld id="{4FA7AD9A-F6C9-4441-90E8-77C9C3CFADA7}" type="slidenum">
              <a:rPr lang="en-GB" smtClean="0"/>
              <a:t>30</a:t>
            </a:fld>
            <a:endParaRPr lang="en-GB"/>
          </a:p>
        </p:txBody>
      </p:sp>
    </p:spTree>
    <p:extLst>
      <p:ext uri="{BB962C8B-B14F-4D97-AF65-F5344CB8AC3E}">
        <p14:creationId xmlns:p14="http://schemas.microsoft.com/office/powerpoint/2010/main" val="3916212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4ED0A-B479-B027-162A-E2EFC9169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CFD98-EB60-85E6-0A21-67B9174B2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C28ED-262C-8CB9-783B-FCD457C71652}"/>
              </a:ext>
            </a:extLst>
          </p:cNvPr>
          <p:cNvSpPr>
            <a:spLocks noGrp="1"/>
          </p:cNvSpPr>
          <p:nvPr>
            <p:ph type="body" idx="1"/>
          </p:nvPr>
        </p:nvSpPr>
        <p:spPr/>
        <p:txBody>
          <a:bodyPr/>
          <a:lstStyle/>
          <a:p>
            <a:pPr>
              <a:buNone/>
            </a:pPr>
            <a:r>
              <a:rPr lang="en-GB"/>
              <a:t>We can use a similar framework to help us think about our regenerative enterprise. We call this the nested impact compass and it helps you understand the following: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Visuelt Pro" panose="020B0503040202040104" pitchFamily="34" charset="0"/>
                <a:ea typeface="+mn-ea"/>
                <a:cs typeface="+mn-cs"/>
              </a:rPr>
              <a:t>What are the flows / relationship of finance, goods and services between each layer?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Visuelt Pro" panose="020B0503040202040104" pitchFamily="34" charset="0"/>
                <a:ea typeface="+mn-ea"/>
                <a:cs typeface="+mn-cs"/>
              </a:rPr>
              <a:t>Are these taking from or adding  to each layer / or both?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Visuelt Pro" panose="020B0503040202040104" pitchFamily="34" charset="0"/>
                <a:ea typeface="+mn-ea"/>
                <a:cs typeface="+mn-cs"/>
              </a:rPr>
              <a:t>What is the overall impact of your enterprise on that layer?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Visuelt Pro Light" panose="020B0303040202040104" pitchFamily="34" charset="0"/>
                <a:ea typeface="+mn-ea"/>
                <a:cs typeface="+mn-cs"/>
              </a:rPr>
              <a:t>Doing more harm,</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Visuelt Pro Light" panose="020B0303040202040104" pitchFamily="34" charset="0"/>
                <a:ea typeface="+mn-ea"/>
                <a:cs typeface="+mn-cs"/>
              </a:rPr>
              <a:t>doing less harm,</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Visuelt Pro Light" panose="020B0303040202040104" pitchFamily="34" charset="0"/>
                <a:ea typeface="+mn-ea"/>
                <a:cs typeface="+mn-cs"/>
              </a:rPr>
              <a:t>undoing harm,</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Visuelt Pro Light" panose="020B0303040202040104" pitchFamily="34" charset="0"/>
                <a:ea typeface="+mn-ea"/>
                <a:cs typeface="+mn-cs"/>
              </a:rPr>
              <a:t>or doing more good?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Visuelt Pro" panose="020B0503040202040104" pitchFamily="34" charset="0"/>
                <a:ea typeface="+mn-ea"/>
                <a:cs typeface="+mn-cs"/>
              </a:rPr>
              <a:t>How might you reimagine your enterprises’ relationships and flows to do more good to the layers?</a:t>
            </a:r>
            <a:endParaRPr kumimoji="0" lang="en-US" sz="1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a:p>
            <a:pPr>
              <a:buNone/>
            </a:pPr>
            <a:endParaRPr lang="en-GB"/>
          </a:p>
        </p:txBody>
      </p:sp>
      <p:sp>
        <p:nvSpPr>
          <p:cNvPr id="4" name="Slide Number Placeholder 3">
            <a:extLst>
              <a:ext uri="{FF2B5EF4-FFF2-40B4-BE49-F238E27FC236}">
                <a16:creationId xmlns:a16="http://schemas.microsoft.com/office/drawing/2014/main" id="{55D4BBE1-8521-168B-8267-0714779AE78D}"/>
              </a:ext>
            </a:extLst>
          </p:cNvPr>
          <p:cNvSpPr>
            <a:spLocks noGrp="1"/>
          </p:cNvSpPr>
          <p:nvPr>
            <p:ph type="sldNum" sz="quarter" idx="5"/>
          </p:nvPr>
        </p:nvSpPr>
        <p:spPr/>
        <p:txBody>
          <a:bodyPr/>
          <a:lstStyle/>
          <a:p>
            <a:fld id="{4FA7AD9A-F6C9-4441-90E8-77C9C3CFADA7}" type="slidenum">
              <a:rPr lang="en-GB" smtClean="0"/>
              <a:t>31</a:t>
            </a:fld>
            <a:endParaRPr lang="en-GB"/>
          </a:p>
        </p:txBody>
      </p:sp>
    </p:spTree>
    <p:extLst>
      <p:ext uri="{BB962C8B-B14F-4D97-AF65-F5344CB8AC3E}">
        <p14:creationId xmlns:p14="http://schemas.microsoft.com/office/powerpoint/2010/main" val="1259842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53368-2B41-62D1-34E0-93CA8052E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CDE94-6CDF-869E-9B58-ACF231DB5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70A4-F11D-B6ED-AAEA-EFD72F29C761}"/>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7A33D45-D737-F4B9-2881-17911430224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094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CACDF-A412-A6A4-05B5-ECAC9B823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D8C01-A06F-9ECA-1622-81784989B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D2668-A82A-C3AD-C214-FF4F7E78898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a:latin typeface="Visuelt Pro" panose="020B0503040202040104" pitchFamily="34" charset="0"/>
              </a:rPr>
              <a:t>Let’s revisit the example we discussed in the last few workshops. Remember the example was a team looking at the urban cool brief and asking how might they support communities to create cooler, greener and fairer cities in response to climate change. They decided to prototype an idea around </a:t>
            </a:r>
            <a:r>
              <a:rPr lang="en-GB" sz="1800" b="0" i="0" u="none" strike="noStrike">
                <a:solidFill>
                  <a:srgbClr val="000000"/>
                </a:solidFill>
                <a:effectLst/>
                <a:latin typeface="Gill Sans MT" panose="020B0502020104020203" pitchFamily="34" charset="0"/>
              </a:rPr>
              <a:t>biodiversity corridors as school pedestrian routes.</a:t>
            </a: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4CBAFA76-0A36-3BC5-51D0-315A776854F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1395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270EB-1D59-DC66-8F29-C27DE98F6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7D7AB-E3AB-C3E2-1F9C-2DC57A739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B42E7-B89D-2BAA-7E1F-224C042507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Recall that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a:t>
            </a:r>
            <a:r>
              <a:rPr lang="en-GB" err="1"/>
              <a:t>PoP</a:t>
            </a:r>
            <a:r>
              <a:rPr lang="en-GB"/>
              <a:t>: </a:t>
            </a:r>
            <a:r>
              <a:rPr lang="en-GB" sz="1200">
                <a:solidFill>
                  <a:schemeClr val="dk1"/>
                </a:solidFill>
                <a:latin typeface="Gill Sans MT" panose="020B0502020104020203" pitchFamily="34" charset="0"/>
                <a:ea typeface="Arial"/>
                <a:cs typeface="Arial"/>
                <a:sym typeface="Arial"/>
              </a:rPr>
              <a:t>How might we ensure that </a:t>
            </a:r>
            <a:r>
              <a:rPr lang="en-GB" sz="1200">
                <a:solidFill>
                  <a:schemeClr val="dk1"/>
                </a:solidFill>
                <a:latin typeface="Gill Sans MT" panose="020B0502020104020203" pitchFamily="34" charset="0"/>
              </a:rPr>
              <a:t>every child</a:t>
            </a:r>
            <a:r>
              <a:rPr lang="en-GB" sz="1200">
                <a:solidFill>
                  <a:schemeClr val="dk1"/>
                </a:solidFill>
                <a:latin typeface="Gill Sans MT" panose="020B0502020104020203" pitchFamily="34" charset="0"/>
                <a:ea typeface="Arial"/>
                <a:cs typeface="Arial"/>
                <a:sym typeface="Arial"/>
              </a:rPr>
              <a:t> in Bristol has access to safe, </a:t>
            </a:r>
            <a:r>
              <a:rPr lang="en-GB" sz="1200">
                <a:solidFill>
                  <a:schemeClr val="dk1"/>
                </a:solidFill>
                <a:latin typeface="Gill Sans MT" panose="020B0502020104020203" pitchFamily="34" charset="0"/>
              </a:rPr>
              <a:t>cool and </a:t>
            </a:r>
            <a:r>
              <a:rPr lang="en-GB" sz="1200">
                <a:solidFill>
                  <a:schemeClr val="dk1"/>
                </a:solidFill>
                <a:latin typeface="Gill Sans MT" panose="020B0502020104020203" pitchFamily="34" charset="0"/>
                <a:ea typeface="Arial"/>
                <a:cs typeface="Arial"/>
                <a:sym typeface="Arial"/>
              </a:rPr>
              <a:t>green spaces t</a:t>
            </a:r>
            <a:r>
              <a:rPr lang="en-GB" sz="1200">
                <a:solidFill>
                  <a:schemeClr val="dk1"/>
                </a:solidFill>
                <a:latin typeface="Gill Sans MT" panose="020B0502020104020203" pitchFamily="34" charset="0"/>
              </a:rPr>
              <a:t>hat</a:t>
            </a:r>
            <a:r>
              <a:rPr lang="en-GB" sz="1200">
                <a:solidFill>
                  <a:schemeClr val="dk1"/>
                </a:solidFill>
                <a:latin typeface="Gill Sans MT" panose="020B0502020104020203" pitchFamily="34" charset="0"/>
                <a:ea typeface="Arial"/>
                <a:cs typeface="Arial"/>
                <a:sym typeface="Arial"/>
              </a:rPr>
              <a:t> improv</a:t>
            </a:r>
            <a:r>
              <a:rPr lang="en-GB" sz="1200">
                <a:solidFill>
                  <a:schemeClr val="dk1"/>
                </a:solidFill>
                <a:latin typeface="Gill Sans MT" panose="020B0502020104020203" pitchFamily="34" charset="0"/>
              </a:rPr>
              <a:t>e their</a:t>
            </a:r>
            <a:r>
              <a:rPr lang="en-GB" sz="1200">
                <a:solidFill>
                  <a:schemeClr val="dk1"/>
                </a:solidFill>
                <a:latin typeface="Gill Sans MT" panose="020B0502020104020203" pitchFamily="34" charset="0"/>
                <a:ea typeface="Arial"/>
                <a:cs typeface="Arial"/>
                <a:sym typeface="Arial"/>
              </a:rPr>
              <a:t> mental well-being and social interaction?</a:t>
            </a:r>
            <a:endParaRPr lang="en-GB" sz="1200">
              <a:solidFill>
                <a:srgbClr val="000000"/>
              </a:solidFill>
              <a:latin typeface="Gill Sans MT" panose="020B0502020104020203"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 Idea: </a:t>
            </a:r>
            <a:r>
              <a:rPr lang="en-GB" sz="1200">
                <a:latin typeface="Gill Sans MT" panose="020B0502020104020203" pitchFamily="34" charset="0"/>
              </a:rPr>
              <a:t>Biodiversity corridors as school pedestrian routes</a:t>
            </a:r>
          </a:p>
          <a:p>
            <a:endParaRPr lang="en-GB"/>
          </a:p>
          <a:p>
            <a:r>
              <a:rPr lang="en-GB"/>
              <a:t>Using the nested impact compass, we can document these relationships and flows. This table just shows this at a very high level, but you could break it down even further to describe individual relationships between environmental resources and specific stakeholders and your enterprise. </a:t>
            </a:r>
          </a:p>
          <a:p>
            <a:r>
              <a:rPr lang="en-GB"/>
              <a:t>You can use this to think about your desired impact (that you will likely want to capture and report on) and unintended consequences (positive and negative) that you may want to keep an eye on or re-design around. E.g. could the walking route have plant labels that also promote local businesses?</a:t>
            </a:r>
          </a:p>
        </p:txBody>
      </p:sp>
      <p:sp>
        <p:nvSpPr>
          <p:cNvPr id="4" name="Slide Number Placeholder 3">
            <a:extLst>
              <a:ext uri="{FF2B5EF4-FFF2-40B4-BE49-F238E27FC236}">
                <a16:creationId xmlns:a16="http://schemas.microsoft.com/office/drawing/2014/main" id="{09762230-E6FE-152A-01F0-F6A28D4997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7AD9A-F6C9-4441-90E8-77C9C3CFAD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3552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362AA-ECD5-E29E-7717-B7DBF79A6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D5DE2-45AE-5090-33D1-975A1D3B9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7596F-571A-E6DC-1BBA-8C586709BDFC}"/>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953883-E84C-280E-4F2E-8EE0288950A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889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C2B4-BD6E-405A-EF40-E3EAA9167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AB77E-B1C7-B6F0-1D1D-BE5308941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724C2-8FD7-1953-E28D-FBB17B979D63}"/>
              </a:ext>
            </a:extLst>
          </p:cNvPr>
          <p:cNvSpPr>
            <a:spLocks noGrp="1"/>
          </p:cNvSpPr>
          <p:nvPr>
            <p:ph type="body" idx="1"/>
          </p:nvPr>
        </p:nvSpPr>
        <p:spPr/>
        <p:txBody>
          <a:bodyPr/>
          <a:lstStyle/>
          <a:p>
            <a:pPr marL="0" marR="0" lvl="0" indent="0" algn="l" defTabSz="914400" rtl="0" eaLnBrk="1" fontAlgn="auto" latinLnBrk="0" hangingPunct="1">
              <a:lnSpc>
                <a:spcPct val="116000"/>
              </a:lnSpc>
              <a:spcBef>
                <a:spcPts val="600"/>
              </a:spcBef>
              <a:spcAft>
                <a:spcPts val="600"/>
              </a:spcAft>
              <a:buClrTx/>
              <a:buSzTx/>
              <a:buFontTx/>
              <a:buNone/>
              <a:tabLst/>
              <a:defRP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The </a:t>
            </a:r>
            <a:r>
              <a:rPr lang="en-GB" sz="1800" dirty="0">
                <a:latin typeface="Arial" panose="020B0604020202020204" pitchFamily="34" charset="0"/>
                <a:ea typeface="Arial" panose="020B0604020202020204" pitchFamily="34" charset="0"/>
                <a:cs typeface="Arial" panose="020B0604020202020204" pitchFamily="34" charset="0"/>
              </a:rPr>
              <a:t>Triple Layer Business Model Canvas </a:t>
            </a: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(TLBMC) builds on the traditional elements of a business model - customers, revenue, and value proposition - by adding layers that focus on social and ecological impact. This holistic framework provides a structured approach to examine how every part of your business can be aligned with regenerative principles.</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nSpc>
                <a:spcPct val="116000"/>
              </a:lnSpc>
              <a:spcBef>
                <a:spcPts val="600"/>
              </a:spcBef>
              <a:spcAft>
                <a:spcPts val="600"/>
              </a:spcAft>
              <a:buNone/>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The framework explores three integrated layers:</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mj-lt"/>
              <a:buAutoNum type="arabicPeriod"/>
            </a:pPr>
            <a:r>
              <a:rPr lang="en-US" sz="1800" b="1"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Economic layer:</a:t>
            </a: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 Who are your customers, and how will you deliver value to them while remaining financially sustainable?</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mj-lt"/>
              <a:buAutoNum type="arabicPeriod"/>
            </a:pPr>
            <a:r>
              <a:rPr lang="en-US" sz="1800" b="1"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Environmental layer:</a:t>
            </a: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 What ecological impact does your business have, and how can it contribute to environmental sustainability and regeneration?</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mj-lt"/>
              <a:buAutoNum type="arabicPeriod"/>
            </a:pPr>
            <a:r>
              <a:rPr lang="en-US" sz="1800" b="1"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Social layer:</a:t>
            </a: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 How does your business affect society, and how can it build social equity and positive relationships with stakeholders?</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08E2DF4C-4E41-D5ED-D477-5E8C7CACFFF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4755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FD2E9-94B0-5D2C-E1DD-224B3F712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6F7D9-067B-CE1C-BED8-09475D039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03D2D-97F5-E7A1-8012-831953700724}"/>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Let’s look at a worked through example</a:t>
            </a:r>
          </a:p>
        </p:txBody>
      </p:sp>
      <p:sp>
        <p:nvSpPr>
          <p:cNvPr id="4" name="Slide Number Placeholder 3">
            <a:extLst>
              <a:ext uri="{FF2B5EF4-FFF2-40B4-BE49-F238E27FC236}">
                <a16:creationId xmlns:a16="http://schemas.microsoft.com/office/drawing/2014/main" id="{94407BC5-CA83-14A9-F6D7-96947F7F42D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2030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3C26-C51A-514C-8F31-87E96FD98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B76E3-D82E-7D8E-652F-449C40E77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5E1BC-633B-64D9-8460-821CCB1D89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read more about the specifics of this scenario here: https://www.academia.edu/12914336/The_triple_layered_business_model_canvas_a_tool_to_design_more_sustainable_business_models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will help you critically assess the data behind the numbers and evidence behind any impact claims.</a:t>
            </a:r>
          </a:p>
        </p:txBody>
      </p:sp>
      <p:sp>
        <p:nvSpPr>
          <p:cNvPr id="4" name="Slide Number Placeholder 3">
            <a:extLst>
              <a:ext uri="{FF2B5EF4-FFF2-40B4-BE49-F238E27FC236}">
                <a16:creationId xmlns:a16="http://schemas.microsoft.com/office/drawing/2014/main" id="{1127A5C2-DACB-E069-8424-220AE3288D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7AD9A-F6C9-4441-90E8-77C9C3CFAD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3455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7D5DD-A9C5-2CD0-09FC-6C18C1DB9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A1248-9BE2-A812-9D00-3EBA585FF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DF1D9-9483-CFCE-CA57-02A2B10938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B9C00971-1D3F-68B8-9D58-504C2346AC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7AD9A-F6C9-4441-90E8-77C9C3CFAD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5297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EF15C-C929-6FB1-F1ED-016C222F5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74D0D-0D46-20EF-1307-879CE710C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2A861-80D3-AA0A-CA90-5359194FB6FC}"/>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200" kern="100">
                <a:effectLst/>
                <a:highlight>
                  <a:srgbClr val="00FFFF"/>
                </a:highlight>
                <a:latin typeface="Aptos" panose="020B0004020202020204" pitchFamily="34" charset="0"/>
                <a:ea typeface="Gill Sans MT" panose="020B0502020104020203" pitchFamily="34" charset="0"/>
                <a:cs typeface="Gill Sans MT" panose="020B0502020104020203" pitchFamily="34" charset="0"/>
              </a:rPr>
              <a:t>In responding to an RSA Spark Brief, you have an opportunity to grow </a:t>
            </a:r>
            <a:r>
              <a:rPr lang="en-GB" sz="1200" u="sng" kern="100">
                <a:solidFill>
                  <a:srgbClr val="467886"/>
                </a:solidFill>
                <a:effectLst/>
                <a:highlight>
                  <a:srgbClr val="00FFFF"/>
                </a:highlight>
                <a:latin typeface="Aptos" panose="020B0004020202020204" pitchFamily="34" charset="0"/>
                <a:ea typeface="Gill Sans MT" panose="020B0502020104020203" pitchFamily="34" charset="0"/>
                <a:cs typeface="Gill Sans MT" panose="020B0502020104020203" pitchFamily="34" charset="0"/>
                <a:hlinkClick r:id="rId3"/>
              </a:rPr>
              <a:t>Capabilities for Life</a:t>
            </a:r>
            <a:r>
              <a:rPr lang="en-GB" sz="1200" kern="100">
                <a:effectLst/>
                <a:highlight>
                  <a:srgbClr val="00FFFF"/>
                </a:highlight>
                <a:latin typeface="Aptos" panose="020B0004020202020204" pitchFamily="34" charset="0"/>
                <a:ea typeface="Gill Sans MT" panose="020B0502020104020203" pitchFamily="34" charset="0"/>
                <a:cs typeface="Gill Sans MT" panose="020B0502020104020203" pitchFamily="34" charset="0"/>
              </a:rPr>
              <a:t>, 10 future-proof skills that are important when innovating in ways that positively impact people, places and planet. </a:t>
            </a:r>
            <a:r>
              <a:rPr lang="en-GB" sz="1200" kern="100">
                <a:effectLst/>
                <a:latin typeface="Visuelt Pro Light"/>
                <a:ea typeface="Aptos" panose="020B0004020202020204" pitchFamily="34" charset="0"/>
                <a:cs typeface="Arial" panose="020B0604020202020204" pitchFamily="34" charset="0"/>
              </a:rPr>
              <a:t>These capabilities were identified following extensive market review and speaking with over 50 industry experts, educators and regenerative practitioners as the core future-proof capabilities needed to do more good for people, places and planet.</a:t>
            </a:r>
            <a:endParaRPr lang="en-GB" sz="1200" kern="100">
              <a:effectLst/>
              <a:highlight>
                <a:srgbClr val="00FFFF"/>
              </a:highlight>
              <a:latin typeface="Aptos" panose="020B0004020202020204" pitchFamily="34" charset="0"/>
              <a:ea typeface="Gill Sans MT" panose="020B0502020104020203" pitchFamily="34" charset="0"/>
              <a:cs typeface="Gill Sans MT" panose="020B0502020104020203" pitchFamily="34" charset="0"/>
            </a:endParaRPr>
          </a:p>
          <a:p>
            <a:endParaRPr lang="en-US"/>
          </a:p>
        </p:txBody>
      </p:sp>
      <p:sp>
        <p:nvSpPr>
          <p:cNvPr id="4" name="Slide Number Placeholder 3">
            <a:extLst>
              <a:ext uri="{FF2B5EF4-FFF2-40B4-BE49-F238E27FC236}">
                <a16:creationId xmlns:a16="http://schemas.microsoft.com/office/drawing/2014/main" id="{B437783C-E823-27FA-92BB-52636C2E3BF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9175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D4C11-9A83-66C4-64D2-60A02AFBE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5A90C-1335-2B75-A546-25425FE50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221E1D-C334-4281-EB19-D4028F41E7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1044754D-B66F-F62A-0B63-0A90C2812E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7AD9A-F6C9-4441-90E8-77C9C3CFAD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4196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35ADC-90C9-175C-FD48-3D015C31E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2BBCC-F486-D170-37EB-91ED5681D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FDAED-8A4B-94B7-C974-1FF7E8EF83D9}"/>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Complete the following slides for your own idea.</a:t>
            </a:r>
          </a:p>
        </p:txBody>
      </p:sp>
      <p:sp>
        <p:nvSpPr>
          <p:cNvPr id="4" name="Slide Number Placeholder 3">
            <a:extLst>
              <a:ext uri="{FF2B5EF4-FFF2-40B4-BE49-F238E27FC236}">
                <a16:creationId xmlns:a16="http://schemas.microsoft.com/office/drawing/2014/main" id="{0F7DE661-AA75-5C8D-3CC9-413B027C779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5217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552D9-3FBE-B96E-2532-7D0232194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42DEC-A107-8189-3158-1E80AF982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F3ABB-93AF-72C4-15CA-8877167A33DA}"/>
              </a:ext>
            </a:extLst>
          </p:cNvPr>
          <p:cNvSpPr>
            <a:spLocks noGrp="1"/>
          </p:cNvSpPr>
          <p:nvPr>
            <p:ph type="body" idx="1"/>
          </p:nvPr>
        </p:nvSpPr>
        <p:spPr/>
        <p:txBody>
          <a:bodyPr/>
          <a:lstStyle/>
          <a:p>
            <a:pPr marL="0" lvl="0" indent="0">
              <a:lnSpc>
                <a:spcPct val="116000"/>
              </a:lnSpc>
              <a:spcBef>
                <a:spcPts val="600"/>
              </a:spcBef>
              <a:spcAft>
                <a:spcPts val="600"/>
              </a:spcAft>
              <a:buFont typeface="Symbol" panose="05050102010706020507" pitchFamily="18" charset="2"/>
              <a:buNone/>
            </a:pPr>
            <a:r>
              <a:rPr lang="en-US" sz="1800" b="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First let’s explore the economic layer. This is based on the standard ‘Business Model Canvas’ and asks you to consider key factors that will make your business financially viable. </a:t>
            </a:r>
          </a:p>
          <a:p>
            <a:pPr marL="0" lvl="0" indent="0">
              <a:lnSpc>
                <a:spcPct val="116000"/>
              </a:lnSpc>
              <a:spcBef>
                <a:spcPts val="600"/>
              </a:spcBef>
              <a:spcAft>
                <a:spcPts val="600"/>
              </a:spcAft>
              <a:buFont typeface="Symbol" panose="05050102010706020507" pitchFamily="18" charset="2"/>
              <a:buNone/>
            </a:pPr>
            <a:r>
              <a:rPr lang="en-US" sz="1800" b="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This includes:</a:t>
            </a:r>
          </a:p>
          <a:p>
            <a:pPr marL="342900" lvl="0" indent="-342900">
              <a:lnSpc>
                <a:spcPct val="116000"/>
              </a:lnSpc>
              <a:spcBef>
                <a:spcPts val="600"/>
              </a:spcBef>
              <a:spcAft>
                <a:spcPts val="600"/>
              </a:spcAft>
              <a:buFont typeface="Symbol" panose="05050102010706020507" pitchFamily="18" charset="2"/>
              <a:buChar char=""/>
            </a:pPr>
            <a:r>
              <a:rPr lang="en-US" sz="1800" b="1">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Customer segments:</a:t>
            </a:r>
            <a:r>
              <a:rPr lang="en-US" sz="180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Who are your customers, and how can your business address their needs sustainably?</a:t>
            </a:r>
            <a:endParaRPr lang="en-GB" sz="180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b="1">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Value proposition:</a:t>
            </a:r>
            <a:r>
              <a:rPr lang="en-US" sz="180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What unique value does your product or service offer, and how does it contribute to long-term wellbeing for your customers and communities?</a:t>
            </a:r>
            <a:endParaRPr lang="en-GB" sz="180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b="1">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Revenue streams:</a:t>
            </a:r>
            <a:r>
              <a:rPr lang="en-US" sz="180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How will your business generate revenue sustainably? Can you explore reinvestment opportunities to support social and environmental goals?</a:t>
            </a:r>
          </a:p>
          <a:p>
            <a:pPr marL="342900" lvl="0" indent="-342900">
              <a:lnSpc>
                <a:spcPct val="116000"/>
              </a:lnSpc>
              <a:spcBef>
                <a:spcPts val="600"/>
              </a:spcBef>
              <a:spcAft>
                <a:spcPts val="600"/>
              </a:spcAft>
              <a:buFont typeface="Symbol" panose="05050102010706020507" pitchFamily="18" charset="2"/>
              <a:buChar char=""/>
            </a:pPr>
            <a:r>
              <a:rPr lang="en-US" sz="1800" b="1">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Costs: </a:t>
            </a:r>
            <a:r>
              <a:rPr lang="en-US" sz="1800" b="0">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What operating costs do you have and how do these change depending on the social &amp; environmental decisions you make? For example, if you want to pay people the London Living Wage, that’s going to be more than outsourcing to AI but it would have a greater social impact and a reduced environmental impact.</a:t>
            </a:r>
            <a:r>
              <a:rPr lang="en-US" sz="1800">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 </a:t>
            </a:r>
            <a:endParaRPr lang="en-GB" sz="180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BD181E2C-2A22-1D83-9EFF-FF5FEC0B0A7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2299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CEBAF-CA86-FC2A-AE86-860D917B3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07D0F-6E27-5332-A638-67B866D96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BDFAB-FA10-35FA-0207-009506F54C07}"/>
              </a:ext>
            </a:extLst>
          </p:cNvPr>
          <p:cNvSpPr>
            <a:spLocks noGrp="1"/>
          </p:cNvSpPr>
          <p:nvPr>
            <p:ph type="body" idx="1"/>
          </p:nvPr>
        </p:nvSpPr>
        <p:spPr/>
        <p:txBody>
          <a:bodyPr/>
          <a:lstStyle/>
          <a:p>
            <a:pPr marL="0" lvl="0" indent="0">
              <a:lnSpc>
                <a:spcPct val="116000"/>
              </a:lnSpc>
              <a:spcBef>
                <a:spcPts val="600"/>
              </a:spcBef>
              <a:spcAft>
                <a:spcPts val="600"/>
              </a:spcAft>
              <a:buFont typeface="Symbol" panose="05050102010706020507" pitchFamily="18" charset="2"/>
              <a:buNone/>
            </a:pPr>
            <a:r>
              <a:rPr lang="en-US" sz="1800" b="0"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Next let’s explore the environmental layer. This invites you to look at different parts of your production chain (from supplies to making to post use). </a:t>
            </a:r>
          </a:p>
          <a:p>
            <a:pPr marL="342900" lvl="0" indent="-342900">
              <a:lnSpc>
                <a:spcPct val="116000"/>
              </a:lnSpc>
              <a:spcBef>
                <a:spcPts val="600"/>
              </a:spcBef>
              <a:spcAft>
                <a:spcPts val="600"/>
              </a:spcAft>
              <a:buFont typeface="Symbol" panose="05050102010706020507" pitchFamily="18" charset="2"/>
              <a:buChar char=""/>
            </a:pPr>
            <a:r>
              <a:rPr lang="en-US" sz="1800" b="1"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Materials and inputs:</a:t>
            </a:r>
            <a:r>
              <a:rPr lang="en-US" sz="1800"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What resources does your business rely on, and are there ways to source materials that support ecological health?</a:t>
            </a:r>
            <a:endParaRPr lang="en-GB" sz="1800" dirty="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b="1"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Emissions and waste:</a:t>
            </a:r>
            <a:r>
              <a:rPr lang="en-US" sz="1800"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Can you minimize waste or close the loop by reusing by-products? How can your business work toward zero waste?</a:t>
            </a:r>
            <a:endParaRPr lang="en-GB" sz="1800" dirty="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b="1"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Restorative impact:</a:t>
            </a:r>
            <a:r>
              <a:rPr lang="en-US" sz="1800"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Beyond reducing harm, does your business contribute to positive ecological outcomes, like restoring habitats or improving biodiversity?</a:t>
            </a:r>
            <a:endParaRPr lang="en-GB" sz="1800" dirty="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latin typeface="Visuelt Pro Light" panose="020B0303040202040104" pitchFamily="34" charset="0"/>
              </a:rPr>
              <a:t>Here is where it is also worth considering learning from nature:</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800" b="1" dirty="0">
                <a:effectLst/>
                <a:latin typeface="Arial" panose="020B0604020202020204" pitchFamily="34" charset="0"/>
                <a:ea typeface="Arial" panose="020B0604020202020204" pitchFamily="34" charset="0"/>
              </a:rPr>
              <a:t>Resource reuse:</a:t>
            </a:r>
            <a:r>
              <a:rPr lang="en-GB" sz="1800" dirty="0">
                <a:effectLst/>
                <a:latin typeface="Arial" panose="020B0604020202020204" pitchFamily="34" charset="0"/>
                <a:ea typeface="Arial" panose="020B0604020202020204" pitchFamily="34" charset="0"/>
              </a:rPr>
              <a:t> How does nature reuse resources to avoid waste? </a:t>
            </a:r>
            <a:r>
              <a:rPr lang="en-US" sz="1800" b="1"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Circularity:</a:t>
            </a:r>
            <a:r>
              <a:rPr lang="en-US" sz="1800"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Can you create a ‘closed-loop system’ i.e. where any waste becomes a resource that you can use?</a:t>
            </a:r>
            <a:endParaRPr lang="en-GB" sz="1800" dirty="0">
              <a:effectLst/>
              <a:latin typeface="Times New Roman" panose="02020603050405020304" pitchFamily="18" charset="0"/>
              <a:ea typeface="Arial Unicode MS"/>
            </a:endParaRPr>
          </a:p>
          <a:p>
            <a:pPr>
              <a:spcBef>
                <a:spcPts val="600"/>
              </a:spcBef>
              <a:spcAft>
                <a:spcPts val="600"/>
              </a:spcAft>
              <a:buNone/>
            </a:pPr>
            <a:r>
              <a:rPr lang="en-GB" sz="1800" b="1" dirty="0">
                <a:effectLst/>
                <a:latin typeface="Arial" panose="020B0604020202020204" pitchFamily="34" charset="0"/>
                <a:ea typeface="Arial" panose="020B0604020202020204" pitchFamily="34" charset="0"/>
              </a:rPr>
              <a:t>Resilience and adaptability:</a:t>
            </a:r>
            <a:r>
              <a:rPr lang="en-GB" sz="1800" dirty="0">
                <a:effectLst/>
                <a:latin typeface="Arial" panose="020B0604020202020204" pitchFamily="34" charset="0"/>
                <a:ea typeface="Arial" panose="020B0604020202020204" pitchFamily="34" charset="0"/>
              </a:rPr>
              <a:t> What examples of resilience or adaptability do you notice in ecosystems (e.g., how plants and animals evolve in response to changes)?</a:t>
            </a:r>
            <a:r>
              <a:rPr lang="en-GB" sz="1800" b="0" dirty="0">
                <a:solidFill>
                  <a:schemeClr val="tx1"/>
                </a:solidFill>
                <a:effectLst/>
                <a:uFillTx/>
                <a:latin typeface="Times New Roman" panose="02020603050405020304" pitchFamily="18" charset="0"/>
                <a:ea typeface="Arial" panose="020B0604020202020204" pitchFamily="34" charset="0"/>
                <a:cs typeface="+mn-cs"/>
              </a:rPr>
              <a:t> </a:t>
            </a:r>
            <a:r>
              <a:rPr lang="en-US" sz="1800"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How do you expect your business might need to evolve if e.g. technology changes or a certain way of making money doesn’t work? How can it be set up to thrive in response to new challenges or opportunities, similar to natural ecosystems adapting over time?</a:t>
            </a:r>
            <a:endParaRPr lang="en-GB" sz="1800" dirty="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lvl="0" indent="0">
              <a:lnSpc>
                <a:spcPct val="116000"/>
              </a:lnSpc>
              <a:spcBef>
                <a:spcPts val="600"/>
              </a:spcBef>
              <a:spcAft>
                <a:spcPts val="600"/>
              </a:spcAft>
              <a:buFont typeface="Symbol" panose="05050102010706020507" pitchFamily="18" charset="2"/>
              <a:buNone/>
            </a:pPr>
            <a:r>
              <a:rPr lang="en-US" sz="1800" b="1"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Regeneration:</a:t>
            </a:r>
            <a:r>
              <a:rPr lang="en-US" sz="1800" dirty="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Can your business actively restore ecological or social systems, not only within its direct impact but also by inspiring others to adopt similar practices?</a:t>
            </a:r>
            <a:endParaRPr lang="en-GB" sz="1800" dirty="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184FCB02-BF4D-2078-E038-87CCCFF6612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1118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6C22C-57B7-1952-515B-5FA4C2B4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1E1D3-182F-34E2-C365-80E9568E3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EFC32-EA3A-E3D7-BE18-29A3ABEE0A04}"/>
              </a:ext>
            </a:extLst>
          </p:cNvPr>
          <p:cNvSpPr>
            <a:spLocks noGrp="1"/>
          </p:cNvSpPr>
          <p:nvPr>
            <p:ph type="body" idx="1"/>
          </p:nvPr>
        </p:nvSpPr>
        <p:spPr/>
        <p:txBody>
          <a:bodyPr/>
          <a:lstStyle/>
          <a:p>
            <a:pPr marL="0" lvl="0" indent="0">
              <a:lnSpc>
                <a:spcPct val="116000"/>
              </a:lnSpc>
              <a:spcBef>
                <a:spcPts val="600"/>
              </a:spcBef>
              <a:spcAft>
                <a:spcPts val="600"/>
              </a:spcAft>
              <a:buFont typeface="Symbol" panose="05050102010706020507" pitchFamily="18" charset="2"/>
              <a:buNone/>
            </a:pPr>
            <a:r>
              <a:rPr lang="en-US" sz="1800" b="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Finally, we should map out the social layer. This might involve the customers you outlined earlier and will also be a much broader community in terms of all those who work with, and are impacted by, your business. This layer prompts you to consider:</a:t>
            </a:r>
          </a:p>
          <a:p>
            <a:pPr marL="342900" lvl="0" indent="-342900">
              <a:lnSpc>
                <a:spcPct val="116000"/>
              </a:lnSpc>
              <a:spcBef>
                <a:spcPts val="600"/>
              </a:spcBef>
              <a:spcAft>
                <a:spcPts val="600"/>
              </a:spcAft>
              <a:buFont typeface="Symbol" panose="05050102010706020507" pitchFamily="18" charset="2"/>
              <a:buChar char=""/>
            </a:pPr>
            <a:r>
              <a:rPr lang="en-US" sz="1800" b="1">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Stakeholder relationships:</a:t>
            </a:r>
            <a:r>
              <a:rPr lang="en-US" sz="180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Who are the stakeholders affected by your business, and how can you foster mutually beneficial relationships?</a:t>
            </a:r>
            <a:endParaRPr lang="en-GB" sz="180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b="1">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Social equity and fairness:</a:t>
            </a:r>
            <a:r>
              <a:rPr lang="en-US" sz="180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How can your business promote equity within the workplace and community, benefiting marginalized or underserved populations?</a:t>
            </a:r>
            <a:endParaRPr lang="en-GB" sz="180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b="1">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Community influence:</a:t>
            </a:r>
            <a:r>
              <a:rPr lang="en-US" sz="1800">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How does your business contribute positively to the local community, and are there ways it could inspire others toward regeneration?</a:t>
            </a:r>
            <a:endParaRPr lang="en-GB" sz="1800">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578A9B2A-BCF2-D5C0-F136-D4BEA728F1B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4900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07534-95DD-6C43-B5BA-656FEA28D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B3A68-17FA-791B-1E70-9CD3DDC8A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BF531-4ECF-F856-D2F3-F35A59375FE0}"/>
              </a:ext>
            </a:extLst>
          </p:cNvPr>
          <p:cNvSpPr>
            <a:spLocks noGrp="1"/>
          </p:cNvSpPr>
          <p:nvPr>
            <p:ph type="body" idx="1"/>
          </p:nvPr>
        </p:nvSpPr>
        <p:spPr/>
        <p:txBody>
          <a:bodyPr/>
          <a:lstStyle/>
          <a:p>
            <a:pPr>
              <a:lnSpc>
                <a:spcPct val="107000"/>
              </a:lnSpc>
              <a:spcAft>
                <a:spcPts val="800"/>
              </a:spcAft>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3949E383-4FD6-5BA6-094C-7D4AB548F68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7342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2CE2-0B17-A730-1107-3B307CBB2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0FDC8-FB86-2CD3-7573-60674671D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5736E-875D-CB88-737D-C605B3082248}"/>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r>
              <a:rPr lang="en-GB" sz="1200">
                <a:effectLst/>
                <a:latin typeface="Calibri" panose="020F0502020204030204" pitchFamily="34" charset="0"/>
                <a:ea typeface="Calibri" panose="020F0502020204030204" pitchFamily="34" charset="0"/>
                <a:cs typeface="Arial" panose="020B0604020202020204" pitchFamily="34" charset="0"/>
              </a:rPr>
              <a:t>To help you bring these layers together, let’s now have a think about different forms of existing businesses and how they link profit and purpose.</a:t>
            </a:r>
          </a:p>
        </p:txBody>
      </p:sp>
      <p:sp>
        <p:nvSpPr>
          <p:cNvPr id="4" name="Slide Number Placeholder 3">
            <a:extLst>
              <a:ext uri="{FF2B5EF4-FFF2-40B4-BE49-F238E27FC236}">
                <a16:creationId xmlns:a16="http://schemas.microsoft.com/office/drawing/2014/main" id="{17ABC719-2B4E-D1C8-AD0D-719BC090AFF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9669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A8D79-64E1-D085-661A-9678EF428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B62D-FA1F-A218-1018-22CB80603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4BAC2-6FFE-36E0-5873-3B9062FF9750}"/>
              </a:ext>
            </a:extLst>
          </p:cNvPr>
          <p:cNvSpPr>
            <a:spLocks noGrp="1"/>
          </p:cNvSpPr>
          <p:nvPr>
            <p:ph type="body" idx="1"/>
          </p:nvPr>
        </p:nvSpPr>
        <p:spPr/>
        <p:txBody>
          <a:bodyPr/>
          <a:lstStyle/>
          <a:p>
            <a:pPr>
              <a:lnSpc>
                <a:spcPct val="116000"/>
              </a:lnSpc>
              <a:spcBef>
                <a:spcPts val="600"/>
              </a:spcBef>
              <a:spcAft>
                <a:spcPts val="600"/>
              </a:spcAft>
              <a:buNone/>
            </a:pPr>
            <a:r>
              <a:rPr lang="en-US" sz="1800" dirty="0">
                <a:ln>
                  <a:noFill/>
                </a:ln>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Through this activity, you will revisit the Nespresso case study and consider the following:</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342900" lvl="0" indent="-342900" fontAlgn="base">
              <a:lnSpc>
                <a:spcPct val="116000"/>
              </a:lnSpc>
              <a:spcBef>
                <a:spcPts val="600"/>
              </a:spcBef>
              <a:spcAft>
                <a:spcPts val="600"/>
              </a:spcAft>
              <a:buFont typeface="Arial" panose="020B0604020202020204" pitchFamily="34" charset="0"/>
              <a:buChar char="·"/>
            </a:pPr>
            <a:r>
              <a:rPr lang="en-US" sz="1800" u="none" strike="noStrike" kern="0" spc="0" dirty="0">
                <a:solidFill>
                  <a:srgbClr val="000000"/>
                </a:solidFill>
                <a:effectLst/>
                <a:uFill>
                  <a:solidFill>
                    <a:srgbClr val="000000"/>
                  </a:solidFill>
                </a:uFill>
                <a:latin typeface="Arial" panose="020B0604020202020204" pitchFamily="34" charset="0"/>
                <a:ea typeface="Arial" panose="020B0604020202020204" pitchFamily="34" charset="0"/>
                <a:cs typeface="Symbol" panose="05050102010706020507" pitchFamily="18" charset="2"/>
              </a:rPr>
              <a:t>Who are the customers and how does the business get money?</a:t>
            </a:r>
            <a:endParaRPr lang="en-GB" sz="1800" u="none" strike="noStrike" kern="0" spc="0" dirty="0">
              <a:solidFill>
                <a:srgbClr val="000000"/>
              </a:solidFill>
              <a:effectLst/>
              <a:uFill>
                <a:solidFill>
                  <a:srgbClr val="000000"/>
                </a:solidFill>
              </a:uFill>
              <a:latin typeface="Symbol" panose="05050102010706020507" pitchFamily="18" charset="2"/>
              <a:ea typeface="Symbol" panose="05050102010706020507" pitchFamily="18" charset="2"/>
              <a:cs typeface="Symbol" panose="05050102010706020507" pitchFamily="18" charset="2"/>
            </a:endParaRPr>
          </a:p>
          <a:p>
            <a:pPr marL="342900" lvl="0" indent="-342900" fontAlgn="base">
              <a:lnSpc>
                <a:spcPct val="116000"/>
              </a:lnSpc>
              <a:spcBef>
                <a:spcPts val="600"/>
              </a:spcBef>
              <a:spcAft>
                <a:spcPts val="600"/>
              </a:spcAft>
              <a:buFont typeface="Arial" panose="020B0604020202020204" pitchFamily="34" charset="0"/>
              <a:buChar char="·"/>
            </a:pPr>
            <a:r>
              <a:rPr lang="en-US" sz="1800" u="none" strike="noStrike" kern="0" spc="0" dirty="0">
                <a:solidFill>
                  <a:srgbClr val="000000"/>
                </a:solidFill>
                <a:effectLst/>
                <a:uFill>
                  <a:solidFill>
                    <a:srgbClr val="000000"/>
                  </a:solidFill>
                </a:uFill>
                <a:latin typeface="Arial" panose="020B0604020202020204" pitchFamily="34" charset="0"/>
                <a:ea typeface="Arial" panose="020B0604020202020204" pitchFamily="34" charset="0"/>
                <a:cs typeface="Symbol" panose="05050102010706020507" pitchFamily="18" charset="2"/>
              </a:rPr>
              <a:t>How does this business create positive impact?</a:t>
            </a:r>
          </a:p>
          <a:p>
            <a:pPr marL="342900" lvl="0" indent="-342900" fontAlgn="base">
              <a:lnSpc>
                <a:spcPct val="116000"/>
              </a:lnSpc>
              <a:spcBef>
                <a:spcPts val="600"/>
              </a:spcBef>
              <a:spcAft>
                <a:spcPts val="600"/>
              </a:spcAft>
              <a:buFont typeface="Arial" panose="020B0604020202020204" pitchFamily="34" charset="0"/>
              <a:buChar char="·"/>
            </a:pPr>
            <a:r>
              <a:rPr lang="en-US" sz="1800" u="none" strike="noStrike" kern="0" spc="0" dirty="0">
                <a:solidFill>
                  <a:srgbClr val="000000"/>
                </a:solidFill>
                <a:effectLst/>
                <a:uFill>
                  <a:solidFill>
                    <a:srgbClr val="000000"/>
                  </a:solidFill>
                </a:uFill>
                <a:latin typeface="Arial" panose="020B0604020202020204" pitchFamily="34" charset="0"/>
                <a:ea typeface="Arial" panose="020B0604020202020204" pitchFamily="34" charset="0"/>
                <a:cs typeface="Symbol" panose="05050102010706020507" pitchFamily="18" charset="2"/>
              </a:rPr>
              <a:t>How does the money link to impact? Is it directly (i.e. what they sell generates +</a:t>
            </a:r>
            <a:r>
              <a:rPr lang="en-US" sz="1800" u="none" strike="noStrike" kern="0" spc="0" dirty="0" err="1">
                <a:solidFill>
                  <a:srgbClr val="000000"/>
                </a:solidFill>
                <a:effectLst/>
                <a:uFill>
                  <a:solidFill>
                    <a:srgbClr val="000000"/>
                  </a:solidFill>
                </a:uFill>
                <a:latin typeface="Arial" panose="020B0604020202020204" pitchFamily="34" charset="0"/>
                <a:ea typeface="Arial" panose="020B0604020202020204" pitchFamily="34" charset="0"/>
                <a:cs typeface="Symbol" panose="05050102010706020507" pitchFamily="18" charset="2"/>
              </a:rPr>
              <a:t>ive</a:t>
            </a:r>
            <a:r>
              <a:rPr lang="en-US" sz="1800" u="none" strike="noStrike" kern="0" spc="0" dirty="0">
                <a:solidFill>
                  <a:srgbClr val="000000"/>
                </a:solidFill>
                <a:effectLst/>
                <a:uFill>
                  <a:solidFill>
                    <a:srgbClr val="000000"/>
                  </a:solidFill>
                </a:uFill>
                <a:latin typeface="Arial" panose="020B0604020202020204" pitchFamily="34" charset="0"/>
                <a:ea typeface="Arial" panose="020B0604020202020204" pitchFamily="34" charset="0"/>
                <a:cs typeface="Symbol" panose="05050102010706020507" pitchFamily="18" charset="2"/>
              </a:rPr>
              <a:t> impact and funding) or indirectly (i.e. money is gained in one way and impact is achieved elsewhere)</a:t>
            </a:r>
          </a:p>
          <a:p>
            <a:pPr marL="342900" lvl="0" indent="-342900" fontAlgn="base">
              <a:lnSpc>
                <a:spcPct val="116000"/>
              </a:lnSpc>
              <a:spcBef>
                <a:spcPts val="600"/>
              </a:spcBef>
              <a:spcAft>
                <a:spcPts val="600"/>
              </a:spcAft>
              <a:buFont typeface="Arial" panose="020B0604020202020204" pitchFamily="34" charset="0"/>
              <a:buChar char="·"/>
            </a:pPr>
            <a:endParaRPr lang="en-US" sz="1800" u="none" strike="noStrike" kern="0" spc="0" dirty="0">
              <a:solidFill>
                <a:srgbClr val="000000"/>
              </a:solidFill>
              <a:effectLst/>
              <a:uFill>
                <a:solidFill>
                  <a:srgbClr val="000000"/>
                </a:solidFill>
              </a:uFill>
              <a:latin typeface="Arial" panose="020B0604020202020204" pitchFamily="34" charset="0"/>
              <a:ea typeface="Symbol" panose="05050102010706020507" pitchFamily="18" charset="2"/>
              <a:cs typeface="Symbol" panose="05050102010706020507" pitchFamily="18" charset="2"/>
            </a:endParaRPr>
          </a:p>
          <a:p>
            <a:pPr marL="0" marR="0" lvl="0" indent="0" algn="l" defTabSz="914400" rtl="0" eaLnBrk="1" fontAlgn="base" latinLnBrk="0" hangingPunct="1">
              <a:lnSpc>
                <a:spcPct val="116000"/>
              </a:lnSpc>
              <a:spcBef>
                <a:spcPts val="600"/>
              </a:spcBef>
              <a:spcAft>
                <a:spcPts val="600"/>
              </a:spcAft>
              <a:buClrTx/>
              <a:buSzTx/>
              <a:buFont typeface="Arial" panose="020B0604020202020204" pitchFamily="34" charset="0"/>
              <a:buNone/>
              <a:tabLst/>
              <a:defRPr/>
            </a:pPr>
            <a:r>
              <a:rPr lang="en-GB" sz="1800" dirty="0">
                <a:latin typeface="Visuelt Pro Light" panose="020B0303040202040104" pitchFamily="34" charset="0"/>
              </a:rPr>
              <a:t>To take this further, you can also use </a:t>
            </a:r>
            <a:r>
              <a:rPr lang="en-US" sz="1800" dirty="0">
                <a:ln>
                  <a:noFill/>
                </a:ln>
                <a:solidFill>
                  <a:srgbClr val="000000"/>
                </a:solidFill>
                <a:effectLst/>
                <a:uFill>
                  <a:solidFill>
                    <a:srgbClr val="000000"/>
                  </a:solidFill>
                </a:uFill>
                <a:latin typeface="Arial" panose="020B0604020202020204" pitchFamily="34" charset="0"/>
              </a:rPr>
              <a:t>the</a:t>
            </a:r>
            <a:r>
              <a:rPr lang="en-US" sz="1800" dirty="0">
                <a:ln>
                  <a:noFill/>
                </a:ln>
                <a:solidFill>
                  <a:srgbClr val="000000"/>
                </a:solidFill>
                <a:effectLst/>
                <a:uFill>
                  <a:solidFill>
                    <a:srgbClr val="000000"/>
                  </a:solidFill>
                </a:uFill>
                <a:latin typeface="Arial" panose="020B0604020202020204" pitchFamily="34" charset="0"/>
                <a:ea typeface="Arial" panose="020B0604020202020204" pitchFamily="34" charset="0"/>
                <a:cs typeface="Aptos" panose="020B0004020202020204" pitchFamily="34" charset="0"/>
              </a:rPr>
              <a:t> business case studies we explored earlier or </a:t>
            </a:r>
            <a:r>
              <a:rPr lang="en-GB" sz="1800" dirty="0">
                <a:latin typeface="Visuelt Pro Light" panose="020B0303040202040104" pitchFamily="34" charset="0"/>
              </a:rPr>
              <a:t>your own examples that you explored directly relevant to your brief and/or idea.</a:t>
            </a:r>
          </a:p>
          <a:p>
            <a:pPr marL="342900" lvl="0" indent="-342900" fontAlgn="base">
              <a:lnSpc>
                <a:spcPct val="116000"/>
              </a:lnSpc>
              <a:spcBef>
                <a:spcPts val="600"/>
              </a:spcBef>
              <a:spcAft>
                <a:spcPts val="600"/>
              </a:spcAft>
              <a:buFont typeface="Arial" panose="020B0604020202020204" pitchFamily="34" charset="0"/>
              <a:buChar char="·"/>
            </a:pPr>
            <a:endParaRPr lang="en-GB" sz="1800" u="none" strike="noStrike" kern="0" spc="0" dirty="0">
              <a:solidFill>
                <a:srgbClr val="000000"/>
              </a:solidFill>
              <a:effectLst/>
              <a:uFill>
                <a:solidFill>
                  <a:srgbClr val="000000"/>
                </a:solidFill>
              </a:uFill>
              <a:latin typeface="Symbol" panose="05050102010706020507" pitchFamily="18" charset="2"/>
              <a:ea typeface="Symbol" panose="05050102010706020507" pitchFamily="18" charset="2"/>
              <a:cs typeface="Symbol" panose="05050102010706020507" pitchFamily="18" charset="2"/>
            </a:endParaRPr>
          </a:p>
        </p:txBody>
      </p:sp>
      <p:sp>
        <p:nvSpPr>
          <p:cNvPr id="4" name="Slide Number Placeholder 3">
            <a:extLst>
              <a:ext uri="{FF2B5EF4-FFF2-40B4-BE49-F238E27FC236}">
                <a16:creationId xmlns:a16="http://schemas.microsoft.com/office/drawing/2014/main" id="{FD8E3626-98B3-B1ED-1D0F-5AE34BEF7FF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1653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6A9EE-832E-EAB0-1BD4-2E6A54FE2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579E-F805-3AE3-CDA2-34F25C0FA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027E5-585B-8544-E917-D4196441F0DC}"/>
              </a:ext>
            </a:extLst>
          </p:cNvPr>
          <p:cNvSpPr>
            <a:spLocks noGrp="1"/>
          </p:cNvSpPr>
          <p:nvPr>
            <p:ph type="body" idx="1"/>
          </p:nvPr>
        </p:nvSpPr>
        <p:spPr/>
        <p:txBody>
          <a:bodyPr/>
          <a:lstStyle/>
          <a:p>
            <a:pPr>
              <a:lnSpc>
                <a:spcPct val="107000"/>
              </a:lnSpc>
              <a:spcAft>
                <a:spcPts val="800"/>
              </a:spcAft>
            </a:pPr>
            <a:endParaRPr lang="en-US" sz="1800" u="none" dirty="0">
              <a:solidFill>
                <a:srgbClr val="0563C1"/>
              </a:solidFill>
              <a:effectLst/>
              <a:highlight>
                <a:srgbClr val="00FF00"/>
              </a:highligh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4056735-DC0C-F7B1-21CB-D1CDB1BBB65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5273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6CB54-FC76-06D6-ED3B-1F6272C24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35471-BCAD-8C44-6708-7025EEFD0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1E373-2E95-8AFD-DADE-649E8AF0CB79}"/>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In this final activity, you’ll develop a practical action plan that outlines the next steps for your entrepreneurial journey. Building an action plan is essential—it provides a roadmap that keeps your goals clear, identifies resources you’ll need, and helps anticipate and overcome challenges along the way.</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4E303D8-BC55-CE04-E13A-45B00D08915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812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200" kern="100">
                <a:effectLst/>
                <a:highlight>
                  <a:srgbClr val="00FFFF"/>
                </a:highlight>
                <a:latin typeface="Aptos" panose="020B0004020202020204" pitchFamily="34" charset="0"/>
                <a:ea typeface="Gill Sans MT" panose="020B0502020104020203" pitchFamily="34" charset="0"/>
                <a:cs typeface="Gill Sans MT" panose="020B0502020104020203" pitchFamily="34" charset="0"/>
              </a:rPr>
              <a:t>In this final workshop of our 5-part series, we are focusing on tools to help you understand and plan for turning your idea into an enterprise. This includes exploring what it means to run a positive impact business and whether you personally feel ready to take on that challenge. </a:t>
            </a:r>
            <a:endParaRPr kumimoji="0" lang="en-GB" sz="1200" b="0" i="0" u="none" strike="noStrike" kern="1200" cap="none" spc="0" normalizeH="0" baseline="0" noProof="0">
              <a:ln>
                <a:noFill/>
              </a:ln>
              <a:solidFill>
                <a:prstClr val="black"/>
              </a:solidFill>
              <a:effectLst/>
              <a:uLnTx/>
              <a:uFillTx/>
              <a:latin typeface="Visuelt Pro Light" panose="020B0303040202040104" pitchFamily="34" charset="0"/>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b="0" i="0">
              <a:solidFill>
                <a:srgbClr val="000000"/>
              </a:solidFill>
              <a:effectLst/>
              <a:latin typeface="Gill Sans" panose="020B0302020104020203"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5919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3F724-08DC-EA1F-E9DC-7ABC1CC08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8A6C7-C166-7523-1B11-D78AFBABD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0B2B1-9F10-D93B-1F38-AC82356D7044}"/>
              </a:ext>
            </a:extLst>
          </p:cNvPr>
          <p:cNvSpPr>
            <a:spLocks noGrp="1"/>
          </p:cNvSpPr>
          <p:nvPr>
            <p:ph type="body" idx="1"/>
          </p:nvPr>
        </p:nvSpPr>
        <p:spPr/>
        <p:txBody>
          <a:bodyPr/>
          <a:lstStyle/>
          <a:p>
            <a:pPr>
              <a:lnSpc>
                <a:spcPct val="116000"/>
              </a:lnSpc>
              <a:spcBef>
                <a:spcPts val="600"/>
              </a:spcBef>
              <a:spcAft>
                <a:spcPts val="600"/>
              </a:spcAft>
              <a:buNone/>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You can have multiples things you want to achieve – across the 3 layers for example.</a:t>
            </a:r>
          </a:p>
          <a:p>
            <a:pPr>
              <a:lnSpc>
                <a:spcPct val="116000"/>
              </a:lnSpc>
              <a:spcBef>
                <a:spcPts val="600"/>
              </a:spcBef>
              <a:spcAft>
                <a:spcPts val="600"/>
              </a:spcAft>
              <a:buNone/>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Reflect on the goals you’ve listed. Are they clear, motivating, and meaningful? Imagine yourself having achieved them—do these goals feel impactful and worth celebrating? Consider how each goal connects to your personal values and mission. </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buNone/>
            </a:pPr>
            <a:r>
              <a:rPr lang="en-GB" sz="1800">
                <a:effectLst/>
                <a:latin typeface="Arial" panose="020B0604020202020204" pitchFamily="34" charset="0"/>
                <a:ea typeface="Arial Unicode MS"/>
              </a:rPr>
              <a:t>Feel free to spend a little more time refining these goals until you’re confident in them. </a:t>
            </a: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6B30D5CE-BD24-DC15-A3EF-965EF8C21B8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24304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9467D-6F66-FB64-E4D4-8A81A53EA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BA0D8-4DBC-9556-32A3-5F6915677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5F251D-DDD1-17AF-27F1-628F1BE9E28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Break down your big dreams into underlying goals that you can track progress against. </a:t>
            </a: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Does each one feel like a realistic yet challenging target? Think about the measures of success—can you clearly see when you’ll reach each goal? And does each one contribute to your longer-term vision? </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AD4BF98F-D49D-ECEC-6144-7171EC0FE00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91946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82D2-76DC-A127-81DA-F653EAEC7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96B2B-601E-097C-B44A-5F76EA024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2DCB2-1AD6-BDE7-B704-41EB25BEFA57}"/>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Arial" panose="020B0604020202020204" pitchFamily="34" charset="0"/>
                <a:ea typeface="Arial Unicode MS"/>
              </a:rPr>
              <a:t>Let’s organize your goals on timeline, and for each of the goals that are further than 6 months away, think of short-term actions you can make within the first 6 months to build momentum. </a:t>
            </a: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Does the pacing feel realistic and achievable, or are there areas where you might need to spread out goals? Consider whether you have enough time to see progress, make adjustments, and celebrate small successes along the way. </a:t>
            </a:r>
            <a:endParaRPr lang="en-GB" sz="1800" dirty="0">
              <a:effectLst/>
              <a:latin typeface="Arial" panose="020B0604020202020204" pitchFamily="34" charset="0"/>
              <a:ea typeface="Arial Unicode M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Arial" panose="020B0604020202020204" pitchFamily="34" charset="0"/>
                <a:ea typeface="Arial Unicode MS"/>
              </a:rPr>
              <a:t>Now, let’s break down your 6-month goals into monthly activities. Identify key milestones or steps for each month, along with the resources, skills, or partnerships you’ll need. Are your steps small and specific enough to keep momentum? Do you have the resources you’ll need for each one, or should you seek support from mentors or partners?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Arial" panose="020B0604020202020204" pitchFamily="34" charset="0"/>
              </a:rPr>
              <a:t>You can use tools like the Orbit Strategic Planning Tool (which we will say more about in the workshop) or a timeline / Gantt Chart.</a:t>
            </a: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351335F8-09A8-6100-2F37-A615CE4C9CE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8916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FF51-B817-8124-3AAD-0DC541A48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F16BC-44F4-7EC9-2E51-8BAD32792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00B672-CB75-DFA6-7007-21E442C817E3}"/>
              </a:ext>
            </a:extLst>
          </p:cNvPr>
          <p:cNvSpPr>
            <a:spLocks noGrp="1"/>
          </p:cNvSpPr>
          <p:nvPr>
            <p:ph type="body" idx="1"/>
          </p:nvPr>
        </p:nvSpPr>
        <p:spPr/>
        <p:txBody>
          <a:bodyPr/>
          <a:lstStyle/>
          <a:p>
            <a:pPr marL="0" lvl="0" indent="0">
              <a:lnSpc>
                <a:spcPct val="107000"/>
              </a:lnSpc>
              <a:buSzPts val="1000"/>
              <a:buFont typeface="Symbol" panose="05050102010706020507" pitchFamily="18" charset="2"/>
              <a:buNone/>
              <a:tabLst>
                <a:tab pos="457200" algn="l"/>
              </a:tabLst>
            </a:pPr>
            <a:r>
              <a:rPr lang="en-US" sz="1200" b="0" dirty="0">
                <a:effectLst/>
                <a:latin typeface="Gill Sans MT" panose="020B0502020104020203" pitchFamily="34" charset="0"/>
                <a:ea typeface="Calibri" panose="020F0502020204030204" pitchFamily="34" charset="0"/>
                <a:cs typeface="Arial" panose="020B0604020202020204" pitchFamily="34" charset="0"/>
              </a:rPr>
              <a:t>Our submission portal is now live! You can find the link to the form and a read-only version of the form on our website here: https://www.thersa.org/design-for-life-our-mission/capabilities-for-life/rsa-spark/#takingpart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Visuelt Pro" panose="020B0503040202040104" pitchFamily="34" charset="0"/>
            </a:endParaRPr>
          </a:p>
          <a:p>
            <a:pPr algn="l" rtl="0" fontAlgn="base">
              <a:lnSpc>
                <a:spcPts val="1350"/>
              </a:lnSpc>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CE6D8567-8AAB-B86C-D62F-C223477A60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068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6280F-CCC4-2F10-BF78-BE7A6C201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C76D9-4914-7BCF-8ED4-D06125E9F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DA219-4083-EFE3-B55E-564D418F47A6}"/>
              </a:ext>
            </a:extLst>
          </p:cNvPr>
          <p:cNvSpPr>
            <a:spLocks noGrp="1"/>
          </p:cNvSpPr>
          <p:nvPr>
            <p:ph type="body" idx="1"/>
          </p:nvPr>
        </p:nvSpPr>
        <p:spPr/>
        <p:txBody>
          <a:bodyPr/>
          <a:lstStyle/>
          <a:p>
            <a:pPr marL="0" lvl="0" indent="0">
              <a:lnSpc>
                <a:spcPct val="107000"/>
              </a:lnSpc>
              <a:buSzPts val="1000"/>
              <a:buFont typeface="Symbol" panose="05050102010706020507" pitchFamily="18" charset="2"/>
              <a:buNone/>
              <a:tabLst>
                <a:tab pos="457200" algn="l"/>
              </a:tabLst>
            </a:pPr>
            <a:endParaRPr lang="en-US" sz="1200" b="1">
              <a:effectLst/>
              <a:latin typeface="Gill Sans MT" panose="020B05020201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algn="l" rtl="0" fontAlgn="base">
              <a:lnSpc>
                <a:spcPts val="1350"/>
              </a:lnSpc>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C0DE91E3-2839-D0DA-B744-575D7E5C35F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78126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0A36-DCC4-3FD1-E398-41B5A8F2A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F1902-0EC6-9D3F-7D8F-3BC368ADD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8E138-4C41-FE1F-3752-F8860AE1A595}"/>
              </a:ext>
            </a:extLst>
          </p:cNvPr>
          <p:cNvSpPr>
            <a:spLocks noGrp="1"/>
          </p:cNvSpPr>
          <p:nvPr>
            <p:ph type="body" idx="1"/>
          </p:nvPr>
        </p:nvSpPr>
        <p:spPr/>
        <p:txBody>
          <a:bodyPr/>
          <a:lstStyle/>
          <a:p>
            <a:pPr marL="0" lvl="0" indent="0">
              <a:lnSpc>
                <a:spcPct val="107000"/>
              </a:lnSpc>
              <a:spcAft>
                <a:spcPts val="800"/>
              </a:spcAft>
              <a:buSzPts val="1000"/>
              <a:buFont typeface="Symbol" panose="05050102010706020507" pitchFamily="18" charset="2"/>
              <a:buNone/>
              <a:tabLst>
                <a:tab pos="457200" algn="l"/>
              </a:tabLst>
            </a:pPr>
            <a:r>
              <a:rPr lang="en-US" sz="1800" b="1" dirty="0">
                <a:effectLst/>
                <a:latin typeface="Gill Sans MT" panose="020B0502020104020203" pitchFamily="34" charset="0"/>
                <a:ea typeface="Gill Sans MT" panose="020B0502020104020203" pitchFamily="34" charset="0"/>
                <a:cs typeface="Gill Sans MT" panose="020B0502020104020203" pitchFamily="34" charset="0"/>
              </a:rPr>
              <a:t>We will share the link to the end of workshop survey during the workshop. Please note this survey needs to be completed in order to receive a digital badge.</a:t>
            </a:r>
          </a:p>
          <a:p>
            <a:endParaRPr lang="en-US" sz="1800" dirty="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solidFill>
                  <a:srgbClr val="000000"/>
                </a:solidFill>
                <a:effectLst/>
                <a:latin typeface="Arial" panose="020B0604020202020204" pitchFamily="34" charset="0"/>
              </a:rPr>
              <a:t>Congratulations on completing this workshop.  </a:t>
            </a:r>
            <a:endParaRPr lang="en-GB" sz="1800" b="0" i="0" dirty="0">
              <a:solidFill>
                <a:srgbClr val="000000"/>
              </a:solidFill>
              <a:effectLst/>
              <a:latin typeface="Segoe UI" panose="020B0502040204020203" pitchFamily="34" charset="0"/>
            </a:endParaRPr>
          </a:p>
          <a:p>
            <a:endParaRPr lang="en-GB" sz="1800" b="0" i="0" dirty="0">
              <a:solidFill>
                <a:srgbClr val="000000"/>
              </a:solidFill>
              <a:effectLst/>
              <a:latin typeface="Arial" panose="020B0604020202020204" pitchFamily="34" charset="0"/>
            </a:endParaRPr>
          </a:p>
          <a:p>
            <a:r>
              <a:rPr lang="en-GB" sz="1800" b="0" i="0" dirty="0">
                <a:solidFill>
                  <a:srgbClr val="000000"/>
                </a:solidFill>
                <a:effectLst/>
                <a:latin typeface="Arial" panose="020B0604020202020204" pitchFamily="34" charset="0"/>
              </a:rPr>
              <a:t>The last activity it to complete the survey, reflecting on whether you feel more confident in the three capabilities and what you still want to do better. Participants who have completed the baseline survey and end-of-workshop survey will get an Explorer digital badge. </a:t>
            </a:r>
          </a:p>
        </p:txBody>
      </p:sp>
      <p:sp>
        <p:nvSpPr>
          <p:cNvPr id="4" name="Slide Number Placeholder 3">
            <a:extLst>
              <a:ext uri="{FF2B5EF4-FFF2-40B4-BE49-F238E27FC236}">
                <a16:creationId xmlns:a16="http://schemas.microsoft.com/office/drawing/2014/main" id="{15616ED2-70C6-796A-4157-AC92050C980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3540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3CEEE-2361-CA66-9740-DCB5BC643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E66D7-9326-4871-F597-DD4894369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3FAA5-DAE4-CF4A-12C9-BBB0CCB7E6EB}"/>
              </a:ext>
            </a:extLst>
          </p:cNvPr>
          <p:cNvSpPr>
            <a:spLocks noGrp="1"/>
          </p:cNvSpPr>
          <p:nvPr>
            <p:ph type="body" idx="1"/>
          </p:nvPr>
        </p:nvSpPr>
        <p:spPr/>
        <p:txBody>
          <a:bodyPr/>
          <a:lstStyle/>
          <a:p>
            <a:pPr>
              <a:lnSpc>
                <a:spcPct val="107000"/>
              </a:lnSpc>
              <a:spcAft>
                <a:spcPts val="800"/>
              </a:spcAft>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1DCB735B-FA1E-8574-63C2-8F04365FEC3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13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1A27E-4876-B4D0-A34F-08EB901D7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E071C-9666-16EF-A429-688164BE6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2C172-3808-15C7-8948-DBFCC014C3E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100">
                <a:effectLst/>
                <a:highlight>
                  <a:srgbClr val="00FFFF"/>
                </a:highlight>
                <a:latin typeface="Aptos" panose="020B0004020202020204" pitchFamily="34" charset="0"/>
                <a:ea typeface="Visuelt Pro" panose="020B0503040202040104" pitchFamily="34" charset="0"/>
                <a:cs typeface="Visuelt Pro" panose="020B0503040202040104" pitchFamily="34" charset="0"/>
              </a:rPr>
              <a:t>By participating in RSA Spark, </a:t>
            </a:r>
            <a:r>
              <a:rPr lang="en-US" sz="1200" kern="100">
                <a:ln>
                  <a:noFill/>
                </a:ln>
                <a:solidFill>
                  <a:srgbClr val="000000"/>
                </a:solidFill>
                <a:effectLst/>
                <a:highlight>
                  <a:srgbClr val="00FFFF"/>
                </a:highlight>
                <a:uFill>
                  <a:solidFill>
                    <a:srgbClr val="000000"/>
                  </a:solidFill>
                </a:uFill>
                <a:latin typeface="Arial" panose="020B0604020202020204" pitchFamily="34" charset="0"/>
                <a:ea typeface="Visuelt Pro" panose="020B0503040202040104" pitchFamily="34" charset="0"/>
                <a:cs typeface="Visuelt Pro" panose="020B0503040202040104" pitchFamily="34" charset="0"/>
              </a:rPr>
              <a:t>y</a:t>
            </a:r>
            <a:r>
              <a:rPr lang="en-US" sz="12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ou'll be celebrated with a digital badge which showcases your growing capabilities and innovation skills.</a:t>
            </a:r>
            <a:r>
              <a:rPr lang="en-GB" sz="1200" kern="100">
                <a:effectLst/>
                <a:highlight>
                  <a:srgbClr val="00FFFF"/>
                </a:highlight>
                <a:latin typeface="Aptos" panose="020B0004020202020204" pitchFamily="34" charset="0"/>
                <a:ea typeface="Visuelt Pro" panose="020B0503040202040104" pitchFamily="34" charset="0"/>
                <a:cs typeface="Visuelt Pro" panose="020B0503040202040104" pitchFamily="34" charset="0"/>
              </a:rPr>
              <a:t> Digital badges are awarded to everyone who joins a learning workshop (Explorer Badge) and submits their idea (Practitioner and Collaborator Badges). A handful of learners will be selected for an entrepreneurship learning journey later in the year to further develop their ideas and these participants can earn an additional Innovator badge.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00">
              <a:effectLst/>
              <a:highlight>
                <a:srgbClr val="00FFFF"/>
              </a:highlight>
              <a:latin typeface="Aptos" panose="020B0004020202020204" pitchFamily="34" charset="0"/>
              <a:ea typeface="Visuelt Pro" panose="020B0503040202040104" pitchFamily="34" charset="0"/>
              <a:cs typeface="Arial" panose="020B0604020202020204" pitchFamily="34" charset="0"/>
            </a:endParaRPr>
          </a:p>
          <a:p>
            <a:pPr>
              <a:lnSpc>
                <a:spcPct val="107000"/>
              </a:lnSpc>
              <a:spcAft>
                <a:spcPts val="800"/>
              </a:spcAft>
            </a:pPr>
            <a:r>
              <a:rPr lang="en-GB" sz="1800" b="0" i="0">
                <a:solidFill>
                  <a:srgbClr val="000000"/>
                </a:solidFill>
                <a:effectLst/>
                <a:latin typeface="Aptos" panose="020B0004020202020204" pitchFamily="34" charset="0"/>
              </a:rPr>
              <a:t>Digital badges enable you to demonstrate interest in a subject and commitment to your learning, and are used to support CVs and </a:t>
            </a:r>
            <a:r>
              <a:rPr lang="en-GB" sz="1800" b="0" i="0" err="1">
                <a:solidFill>
                  <a:srgbClr val="000000"/>
                </a:solidFill>
                <a:effectLst/>
                <a:latin typeface="Aptos" panose="020B0004020202020204" pitchFamily="34" charset="0"/>
              </a:rPr>
              <a:t>ePortfolios</a:t>
            </a:r>
            <a:r>
              <a:rPr lang="en-GB" sz="1800" b="0" i="0">
                <a:solidFill>
                  <a:srgbClr val="000000"/>
                </a:solidFill>
                <a:effectLst/>
                <a:latin typeface="Aptos" panose="020B0004020202020204" pitchFamily="34" charset="0"/>
              </a:rPr>
              <a:t>. You can show your digital badges to others by sharing them on social media or in your CV should you wish to make them public.  </a:t>
            </a: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D26BD397-1F2B-CF10-E569-4089813A141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5039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BCF5-C7DB-9C41-FBF7-9D2CA1EF9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639AE-55A6-278C-C3F8-AA9B94D11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DB986-8B9E-C9B4-F168-7B9023885715}"/>
              </a:ext>
            </a:extLst>
          </p:cNvPr>
          <p:cNvSpPr>
            <a:spLocks noGrp="1"/>
          </p:cNvSpPr>
          <p:nvPr>
            <p:ph type="body" idx="1"/>
          </p:nvPr>
        </p:nvSpPr>
        <p:spPr/>
        <p:txBody>
          <a:bodyPr/>
          <a:lstStyle/>
          <a:p>
            <a:pPr>
              <a:lnSpc>
                <a:spcPct val="107000"/>
              </a:lnSpc>
              <a:spcAft>
                <a:spcPts val="800"/>
              </a:spcAft>
            </a:pPr>
            <a:r>
              <a:rPr lang="en-GB" sz="1200" kern="100">
                <a:effectLst/>
                <a:highlight>
                  <a:srgbClr val="00FFFF"/>
                </a:highlight>
                <a:latin typeface="Aptos" panose="020B0004020202020204" pitchFamily="34" charset="0"/>
                <a:ea typeface="Visuelt Pro" panose="020B0503040202040104" pitchFamily="34" charset="0"/>
                <a:cs typeface="Arial" panose="020B0604020202020204" pitchFamily="34" charset="0"/>
              </a:rPr>
              <a:t>Students can </a:t>
            </a:r>
            <a:r>
              <a:rPr lang="en-GB">
                <a:latin typeface="Visuelt Pro"/>
              </a:rPr>
              <a:t>get an Explorer digital badge for participating in any of the workshops. This can be through live participation (as you are doing now), or by watching the workshop on playback via Vimeo. To earn a badge, you need to complete both the pre and post workshop surveys, regardless of whether you participate in a live workshop or watch one online. Each workshop has a badge you can earn that recognises the capabilities you’ve developed.</a:t>
            </a:r>
          </a:p>
          <a:p>
            <a:pPr>
              <a:lnSpc>
                <a:spcPct val="107000"/>
              </a:lnSpc>
              <a:spcAft>
                <a:spcPts val="800"/>
              </a:spcAft>
            </a:pPr>
            <a:endParaRPr lang="en-GB">
              <a:latin typeface="Visuelt Pro"/>
            </a:endParaRPr>
          </a:p>
          <a:p>
            <a:pPr>
              <a:lnSpc>
                <a:spcPct val="107000"/>
              </a:lnSpc>
              <a:spcAft>
                <a:spcPts val="800"/>
              </a:spcAft>
            </a:pPr>
            <a:r>
              <a:rPr lang="en-GB">
                <a:latin typeface="Visuelt Pro"/>
              </a:rPr>
              <a:t>The badges are intended for learners, but we ask all workshop attendees to submit the surveys as they provide important information for the Spark team – so we can learn how to make these resources as useful as possible for educators and students! </a:t>
            </a: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A307C9A6-03F5-8458-688F-43F4C540520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705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EACC5-3A7B-A770-C9FA-A829A5D97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16A00-CC23-927D-6145-F6DB39AA0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1E18D-F144-F80E-C84F-6816B1E8B536}"/>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82461F-EED7-21AF-38A8-CF8862C9F32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92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851E-8703-9C39-3465-60CF0F2A1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F3013-C9F3-EA92-D3FC-0F8C060BB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A0144-5901-1C99-AB3E-7A8A900E3DD8}"/>
              </a:ext>
            </a:extLst>
          </p:cNvPr>
          <p:cNvSpPr>
            <a:spLocks noGrp="1"/>
          </p:cNvSpPr>
          <p:nvPr>
            <p:ph type="body" idx="1"/>
          </p:nvPr>
        </p:nvSpPr>
        <p:spPr/>
        <p:txBody>
          <a:bodyPr/>
          <a:lstStyle/>
          <a:p>
            <a:pPr>
              <a:lnSpc>
                <a:spcPct val="107000"/>
              </a:lnSpc>
              <a:spcAft>
                <a:spcPts val="800"/>
              </a:spcAft>
            </a:pPr>
            <a:r>
              <a:rPr lang="en-GB" sz="1800" b="0" i="0" dirty="0">
                <a:solidFill>
                  <a:srgbClr val="000000"/>
                </a:solidFill>
                <a:effectLst/>
                <a:highlight>
                  <a:srgbClr val="00FF00"/>
                </a:highlight>
                <a:latin typeface="Gill Sans MT" panose="020B0502020104020203" pitchFamily="34" charset="0"/>
              </a:rPr>
              <a:t>There are so many capabilities that help you start up and run an impact project. We picked critical thinking, courage and composure because our focus in this session is to help you understand whether turning your idea into a project is the right option. [Please complete via the link provided]</a:t>
            </a:r>
            <a:endParaRPr lang="en-GB" sz="1800" b="0" i="0" dirty="0">
              <a:solidFill>
                <a:srgbClr val="000000"/>
              </a:solidFill>
              <a:effectLst/>
              <a:latin typeface="Gill Sans" panose="020B0302020104020203" pitchFamily="34" charset="0"/>
            </a:endParaRPr>
          </a:p>
          <a:p>
            <a:pPr algn="l" rtl="0" fontAlgn="base">
              <a:lnSpc>
                <a:spcPts val="1350"/>
              </a:lnSpc>
              <a:buFont typeface="Arial" panose="020B0604020202020204" pitchFamily="34" charset="0"/>
              <a:buChar char="•"/>
            </a:pPr>
            <a:endParaRPr lang="en-GB" sz="18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5F390F9-4C43-C27A-B72B-F55828CCD1D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980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2FF18A-BD00-4EDB-8847-30FA1908EAA7}"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1230977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F18A-BD00-4EDB-8847-30FA1908EAA7}"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181870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F18A-BD00-4EDB-8847-30FA1908EAA7}"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95126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637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171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F18A-BD00-4EDB-8847-30FA1908EAA7}"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
        <p:nvSpPr>
          <p:cNvPr id="7" name="Rectangle 6">
            <a:extLst>
              <a:ext uri="{FF2B5EF4-FFF2-40B4-BE49-F238E27FC236}">
                <a16:creationId xmlns:a16="http://schemas.microsoft.com/office/drawing/2014/main" id="{FCBEB1D4-A992-4831-DF30-B8BB630EECB3}"/>
              </a:ext>
            </a:extLst>
          </p:cNvPr>
          <p:cNvSpPr/>
          <p:nvPr userDrawn="1"/>
        </p:nvSpPr>
        <p:spPr>
          <a:xfrm>
            <a:off x="11496675" y="0"/>
            <a:ext cx="695325" cy="6858000"/>
          </a:xfrm>
          <a:prstGeom prst="rect">
            <a:avLst/>
          </a:prstGeom>
          <a:solidFill>
            <a:srgbClr val="005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ack background with white text&#10;&#10;Description automatically generated">
            <a:extLst>
              <a:ext uri="{FF2B5EF4-FFF2-40B4-BE49-F238E27FC236}">
                <a16:creationId xmlns:a16="http://schemas.microsoft.com/office/drawing/2014/main" id="{88258069-2DC7-F249-F972-4318C0D8F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18104" y="708807"/>
            <a:ext cx="1841498" cy="759014"/>
          </a:xfrm>
          <a:prstGeom prst="rect">
            <a:avLst/>
          </a:prstGeom>
        </p:spPr>
      </p:pic>
    </p:spTree>
    <p:extLst>
      <p:ext uri="{BB962C8B-B14F-4D97-AF65-F5344CB8AC3E}">
        <p14:creationId xmlns:p14="http://schemas.microsoft.com/office/powerpoint/2010/main" val="664930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F18A-BD00-4EDB-8847-30FA1908EAA7}"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
        <p:nvSpPr>
          <p:cNvPr id="7" name="Rectangle 6">
            <a:extLst>
              <a:ext uri="{FF2B5EF4-FFF2-40B4-BE49-F238E27FC236}">
                <a16:creationId xmlns:a16="http://schemas.microsoft.com/office/drawing/2014/main" id="{FCBEB1D4-A992-4831-DF30-B8BB630EECB3}"/>
              </a:ext>
            </a:extLst>
          </p:cNvPr>
          <p:cNvSpPr/>
          <p:nvPr userDrawn="1"/>
        </p:nvSpPr>
        <p:spPr>
          <a:xfrm>
            <a:off x="11496675" y="0"/>
            <a:ext cx="695325" cy="6858000"/>
          </a:xfrm>
          <a:prstGeom prst="rect">
            <a:avLst/>
          </a:prstGeom>
          <a:solidFill>
            <a:srgbClr val="005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ack background with white text&#10;&#10;Description automatically generated">
            <a:extLst>
              <a:ext uri="{FF2B5EF4-FFF2-40B4-BE49-F238E27FC236}">
                <a16:creationId xmlns:a16="http://schemas.microsoft.com/office/drawing/2014/main" id="{88258069-2DC7-F249-F972-4318C0D8F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18104" y="708807"/>
            <a:ext cx="1841498" cy="759014"/>
          </a:xfrm>
          <a:prstGeom prst="rect">
            <a:avLst/>
          </a:prstGeom>
        </p:spPr>
      </p:pic>
    </p:spTree>
    <p:extLst>
      <p:ext uri="{BB962C8B-B14F-4D97-AF65-F5344CB8AC3E}">
        <p14:creationId xmlns:p14="http://schemas.microsoft.com/office/powerpoint/2010/main" val="2356994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2FF18A-BD00-4EDB-8847-30FA1908EAA7}" type="datetimeFigureOut">
              <a:rPr lang="en-GB" smtClean="0"/>
              <a:t>19/05/2025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427290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2FF18A-BD00-4EDB-8847-30FA1908EAA7}"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208295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2FF18A-BD00-4EDB-8847-30FA1908EAA7}" type="datetimeFigureOut">
              <a:rPr lang="en-GB" smtClean="0"/>
              <a:t>19/05/2025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3033430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2FF18A-BD00-4EDB-8847-30FA1908EAA7}" type="datetimeFigureOut">
              <a:rPr lang="en-GB" smtClean="0"/>
              <a:t>19/05/2025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166069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FF18A-BD00-4EDB-8847-30FA1908EAA7}" type="datetimeFigureOut">
              <a:rPr lang="en-GB" smtClean="0"/>
              <a:t>19/05/2025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423533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2FF18A-BD00-4EDB-8847-30FA1908EAA7}"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3071596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2FF18A-BD00-4EDB-8847-30FA1908EAA7}" type="datetimeFigureOut">
              <a:rPr lang="en-GB" smtClean="0"/>
              <a:t>19/05/2025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404655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2FF18A-BD00-4EDB-8847-30FA1908EAA7}" type="datetimeFigureOut">
              <a:rPr lang="en-GB" smtClean="0"/>
              <a:t>19/05/2025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2E89E6-2A46-49EE-B468-E66B5D797C96}" type="slidenum">
              <a:rPr lang="en-GB" smtClean="0"/>
              <a:t>‹#›</a:t>
            </a:fld>
            <a:endParaRPr lang="en-GB"/>
          </a:p>
        </p:txBody>
      </p:sp>
    </p:spTree>
    <p:extLst>
      <p:ext uri="{BB962C8B-B14F-4D97-AF65-F5344CB8AC3E}">
        <p14:creationId xmlns:p14="http://schemas.microsoft.com/office/powerpoint/2010/main" val="42583875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E2E9EB-9916-427F-1060-8D4A7EBDFB58}"/>
              </a:ext>
            </a:extLst>
          </p:cNvPr>
          <p:cNvSpPr/>
          <p:nvPr userDrawn="1"/>
        </p:nvSpPr>
        <p:spPr>
          <a:xfrm>
            <a:off x="11496675" y="0"/>
            <a:ext cx="695325" cy="6858000"/>
          </a:xfrm>
          <a:prstGeom prst="rect">
            <a:avLst/>
          </a:prstGeom>
          <a:solidFill>
            <a:srgbClr val="005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background with white text&#10;&#10;Description automatically generated">
            <a:extLst>
              <a:ext uri="{FF2B5EF4-FFF2-40B4-BE49-F238E27FC236}">
                <a16:creationId xmlns:a16="http://schemas.microsoft.com/office/drawing/2014/main" id="{0F72D190-FC45-7FCB-E326-0EC0CC35E3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0918104" y="708807"/>
            <a:ext cx="1841498" cy="759014"/>
          </a:xfrm>
          <a:prstGeom prst="rect">
            <a:avLst/>
          </a:prstGeom>
        </p:spPr>
      </p:pic>
    </p:spTree>
    <p:extLst>
      <p:ext uri="{BB962C8B-B14F-4D97-AF65-F5344CB8AC3E}">
        <p14:creationId xmlns:p14="http://schemas.microsoft.com/office/powerpoint/2010/main" val="4108179837"/>
      </p:ext>
    </p:extLst>
  </p:cSld>
  <p:clrMap bg1="lt1" tx1="dk1" bg2="lt2" tx2="dk2" accent1="accent1" accent2="accent2" accent3="accent3" accent4="accent4" accent5="accent5" accent6="accent6" hlink="hlink" folHlink="folHlink"/>
  <p:sldLayoutIdLst>
    <p:sldLayoutId id="2147483706" r:id="rId1"/>
    <p:sldLayoutId id="2147483707" r:id="rId2"/>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thersa.org/articles/blog/a-vitality-scale-towards-a-regenerative-worl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sv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hyperlink" Target="https://sigbi.org/stourbridge/files/2016/07/Slide-1.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hyperlink" Target="mailto:rsaspark@rsa.org.uk"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8" Type="http://schemas.openxmlformats.org/officeDocument/2006/relationships/hyperlink" Target="https://toolbox.biomimicry.org/references/case-studies/" TargetMode="External"/><Relationship Id="rId3" Type="http://schemas.openxmlformats.org/officeDocument/2006/relationships/image" Target="../media/image49.png"/><Relationship Id="rId7" Type="http://schemas.openxmlformats.org/officeDocument/2006/relationships/hyperlink" Target="https://vimeo.com/419020979"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hyperlink" Target="https://www.thersa.org/articles/blog/shifting-towards-a-life-centric-business/" TargetMode="External"/><Relationship Id="rId5" Type="http://schemas.openxmlformats.org/officeDocument/2006/relationships/hyperlink" Target="https://www.thersa.org/articles/blog/enabling-business-regeneration/" TargetMode="External"/><Relationship Id="rId4" Type="http://schemas.openxmlformats.org/officeDocument/2006/relationships/hyperlink" Target="https://www.thersa.org/blog/2023/10/a-vitality-scale-towards-a-regenerative-world" TargetMode="External"/><Relationship Id="rId9" Type="http://schemas.openxmlformats.org/officeDocument/2006/relationships/hyperlink" Target="https://www.youtube.com/watch?v=wI5mAPkXu68&amp;t=6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6A68CC80-BDDD-8516-687F-A4602F48D42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437B5DE-D392-9D48-F1BA-01C735E682C6}"/>
              </a:ext>
            </a:extLst>
          </p:cNvPr>
          <p:cNvSpPr/>
          <p:nvPr/>
        </p:nvSpPr>
        <p:spPr>
          <a:xfrm>
            <a:off x="1" y="5502166"/>
            <a:ext cx="12192000" cy="13558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7" name="Improving the what why how and who">
            <a:extLst>
              <a:ext uri="{FF2B5EF4-FFF2-40B4-BE49-F238E27FC236}">
                <a16:creationId xmlns:a16="http://schemas.microsoft.com/office/drawing/2014/main" id="{86AD62CB-1B0A-FBE8-A8F5-E6D21F8ED326}"/>
              </a:ext>
            </a:extLst>
          </p:cNvPr>
          <p:cNvSpPr/>
          <p:nvPr/>
        </p:nvSpPr>
        <p:spPr>
          <a:xfrm>
            <a:off x="508226" y="-1248139"/>
            <a:ext cx="5817804" cy="4036065"/>
          </a:xfrm>
          <a:prstGeom prst="rect">
            <a:avLst/>
          </a:prstGeom>
          <a:noFill/>
          <a:ln/>
        </p:spPr>
        <p:txBody>
          <a:bodyPr wrap="square" lIns="0" tIns="0" rIns="0" bIns="0" rtlCol="0" anchor="b"/>
          <a:lstStyle/>
          <a:p>
            <a:pPr defTabSz="609630">
              <a:defRPr/>
            </a:pPr>
            <a:r>
              <a:rPr lang="en-US" sz="6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Explore Enterprise</a:t>
            </a:r>
          </a:p>
        </p:txBody>
      </p:sp>
      <p:sp>
        <p:nvSpPr>
          <p:cNvPr id="9" name="TextBox 8">
            <a:extLst>
              <a:ext uri="{FF2B5EF4-FFF2-40B4-BE49-F238E27FC236}">
                <a16:creationId xmlns:a16="http://schemas.microsoft.com/office/drawing/2014/main" id="{6B95C3FA-6B9B-1B52-827F-6B9D5E3697BD}"/>
              </a:ext>
            </a:extLst>
          </p:cNvPr>
          <p:cNvSpPr txBox="1"/>
          <p:nvPr/>
        </p:nvSpPr>
        <p:spPr>
          <a:xfrm>
            <a:off x="511700" y="4426803"/>
            <a:ext cx="7502828" cy="830997"/>
          </a:xfrm>
          <a:prstGeom prst="rect">
            <a:avLst/>
          </a:prstGeom>
          <a:noFill/>
        </p:spPr>
        <p:txBody>
          <a:bodyPr wrap="square" lIns="91440" tIns="45720" rIns="91440" bIns="4572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Learning Workshop 5</a:t>
            </a:r>
          </a:p>
          <a:p>
            <a:pPr defTabSz="609630">
              <a:defRPr/>
            </a:pPr>
            <a:r>
              <a:rPr lang="en-GB" sz="2400">
                <a:solidFill>
                  <a:schemeClr val="bg1"/>
                </a:solidFill>
                <a:latin typeface="Arial" panose="020B0604020202020204" pitchFamily="34" charset="0"/>
                <a:cs typeface="Arial" panose="020B0604020202020204" pitchFamily="34" charset="0"/>
              </a:rPr>
              <a:t>28</a:t>
            </a:r>
            <a:r>
              <a:rPr kumimoji="0" lang="en-GB" sz="2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May</a:t>
            </a:r>
            <a:r>
              <a:rPr lang="en-GB" sz="2400">
                <a:solidFill>
                  <a:schemeClr val="bg1"/>
                </a:solidFill>
                <a:latin typeface="Arial" panose="020B0604020202020204" pitchFamily="34" charset="0"/>
                <a:cs typeface="Arial" panose="020B0604020202020204" pitchFamily="34" charset="0"/>
              </a:rPr>
              <a:t> </a:t>
            </a:r>
            <a:r>
              <a:rPr kumimoji="0" lang="en-GB" sz="2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2025</a:t>
            </a:r>
            <a:endParaRPr lang="en-GB" sz="2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pic>
        <p:nvPicPr>
          <p:cNvPr id="2" name="Picture 1" descr="A circle with images of people and text&#10;&#10;Description automatically generated">
            <a:extLst>
              <a:ext uri="{FF2B5EF4-FFF2-40B4-BE49-F238E27FC236}">
                <a16:creationId xmlns:a16="http://schemas.microsoft.com/office/drawing/2014/main" id="{C72A4528-9ABF-5A68-14A0-F3A0A7EB9E8A}"/>
              </a:ext>
            </a:extLst>
          </p:cNvPr>
          <p:cNvPicPr>
            <a:picLocks noChangeAspect="1"/>
          </p:cNvPicPr>
          <p:nvPr/>
        </p:nvPicPr>
        <p:blipFill>
          <a:blip r:embed="rId3"/>
          <a:stretch>
            <a:fillRect/>
          </a:stretch>
        </p:blipFill>
        <p:spPr>
          <a:xfrm>
            <a:off x="6510783" y="559028"/>
            <a:ext cx="4779885" cy="4439101"/>
          </a:xfrm>
          <a:prstGeom prst="rect">
            <a:avLst/>
          </a:prstGeom>
        </p:spPr>
      </p:pic>
      <p:pic>
        <p:nvPicPr>
          <p:cNvPr id="4" name="Picture 3" descr="A red and blue circle logo&#10;&#10;AI-generated content may be incorrect.">
            <a:extLst>
              <a:ext uri="{FF2B5EF4-FFF2-40B4-BE49-F238E27FC236}">
                <a16:creationId xmlns:a16="http://schemas.microsoft.com/office/drawing/2014/main" id="{7C607019-9BCB-560D-347D-CA036B3D9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130" y="5742187"/>
            <a:ext cx="1864334" cy="869812"/>
          </a:xfrm>
          <a:prstGeom prst="rect">
            <a:avLst/>
          </a:prstGeom>
        </p:spPr>
      </p:pic>
      <p:pic>
        <p:nvPicPr>
          <p:cNvPr id="6" name="Picture 5" descr="A black and orange logo&#10;&#10;AI-generated content may be incorrect.">
            <a:extLst>
              <a:ext uri="{FF2B5EF4-FFF2-40B4-BE49-F238E27FC236}">
                <a16:creationId xmlns:a16="http://schemas.microsoft.com/office/drawing/2014/main" id="{DD1242BF-2257-0A0F-5765-A8B6E1683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343" y="5874610"/>
            <a:ext cx="1907393" cy="716862"/>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D00E73FB-C702-6BCB-C138-C5AEB9CCB7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9690" y="5851722"/>
            <a:ext cx="2053233" cy="720528"/>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1D2F3260-AAD2-45BF-CFD5-F5AE1B8AC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1863" y="5768278"/>
            <a:ext cx="1356838" cy="953246"/>
          </a:xfrm>
          <a:prstGeom prst="rect">
            <a:avLst/>
          </a:prstGeom>
        </p:spPr>
      </p:pic>
      <p:pic>
        <p:nvPicPr>
          <p:cNvPr id="14" name="Picture 13" descr="A white background with red text&#10;&#10;AI-generated content may be incorrect.">
            <a:extLst>
              <a:ext uri="{FF2B5EF4-FFF2-40B4-BE49-F238E27FC236}">
                <a16:creationId xmlns:a16="http://schemas.microsoft.com/office/drawing/2014/main" id="{41A37301-F313-62FA-6E02-09EA3CC6AC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380" y="5615093"/>
            <a:ext cx="1185621" cy="1185621"/>
          </a:xfrm>
          <a:prstGeom prst="rect">
            <a:avLst/>
          </a:prstGeom>
        </p:spPr>
      </p:pic>
      <p:pic>
        <p:nvPicPr>
          <p:cNvPr id="16" name="Picture 15" descr="A blue lion with a crown and text&#10;&#10;AI-generated content may be incorrect.">
            <a:extLst>
              <a:ext uri="{FF2B5EF4-FFF2-40B4-BE49-F238E27FC236}">
                <a16:creationId xmlns:a16="http://schemas.microsoft.com/office/drawing/2014/main" id="{6FC0DA1B-4588-DC46-178C-9436252386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68785" y="5768278"/>
            <a:ext cx="1185622" cy="879253"/>
          </a:xfrm>
          <a:prstGeom prst="rect">
            <a:avLst/>
          </a:prstGeom>
        </p:spPr>
      </p:pic>
      <p:pic>
        <p:nvPicPr>
          <p:cNvPr id="5" name="Picture 4" descr="A logo with a letter f and blue ribbon&#10;&#10;AI-generated content may be incorrect.">
            <a:extLst>
              <a:ext uri="{FF2B5EF4-FFF2-40B4-BE49-F238E27FC236}">
                <a16:creationId xmlns:a16="http://schemas.microsoft.com/office/drawing/2014/main" id="{7F0099E6-0C53-A058-9E07-E4B9025493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55152" y="5818662"/>
            <a:ext cx="1579504" cy="716862"/>
          </a:xfrm>
          <a:prstGeom prst="rect">
            <a:avLst/>
          </a:prstGeom>
        </p:spPr>
      </p:pic>
    </p:spTree>
    <p:extLst>
      <p:ext uri="{BB962C8B-B14F-4D97-AF65-F5344CB8AC3E}">
        <p14:creationId xmlns:p14="http://schemas.microsoft.com/office/powerpoint/2010/main" val="9587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96E63-B5CA-D68F-3CC2-68971BD4720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7AF3AC63-C698-1201-D3E3-6E84492F59F3}"/>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819C815-AE30-7A1B-AAAB-BE802A034EEB}"/>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8F329B2C-C54D-6E10-ADDD-FA9B737BD66E}"/>
              </a:ext>
            </a:extLst>
          </p:cNvPr>
          <p:cNvSpPr/>
          <p:nvPr/>
        </p:nvSpPr>
        <p:spPr>
          <a:xfrm>
            <a:off x="602961" y="478182"/>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Arial" panose="020B0604020202020204" pitchFamily="34" charset="0"/>
                <a:cs typeface="Arial" panose="020B0604020202020204" pitchFamily="34" charset="0"/>
              </a:rPr>
              <a:t>Starting point</a:t>
            </a: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03390F-3D3B-90F2-4876-2726F3DA29CF}"/>
              </a:ext>
            </a:extLst>
          </p:cNvPr>
          <p:cNvSpPr txBox="1"/>
          <p:nvPr/>
        </p:nvSpPr>
        <p:spPr>
          <a:xfrm>
            <a:off x="568180" y="1779687"/>
            <a:ext cx="10709420" cy="5016758"/>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1200"/>
              </a:spcAft>
              <a:buClrTx/>
              <a:buSzTx/>
              <a:tabLst/>
              <a:defRPr/>
            </a:pPr>
            <a:r>
              <a:rPr lang="en-GB" sz="2400">
                <a:latin typeface="Arial" panose="020B0604020202020204" pitchFamily="34" charset="0"/>
                <a:ea typeface="Visuelt Pro ExtraLight"/>
                <a:cs typeface="Arial" panose="020B0604020202020204" pitchFamily="34" charset="0"/>
              </a:rPr>
              <a:t>At this stage, you have:</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400">
                <a:latin typeface="Arial" panose="020B0604020202020204" pitchFamily="34" charset="0"/>
                <a:ea typeface="Visuelt Pro ExtraLight"/>
                <a:cs typeface="Arial" panose="020B0604020202020204" pitchFamily="34" charset="0"/>
              </a:rPr>
              <a:t>conducted some research on your brief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400">
                <a:latin typeface="Arial" panose="020B0604020202020204" pitchFamily="34" charset="0"/>
                <a:ea typeface="Visuelt Pro ExtraLight"/>
                <a:cs typeface="Arial" panose="020B0604020202020204" pitchFamily="34" charset="0"/>
              </a:rPr>
              <a:t>considered different human and non-human perspectives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400">
                <a:latin typeface="Arial" panose="020B0604020202020204" pitchFamily="34" charset="0"/>
                <a:ea typeface="Visuelt Pro ExtraLight"/>
                <a:cs typeface="Arial" panose="020B0604020202020204" pitchFamily="34" charset="0"/>
              </a:rPr>
              <a:t>created and narrowed in on a ‘point of possibility’ (</a:t>
            </a:r>
            <a:r>
              <a:rPr lang="en-GB" sz="2400" err="1">
                <a:latin typeface="Arial" panose="020B0604020202020204" pitchFamily="34" charset="0"/>
                <a:ea typeface="Visuelt Pro ExtraLight"/>
                <a:cs typeface="Arial" panose="020B0604020202020204" pitchFamily="34" charset="0"/>
              </a:rPr>
              <a:t>PoP</a:t>
            </a:r>
            <a:r>
              <a:rPr lang="en-GB" sz="2400">
                <a:latin typeface="Arial" panose="020B0604020202020204" pitchFamily="34" charset="0"/>
                <a:ea typeface="Visuelt Pro ExtraLight"/>
                <a:cs typeface="Arial" panose="020B0604020202020204" pitchFamily="34" charset="0"/>
              </a:rPr>
              <a:t>) question</a:t>
            </a:r>
            <a:endParaRPr lang="en-GB" sz="2400">
              <a:solidFill>
                <a:prstClr val="black"/>
              </a:solidFill>
              <a:latin typeface="Arial" panose="020B0604020202020204" pitchFamily="34" charset="0"/>
              <a:ea typeface="Visuelt Pro ExtraLight"/>
              <a:cs typeface="Arial" panose="020B0604020202020204" pitchFamily="34" charset="0"/>
            </a:endParaRPr>
          </a:p>
          <a:p>
            <a:pPr marL="342900" indent="-342900" defTabSz="457200">
              <a:spcAft>
                <a:spcPts val="1200"/>
              </a:spcAft>
              <a:buFont typeface="Arial" panose="020B0604020202020204" pitchFamily="34" charset="0"/>
              <a:buChar char="•"/>
              <a:defRPr/>
            </a:pPr>
            <a:r>
              <a:rPr lang="en-GB" sz="2400">
                <a:solidFill>
                  <a:prstClr val="black"/>
                </a:solidFill>
                <a:latin typeface="Arial" panose="020B0604020202020204" pitchFamily="34" charset="0"/>
                <a:ea typeface="Visuelt Pro ExtraLight"/>
                <a:cs typeface="Arial" panose="020B0604020202020204" pitchFamily="34" charset="0"/>
              </a:rPr>
              <a:t>generated and prioritised ideas in line with your brief </a:t>
            </a:r>
          </a:p>
          <a:p>
            <a:pPr marL="342900" indent="-342900" defTabSz="457200">
              <a:spcAft>
                <a:spcPts val="1200"/>
              </a:spcAft>
              <a:buFont typeface="Arial" panose="020B0604020202020204" pitchFamily="34" charset="0"/>
              <a:buChar char="•"/>
              <a:defRPr/>
            </a:pPr>
            <a:r>
              <a:rPr lang="en-GB" sz="2400">
                <a:solidFill>
                  <a:prstClr val="black"/>
                </a:solidFill>
                <a:latin typeface="Arial" panose="020B0604020202020204" pitchFamily="34" charset="0"/>
                <a:ea typeface="Visuelt Pro ExtraLight"/>
                <a:cs typeface="Arial" panose="020B0604020202020204" pitchFamily="34" charset="0"/>
              </a:rPr>
              <a:t>prototyped or tested how feasible, viable and desirable these ideas are, working with your audience and stakeholders</a:t>
            </a:r>
          </a:p>
          <a:p>
            <a:pPr defTabSz="457200">
              <a:spcAft>
                <a:spcPts val="1200"/>
              </a:spcAft>
              <a:defRPr/>
            </a:pPr>
            <a:endParaRPr lang="en-GB" sz="2400">
              <a:solidFill>
                <a:prstClr val="black"/>
              </a:solidFill>
              <a:latin typeface="Arial" panose="020B0604020202020204" pitchFamily="34" charset="0"/>
              <a:ea typeface="Visuelt Pro ExtraLight"/>
              <a:cs typeface="Arial" panose="020B0604020202020204" pitchFamily="34" charset="0"/>
            </a:endParaRPr>
          </a:p>
          <a:p>
            <a:pPr defTabSz="457200">
              <a:spcAft>
                <a:spcPts val="1200"/>
              </a:spcAft>
              <a:defRPr/>
            </a:pPr>
            <a:r>
              <a:rPr lang="en-GB" sz="2400">
                <a:solidFill>
                  <a:prstClr val="black"/>
                </a:solidFill>
                <a:latin typeface="Arial" panose="020B0604020202020204" pitchFamily="34" charset="0"/>
                <a:ea typeface="Visuelt Pro ExtraLight"/>
                <a:cs typeface="Arial" panose="020B0604020202020204" pitchFamily="34" charset="0"/>
              </a:rPr>
              <a:t>…what next?</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sz="2400">
              <a:solidFill>
                <a:prstClr val="black"/>
              </a:solidFill>
              <a:latin typeface="Arial" panose="020B0604020202020204" pitchFamily="34" charset="0"/>
              <a:ea typeface="Visuelt Pro ExtraLight"/>
              <a:cs typeface="Arial" panose="020B0604020202020204" pitchFamily="34" charset="0"/>
            </a:endParaRPr>
          </a:p>
        </p:txBody>
      </p:sp>
    </p:spTree>
    <p:extLst>
      <p:ext uri="{BB962C8B-B14F-4D97-AF65-F5344CB8AC3E}">
        <p14:creationId xmlns:p14="http://schemas.microsoft.com/office/powerpoint/2010/main" val="395920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3911-3571-5716-62C8-A8F7E2E275F9}"/>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9C91117C-5609-FF91-2E1C-A9FFB16ECB64}"/>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092D165-9712-D8DC-9973-4A63B54328DC}"/>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6B4AA1AF-1914-7608-CBA1-D14E844DFD31}"/>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Next steps</a:t>
            </a:r>
          </a:p>
        </p:txBody>
      </p:sp>
      <p:sp>
        <p:nvSpPr>
          <p:cNvPr id="2" name="Rectangle 3">
            <a:extLst>
              <a:ext uri="{FF2B5EF4-FFF2-40B4-BE49-F238E27FC236}">
                <a16:creationId xmlns:a16="http://schemas.microsoft.com/office/drawing/2014/main" id="{D192E68C-6904-78AF-BCD7-FA53BEDAC06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121212"/>
                </a:solidFill>
                <a:effectLst/>
                <a:latin typeface="Schibsted Grotesk"/>
              </a:rPr>
            </a:br>
            <a:endParaRPr kumimoji="0" lang="en-US" altLang="en-US" sz="1800" b="0" i="0" u="none" strike="noStrike" cap="none" normalizeH="0" baseline="0">
              <a:ln>
                <a:noFill/>
              </a:ln>
              <a:solidFill>
                <a:srgbClr val="121212"/>
              </a:solidFill>
              <a:effectLst/>
              <a:latin typeface="Schibsted Grotesk"/>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5">
            <a:extLst>
              <a:ext uri="{FF2B5EF4-FFF2-40B4-BE49-F238E27FC236}">
                <a16:creationId xmlns:a16="http://schemas.microsoft.com/office/drawing/2014/main" id="{4EE533B0-4A70-CC0B-23EE-03F08EE58FCA}"/>
              </a:ext>
            </a:extLst>
          </p:cNvPr>
          <p:cNvSpPr>
            <a:spLocks noChangeArrowheads="1"/>
          </p:cNvSpPr>
          <p:nvPr/>
        </p:nvSpPr>
        <p:spPr bwMode="auto">
          <a:xfrm>
            <a:off x="152400" y="271046"/>
            <a:ext cx="6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Arial" panose="020B0604020202020204" pitchFamily="34" charset="0"/>
                <a:cs typeface="Arial" panose="020B0604020202020204" pitchFamily="34" charset="0"/>
              </a:rPr>
            </a:br>
            <a:endParaRPr kumimoji="0" lang="en-US" altLang="en-US" sz="1300" b="0" i="0" u="none" strike="noStrike" cap="none" normalizeH="0" baseline="0">
              <a:ln>
                <a:noFill/>
              </a:ln>
              <a:solidFill>
                <a:srgbClr val="E9F2F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 name="Rectangle 16">
            <a:extLst>
              <a:ext uri="{FF2B5EF4-FFF2-40B4-BE49-F238E27FC236}">
                <a16:creationId xmlns:a16="http://schemas.microsoft.com/office/drawing/2014/main" id="{DCC5DA19-2AD8-8A8A-47E5-7FE3E9EF19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7">
            <a:extLst>
              <a:ext uri="{FF2B5EF4-FFF2-40B4-BE49-F238E27FC236}">
                <a16:creationId xmlns:a16="http://schemas.microsoft.com/office/drawing/2014/main" id="{2DA99A9B-724D-B015-06B9-40FB83955EF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8">
            <a:extLst>
              <a:ext uri="{FF2B5EF4-FFF2-40B4-BE49-F238E27FC236}">
                <a16:creationId xmlns:a16="http://schemas.microsoft.com/office/drawing/2014/main" id="{4953F206-2E14-5AEC-6234-B6DF0EB64D6A}"/>
              </a:ext>
            </a:extLst>
          </p:cNvPr>
          <p:cNvSpPr>
            <a:spLocks noChangeArrowheads="1"/>
          </p:cNvSpPr>
          <p:nvPr/>
        </p:nvSpPr>
        <p:spPr bwMode="auto">
          <a:xfrm>
            <a:off x="153638250" y="22394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GB"/>
          </a:p>
        </p:txBody>
      </p:sp>
      <p:sp>
        <p:nvSpPr>
          <p:cNvPr id="15" name="Rectangle 19">
            <a:extLst>
              <a:ext uri="{FF2B5EF4-FFF2-40B4-BE49-F238E27FC236}">
                <a16:creationId xmlns:a16="http://schemas.microsoft.com/office/drawing/2014/main" id="{CBF89230-4271-AF15-CF5E-66A33E362E04}"/>
              </a:ext>
            </a:extLst>
          </p:cNvPr>
          <p:cNvSpPr>
            <a:spLocks noChangeArrowheads="1"/>
          </p:cNvSpPr>
          <p:nvPr/>
        </p:nvSpPr>
        <p:spPr bwMode="auto">
          <a:xfrm>
            <a:off x="154590750" y="210864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F68EA689-E0A0-4CA8-B980-FF5AA01C9670}"/>
              </a:ext>
            </a:extLst>
          </p:cNvPr>
          <p:cNvSpPr txBox="1"/>
          <p:nvPr/>
        </p:nvSpPr>
        <p:spPr>
          <a:xfrm>
            <a:off x="281758" y="2065228"/>
            <a:ext cx="10681516" cy="3139321"/>
          </a:xfrm>
          <a:prstGeom prst="rect">
            <a:avLst/>
          </a:prstGeom>
          <a:noFill/>
        </p:spPr>
        <p:txBody>
          <a:bodyPr wrap="square">
            <a:spAutoFit/>
          </a:bodyPr>
          <a:lstStyle/>
          <a:p>
            <a:pPr marL="800100" lvl="1" indent="-342900" defTabSz="457200">
              <a:spcAft>
                <a:spcPts val="1200"/>
              </a:spcAft>
              <a:buFont typeface="Arial" panose="020B0604020202020204" pitchFamily="34" charset="0"/>
              <a:buChar char="•"/>
              <a:defRPr/>
            </a:pPr>
            <a:r>
              <a:rPr lang="en-GB" sz="2400">
                <a:latin typeface="Arial" panose="020B0604020202020204" pitchFamily="34" charset="0"/>
                <a:ea typeface="Arial" panose="020B0604020202020204" pitchFamily="34" charset="0"/>
                <a:cs typeface="Arial" panose="020B0604020202020204" pitchFamily="34" charset="0"/>
              </a:rPr>
              <a:t>Understand what regenerative entrepreneurship is and how it can be as an alternative career path</a:t>
            </a:r>
          </a:p>
          <a:p>
            <a:pPr marL="800100" lvl="1" indent="-342900" defTabSz="457200">
              <a:spcAft>
                <a:spcPts val="1200"/>
              </a:spcAft>
              <a:buFont typeface="Arial" panose="020B0604020202020204" pitchFamily="34" charset="0"/>
              <a:buChar char="•"/>
              <a:defRPr/>
            </a:pPr>
            <a:r>
              <a:rPr lang="en-GB" sz="2400">
                <a:latin typeface="Arial" panose="020B0604020202020204" pitchFamily="34" charset="0"/>
                <a:ea typeface="Arial" panose="020B0604020202020204" pitchFamily="34" charset="0"/>
                <a:cs typeface="Arial" panose="020B0604020202020204" pitchFamily="34" charset="0"/>
              </a:rPr>
              <a:t>Explore your own readiness, interest and capacity to take the next step into entrepreneurship.</a:t>
            </a:r>
          </a:p>
          <a:p>
            <a:pPr marL="800100" lvl="1" indent="-342900" defTabSz="457200">
              <a:spcAft>
                <a:spcPts val="1200"/>
              </a:spcAft>
              <a:buFont typeface="Arial" panose="020B0604020202020204" pitchFamily="34" charset="0"/>
              <a:buChar char="•"/>
              <a:defRPr/>
            </a:pPr>
            <a:r>
              <a:rPr lang="en-GB" sz="2400">
                <a:latin typeface="Arial" panose="020B0604020202020204" pitchFamily="34" charset="0"/>
                <a:ea typeface="Arial" panose="020B0604020202020204" pitchFamily="34" charset="0"/>
                <a:cs typeface="Arial" panose="020B0604020202020204" pitchFamily="34" charset="0"/>
              </a:rPr>
              <a:t>Assess the viability of your idea as an impact enterprise. See if your idea can work as a long-lasting impact business social business.</a:t>
            </a:r>
          </a:p>
          <a:p>
            <a:pPr marL="800100" lvl="1" indent="-342900" defTabSz="457200">
              <a:spcAft>
                <a:spcPts val="1200"/>
              </a:spcAft>
              <a:buFont typeface="Arial" panose="020B0604020202020204" pitchFamily="34" charset="0"/>
              <a:buChar char="•"/>
              <a:defRPr/>
            </a:pPr>
            <a:r>
              <a:rPr lang="en-GB" sz="2400">
                <a:latin typeface="Arial" panose="020B0604020202020204" pitchFamily="34" charset="0"/>
                <a:ea typeface="Arial" panose="020B0604020202020204" pitchFamily="34" charset="0"/>
                <a:cs typeface="Arial" panose="020B0604020202020204" pitchFamily="34" charset="0"/>
              </a:rPr>
              <a:t>Make a plan for sustaining your idea – whether as a business or not.</a:t>
            </a:r>
          </a:p>
        </p:txBody>
      </p:sp>
    </p:spTree>
    <p:extLst>
      <p:ext uri="{BB962C8B-B14F-4D97-AF65-F5344CB8AC3E}">
        <p14:creationId xmlns:p14="http://schemas.microsoft.com/office/powerpoint/2010/main" val="382555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CCA69AD0-7ACA-AB49-24B2-194CCE3442D6}"/>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C9E95ABA-97EE-1276-1E2A-D3AFB41F57E8}"/>
              </a:ext>
            </a:extLst>
          </p:cNvPr>
          <p:cNvSpPr/>
          <p:nvPr/>
        </p:nvSpPr>
        <p:spPr>
          <a:xfrm>
            <a:off x="791136" y="168672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6800" b="1">
                <a:solidFill>
                  <a:srgbClr val="F6F2E9"/>
                </a:solidFill>
                <a:latin typeface="Arial" panose="020B0604020202020204" pitchFamily="34" charset="0"/>
                <a:cs typeface="Arial" panose="020B0604020202020204" pitchFamily="34" charset="0"/>
              </a:rPr>
              <a:t>What is regenerative business?</a:t>
            </a:r>
            <a:endParaRPr kumimoji="0" lang="en-US" sz="6800" b="1" i="0" u="none" strike="noStrike" kern="1200" cap="none" spc="0" normalizeH="0" baseline="0" noProof="0">
              <a:ln>
                <a:noFill/>
              </a:ln>
              <a:solidFill>
                <a:srgbClr val="F6F2E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2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33FC0-0569-E5BA-0E70-F3FFE48C8F6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8F0234A7-00F9-B0D0-FAC7-8171B889C85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D2EC4BE-312B-040D-1396-52C9650535C4}"/>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Body Medium">
            <a:extLst>
              <a:ext uri="{FF2B5EF4-FFF2-40B4-BE49-F238E27FC236}">
                <a16:creationId xmlns:a16="http://schemas.microsoft.com/office/drawing/2014/main" id="{DC922BEC-01B1-6B4F-834B-186DFF0FE60D}"/>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Meet alumni business</a:t>
            </a:r>
          </a:p>
        </p:txBody>
      </p:sp>
      <p:pic>
        <p:nvPicPr>
          <p:cNvPr id="2" name="Picture 5">
            <a:extLst>
              <a:ext uri="{FF2B5EF4-FFF2-40B4-BE49-F238E27FC236}">
                <a16:creationId xmlns:a16="http://schemas.microsoft.com/office/drawing/2014/main" id="{5864950A-4FB1-90EC-EA19-061269582609}"/>
              </a:ext>
            </a:extLst>
          </p:cNvPr>
          <p:cNvPicPr>
            <a:picLocks noChangeAspect="1"/>
          </p:cNvPicPr>
          <p:nvPr/>
        </p:nvPicPr>
        <p:blipFill>
          <a:blip r:embed="rId3"/>
          <a:stretch>
            <a:fillRect/>
          </a:stretch>
        </p:blipFill>
        <p:spPr>
          <a:xfrm>
            <a:off x="550920" y="1945517"/>
            <a:ext cx="2743200" cy="2822050"/>
          </a:xfrm>
          <a:prstGeom prst="rect">
            <a:avLst/>
          </a:prstGeom>
        </p:spPr>
      </p:pic>
      <p:pic>
        <p:nvPicPr>
          <p:cNvPr id="4" name="Picture 3">
            <a:extLst>
              <a:ext uri="{FF2B5EF4-FFF2-40B4-BE49-F238E27FC236}">
                <a16:creationId xmlns:a16="http://schemas.microsoft.com/office/drawing/2014/main" id="{CDA7F1D8-BF81-0A5D-26DD-343F8F04024B}"/>
              </a:ext>
            </a:extLst>
          </p:cNvPr>
          <p:cNvPicPr>
            <a:picLocks noChangeAspect="1"/>
          </p:cNvPicPr>
          <p:nvPr/>
        </p:nvPicPr>
        <p:blipFill>
          <a:blip r:embed="rId4"/>
          <a:stretch>
            <a:fillRect/>
          </a:stretch>
        </p:blipFill>
        <p:spPr>
          <a:xfrm rot="20040000">
            <a:off x="675352" y="3205858"/>
            <a:ext cx="3222850" cy="1706677"/>
          </a:xfrm>
          <a:prstGeom prst="rect">
            <a:avLst/>
          </a:prstGeom>
        </p:spPr>
      </p:pic>
      <p:sp>
        <p:nvSpPr>
          <p:cNvPr id="5" name="TextBox 4">
            <a:extLst>
              <a:ext uri="{FF2B5EF4-FFF2-40B4-BE49-F238E27FC236}">
                <a16:creationId xmlns:a16="http://schemas.microsoft.com/office/drawing/2014/main" id="{76D928F0-A05F-F2C6-FA51-8F35C5BBB43C}"/>
              </a:ext>
            </a:extLst>
          </p:cNvPr>
          <p:cNvSpPr txBox="1"/>
          <p:nvPr/>
        </p:nvSpPr>
        <p:spPr>
          <a:xfrm>
            <a:off x="257929" y="1834136"/>
            <a:ext cx="5194959"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Georgia"/>
                <a:ea typeface="+mj-ea"/>
                <a:cs typeface="Gill Sans"/>
                <a:sym typeface="Calibri"/>
              </a:rPr>
              <a:t>2016 Brief: One Man's Waste</a:t>
            </a:r>
            <a:endParaRPr kumimoji="0" lang="en-GB" sz="2000" b="1" i="0" u="none" strike="noStrike" kern="1200" cap="none" spc="0" normalizeH="0" baseline="0" noProof="0">
              <a:ln>
                <a:noFill/>
              </a:ln>
              <a:solidFill>
                <a:prstClr val="black"/>
              </a:solidFill>
              <a:effectLst/>
              <a:uLnTx/>
              <a:uFillTx/>
              <a:latin typeface="Gill San "/>
              <a:ea typeface="+mj-ea"/>
              <a:cs typeface="Gill Sans"/>
              <a:sym typeface="Calibri"/>
            </a:endParaRPr>
          </a:p>
        </p:txBody>
      </p:sp>
      <p:sp>
        <p:nvSpPr>
          <p:cNvPr id="11" name="Oval 10">
            <a:extLst>
              <a:ext uri="{FF2B5EF4-FFF2-40B4-BE49-F238E27FC236}">
                <a16:creationId xmlns:a16="http://schemas.microsoft.com/office/drawing/2014/main" id="{DC0B2287-A94C-7363-2AD6-88D99299AF98}"/>
              </a:ext>
            </a:extLst>
          </p:cNvPr>
          <p:cNvSpPr/>
          <p:nvPr/>
        </p:nvSpPr>
        <p:spPr>
          <a:xfrm>
            <a:off x="1256678" y="3387493"/>
            <a:ext cx="2657326" cy="2589830"/>
          </a:xfrm>
          <a:prstGeom prst="ellipse">
            <a:avLst/>
          </a:prstGeom>
          <a:solidFill>
            <a:srgbClr val="34F0D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a:ea typeface="+mn-ea"/>
                <a:cs typeface="+mn-cs"/>
                <a:sym typeface="Calibri"/>
              </a:rPr>
              <a:t> </a:t>
            </a:r>
          </a:p>
        </p:txBody>
      </p:sp>
      <p:sp>
        <p:nvSpPr>
          <p:cNvPr id="13" name="TextBox 12">
            <a:extLst>
              <a:ext uri="{FF2B5EF4-FFF2-40B4-BE49-F238E27FC236}">
                <a16:creationId xmlns:a16="http://schemas.microsoft.com/office/drawing/2014/main" id="{FBE6449A-1BC3-743C-9458-545183EF2009}"/>
              </a:ext>
            </a:extLst>
          </p:cNvPr>
          <p:cNvSpPr txBox="1"/>
          <p:nvPr/>
        </p:nvSpPr>
        <p:spPr>
          <a:xfrm>
            <a:off x="1505541" y="3920377"/>
            <a:ext cx="222998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n-lt"/>
                <a:cs typeface="+mn-lt"/>
                <a:sym typeface="Calibri"/>
              </a:rPr>
              <a:t>Design a way to </a:t>
            </a:r>
            <a:br>
              <a:rPr kumimoji="0" lang="en-GB" sz="1800" b="0" i="0" u="none" strike="noStrike" kern="1200" cap="none" spc="0" normalizeH="0" baseline="0" noProof="0">
                <a:ln>
                  <a:noFill/>
                </a:ln>
                <a:solidFill>
                  <a:prstClr val="black"/>
                </a:solidFill>
                <a:effectLst/>
                <a:uLnTx/>
                <a:uFillTx/>
                <a:latin typeface="Gill Sans MT"/>
                <a:ea typeface="+mn-lt"/>
                <a:cs typeface="+mn-lt"/>
                <a:sym typeface="Calibri"/>
              </a:rPr>
            </a:br>
            <a:r>
              <a:rPr kumimoji="0" lang="en-GB" sz="1800" b="0" i="0" u="none" strike="noStrike" kern="1200" cap="none" spc="0" normalizeH="0" baseline="0" noProof="0">
                <a:ln>
                  <a:noFill/>
                </a:ln>
                <a:solidFill>
                  <a:prstClr val="black"/>
                </a:solidFill>
                <a:effectLst/>
                <a:uLnTx/>
                <a:uFillTx/>
                <a:latin typeface="Gill Sans MT"/>
                <a:ea typeface="+mn-lt"/>
                <a:cs typeface="+mn-lt"/>
                <a:sym typeface="Calibri"/>
              </a:rPr>
              <a:t>help eliminate the concept of waste by promoting value </a:t>
            </a:r>
            <a:br>
              <a:rPr kumimoji="0" lang="en-GB" sz="1800" b="0" i="0" u="none" strike="noStrike" kern="1200" cap="none" spc="0" normalizeH="0" baseline="0" noProof="0">
                <a:ln>
                  <a:noFill/>
                </a:ln>
                <a:solidFill>
                  <a:prstClr val="black"/>
                </a:solidFill>
                <a:effectLst/>
                <a:uLnTx/>
                <a:uFillTx/>
                <a:latin typeface="Gill Sans MT"/>
                <a:ea typeface="+mn-lt"/>
                <a:cs typeface="+mn-lt"/>
                <a:sym typeface="Calibri"/>
              </a:rPr>
            </a:br>
            <a:r>
              <a:rPr kumimoji="0" lang="en-GB" sz="1800" b="0" i="0" u="none" strike="noStrike" kern="1200" cap="none" spc="0" normalizeH="0" baseline="0" noProof="0">
                <a:ln>
                  <a:noFill/>
                </a:ln>
                <a:solidFill>
                  <a:prstClr val="black"/>
                </a:solidFill>
                <a:effectLst/>
                <a:uLnTx/>
                <a:uFillTx/>
                <a:latin typeface="Gill Sans MT"/>
                <a:ea typeface="+mn-lt"/>
                <a:cs typeface="+mn-lt"/>
                <a:sym typeface="Calibri"/>
              </a:rPr>
              <a:t>as a material resource?</a:t>
            </a:r>
            <a:endParaRPr kumimoji="0" lang="en-US" sz="1800" b="0" i="0" u="none" strike="noStrike" kern="1200" cap="none" spc="0" normalizeH="0" baseline="0" noProof="0">
              <a:ln>
                <a:noFill/>
              </a:ln>
              <a:solidFill>
                <a:prstClr val="black"/>
              </a:solidFill>
              <a:effectLst/>
              <a:uLnTx/>
              <a:uFillTx/>
              <a:latin typeface="Gill Sans MT"/>
              <a:ea typeface="+mj-ea"/>
              <a:cs typeface="+mj-cs"/>
              <a:sym typeface="Calibri"/>
            </a:endParaRPr>
          </a:p>
        </p:txBody>
      </p:sp>
      <p:sp>
        <p:nvSpPr>
          <p:cNvPr id="14" name="Oval 13">
            <a:extLst>
              <a:ext uri="{FF2B5EF4-FFF2-40B4-BE49-F238E27FC236}">
                <a16:creationId xmlns:a16="http://schemas.microsoft.com/office/drawing/2014/main" id="{DB03B69E-6FF8-F7A7-48D7-F12195FA7C97}"/>
              </a:ext>
            </a:extLst>
          </p:cNvPr>
          <p:cNvSpPr/>
          <p:nvPr/>
        </p:nvSpPr>
        <p:spPr>
          <a:xfrm>
            <a:off x="3696406" y="4565389"/>
            <a:ext cx="1477456" cy="1471411"/>
          </a:xfrm>
          <a:prstGeom prst="ellipse">
            <a:avLst/>
          </a:prstGeom>
          <a:solidFill>
            <a:srgbClr val="EAEAEA"/>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a:ea typeface="+mn-ea"/>
                <a:cs typeface="+mn-cs"/>
                <a:sym typeface="Calibri"/>
              </a:rPr>
              <a:t> </a:t>
            </a:r>
          </a:p>
        </p:txBody>
      </p:sp>
      <p:sp>
        <p:nvSpPr>
          <p:cNvPr id="15" name="TextBox 14">
            <a:extLst>
              <a:ext uri="{FF2B5EF4-FFF2-40B4-BE49-F238E27FC236}">
                <a16:creationId xmlns:a16="http://schemas.microsoft.com/office/drawing/2014/main" id="{47B3141F-94EB-DD30-D369-CA9E49CAFC52}"/>
              </a:ext>
            </a:extLst>
          </p:cNvPr>
          <p:cNvSpPr txBox="1"/>
          <p:nvPr/>
        </p:nvSpPr>
        <p:spPr>
          <a:xfrm>
            <a:off x="3999390" y="4199138"/>
            <a:ext cx="864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Gill Sans MT"/>
                <a:ea typeface="+mj-ea"/>
                <a:cs typeface="+mj-cs"/>
                <a:sym typeface="Calibri"/>
              </a:rPr>
              <a:t>with</a:t>
            </a:r>
          </a:p>
        </p:txBody>
      </p:sp>
      <p:pic>
        <p:nvPicPr>
          <p:cNvPr id="16" name="Picture 19" descr="Logo, icon&#10;&#10;Description automatically generated">
            <a:extLst>
              <a:ext uri="{FF2B5EF4-FFF2-40B4-BE49-F238E27FC236}">
                <a16:creationId xmlns:a16="http://schemas.microsoft.com/office/drawing/2014/main" id="{F62D74DF-B99A-6EAB-BAD9-D07F98550648}"/>
              </a:ext>
            </a:extLst>
          </p:cNvPr>
          <p:cNvPicPr>
            <a:picLocks noChangeAspect="1"/>
          </p:cNvPicPr>
          <p:nvPr/>
        </p:nvPicPr>
        <p:blipFill>
          <a:blip r:embed="rId5"/>
          <a:stretch>
            <a:fillRect/>
          </a:stretch>
        </p:blipFill>
        <p:spPr>
          <a:xfrm>
            <a:off x="3867150" y="5214705"/>
            <a:ext cx="1135857" cy="173104"/>
          </a:xfrm>
          <a:prstGeom prst="rect">
            <a:avLst/>
          </a:prstGeom>
        </p:spPr>
      </p:pic>
      <p:sp>
        <p:nvSpPr>
          <p:cNvPr id="21" name="TextBox 20">
            <a:extLst>
              <a:ext uri="{FF2B5EF4-FFF2-40B4-BE49-F238E27FC236}">
                <a16:creationId xmlns:a16="http://schemas.microsoft.com/office/drawing/2014/main" id="{5EAF2870-767C-D727-7161-995038183EF3}"/>
              </a:ext>
            </a:extLst>
          </p:cNvPr>
          <p:cNvSpPr txBox="1"/>
          <p:nvPr/>
        </p:nvSpPr>
        <p:spPr>
          <a:xfrm>
            <a:off x="5926391" y="3634238"/>
            <a:ext cx="500893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err="1">
                <a:ln>
                  <a:noFill/>
                </a:ln>
                <a:solidFill>
                  <a:prstClr val="black"/>
                </a:solidFill>
                <a:effectLst/>
                <a:highlight>
                  <a:srgbClr val="03ECDD"/>
                </a:highlight>
                <a:uLnTx/>
                <a:uFillTx/>
                <a:latin typeface="Arial" panose="020B0604020202020204" pitchFamily="34" charset="0"/>
                <a:ea typeface="+mj-ea"/>
                <a:cs typeface="Arial" panose="020B0604020202020204" pitchFamily="34" charset="0"/>
                <a:sym typeface="Calibri"/>
              </a:rPr>
              <a:t>Pluumo</a:t>
            </a:r>
            <a:r>
              <a:rPr lang="en-GB" b="1">
                <a:solidFill>
                  <a:prstClr val="black"/>
                </a:solidFill>
                <a:highlight>
                  <a:srgbClr val="03ECDD"/>
                </a:highlight>
                <a:latin typeface="Arial" panose="020B0604020202020204" pitchFamily="34" charset="0"/>
                <a:ea typeface="+mj-ea"/>
                <a:cs typeface="Arial" panose="020B0604020202020204" pitchFamily="34" charset="0"/>
                <a:sym typeface="Calibri"/>
              </a:rPr>
              <a:t>+</a:t>
            </a:r>
            <a:r>
              <a:rPr lang="en-US">
                <a:solidFill>
                  <a:prstClr val="black"/>
                </a:solidFill>
                <a:highlight>
                  <a:srgbClr val="03ECDD"/>
                </a:highlight>
                <a:latin typeface="Arial" panose="020B0604020202020204" pitchFamily="34" charset="0"/>
                <a:ea typeface="+mj-ea"/>
                <a:cs typeface="Arial" panose="020B0604020202020204" pitchFamily="34" charset="0"/>
                <a:sym typeface="Calibri"/>
              </a:rPr>
              <a:t> </a:t>
            </a:r>
            <a:r>
              <a:rPr kumimoji="0" lang="en-US"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sym typeface="Calibri"/>
              </a:rPr>
              <a:t>by </a:t>
            </a:r>
            <a:r>
              <a:rPr kumimoji="0" lang="en-GB"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sym typeface="Calibri"/>
              </a:rPr>
              <a:t>Elena Dieckmann and Ryan Robinson, Royal College of Art and Imperial College London</a:t>
            </a:r>
            <a:endParaRPr kumimoji="0" lang="en-US" b="1"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err="1">
                <a:ln>
                  <a:noFill/>
                </a:ln>
                <a:solidFill>
                  <a:prstClr val="black"/>
                </a:solidFill>
                <a:effectLst/>
                <a:uLnTx/>
                <a:uFillTx/>
                <a:latin typeface="Arial" panose="020B0604020202020204" pitchFamily="34" charset="0"/>
                <a:ea typeface="+mj-ea"/>
                <a:cs typeface="Arial" panose="020B0604020202020204" pitchFamily="34" charset="0"/>
                <a:sym typeface="Calibri"/>
              </a:rPr>
              <a:t>PluumoPlus</a:t>
            </a:r>
            <a:r>
              <a:rPr kumimoji="0" lang="en-GB"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sym typeface="Calibri"/>
              </a:rPr>
              <a:t> is the world’s first thermal packaging solution created from recycled feathers. This pioneering company, headquartered in London, UK is leading the way in sustainable packaging underpinned by circular economy principles.</a:t>
            </a:r>
            <a:r>
              <a:rPr kumimoji="0" lang="en-GB"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sym typeface="Calibri"/>
              </a:rPr>
              <a:t>‘</a:t>
            </a:r>
            <a:r>
              <a:rPr kumimoji="0" lang="en-GB" b="0" i="0" u="none" strike="noStrike" kern="1200" cap="none" spc="0" normalizeH="0" baseline="0" noProof="0" err="1">
                <a:ln>
                  <a:noFill/>
                </a:ln>
                <a:solidFill>
                  <a:prstClr val="black"/>
                </a:solidFill>
                <a:effectLst/>
                <a:uLnTx/>
                <a:uFillTx/>
                <a:latin typeface="Arial" panose="020B0604020202020204" pitchFamily="34" charset="0"/>
                <a:ea typeface="+mn-lt"/>
                <a:cs typeface="Arial" panose="020B0604020202020204" pitchFamily="34" charset="0"/>
                <a:sym typeface="Calibri"/>
              </a:rPr>
              <a:t>Pluumo</a:t>
            </a:r>
            <a:r>
              <a:rPr kumimoji="0" lang="en-GB"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sym typeface="Calibri"/>
              </a:rPr>
              <a:t>’ has gone on to raise over £1m ​in grants and investment.</a:t>
            </a:r>
          </a:p>
        </p:txBody>
      </p:sp>
      <p:pic>
        <p:nvPicPr>
          <p:cNvPr id="1026" name="Picture 2" descr="PluumoPlus">
            <a:extLst>
              <a:ext uri="{FF2B5EF4-FFF2-40B4-BE49-F238E27FC236}">
                <a16:creationId xmlns:a16="http://schemas.microsoft.com/office/drawing/2014/main" id="{309E56E6-21C3-9710-B87E-436CBF27E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3411" y="429359"/>
            <a:ext cx="2109849" cy="5653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A2154D7-9BDA-C067-E82C-EF15DB77FDD1}"/>
              </a:ext>
            </a:extLst>
          </p:cNvPr>
          <p:cNvPicPr>
            <a:picLocks noChangeAspect="1"/>
          </p:cNvPicPr>
          <p:nvPr/>
        </p:nvPicPr>
        <p:blipFill>
          <a:blip r:embed="rId7"/>
          <a:stretch>
            <a:fillRect/>
          </a:stretch>
        </p:blipFill>
        <p:spPr>
          <a:xfrm>
            <a:off x="6066707" y="1738491"/>
            <a:ext cx="2417245" cy="1690509"/>
          </a:xfrm>
          <a:prstGeom prst="rect">
            <a:avLst/>
          </a:prstGeom>
        </p:spPr>
      </p:pic>
      <p:pic>
        <p:nvPicPr>
          <p:cNvPr id="1028" name="Picture 4" descr="Aeropowder – KIDV">
            <a:extLst>
              <a:ext uri="{FF2B5EF4-FFF2-40B4-BE49-F238E27FC236}">
                <a16:creationId xmlns:a16="http://schemas.microsoft.com/office/drawing/2014/main" id="{9163DF10-CE21-4FE1-17C3-0879183FA4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1400" y="1738491"/>
            <a:ext cx="1864299" cy="1690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812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A9545-3067-8FBF-DBE4-2A54E7C1BD85}"/>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D34ABC2B-EA90-30B7-B072-3568DB310EB9}"/>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8E0C651-692A-AF11-7663-227B0BFCCC28}"/>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Body Medium">
            <a:extLst>
              <a:ext uri="{FF2B5EF4-FFF2-40B4-BE49-F238E27FC236}">
                <a16:creationId xmlns:a16="http://schemas.microsoft.com/office/drawing/2014/main" id="{AB0CE117-B110-3A6D-64B8-7FE9689E8CCD}"/>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t>
            </a:r>
            <a:r>
              <a:rPr lang="en-US" sz="3200" kern="0" dirty="0">
                <a:solidFill>
                  <a:srgbClr val="000000"/>
                </a:solidFill>
                <a:latin typeface="Arial" panose="020B0604020202020204" pitchFamily="34" charset="0"/>
                <a:cs typeface="Arial" panose="020B0604020202020204" pitchFamily="34" charset="0"/>
              </a:rPr>
              <a:t>Vitality Scale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0" dirty="0">
                <a:solidFill>
                  <a:srgbClr val="000000"/>
                </a:solidFill>
                <a:latin typeface="Arial" panose="020B0604020202020204" pitchFamily="34" charset="0"/>
                <a:cs typeface="Arial" panose="020B0604020202020204" pitchFamily="34" charset="0"/>
              </a:rPr>
              <a:t>A framework for evaluating business practices</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descr="A diagram of a company's enterprise&#10;&#10;AI-generated content may be incorrect.">
            <a:extLst>
              <a:ext uri="{FF2B5EF4-FFF2-40B4-BE49-F238E27FC236}">
                <a16:creationId xmlns:a16="http://schemas.microsoft.com/office/drawing/2014/main" id="{347F190B-6284-C152-C11D-1127575BA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213" y="1507037"/>
            <a:ext cx="6232731" cy="5289321"/>
          </a:xfrm>
          <a:prstGeom prst="rect">
            <a:avLst/>
          </a:prstGeom>
        </p:spPr>
      </p:pic>
      <p:sp>
        <p:nvSpPr>
          <p:cNvPr id="3" name="TextBox 2">
            <a:extLst>
              <a:ext uri="{FF2B5EF4-FFF2-40B4-BE49-F238E27FC236}">
                <a16:creationId xmlns:a16="http://schemas.microsoft.com/office/drawing/2014/main" id="{99F928D1-8773-174B-65FF-AD34CBE00D88}"/>
              </a:ext>
            </a:extLst>
          </p:cNvPr>
          <p:cNvSpPr txBox="1"/>
          <p:nvPr/>
        </p:nvSpPr>
        <p:spPr>
          <a:xfrm>
            <a:off x="7218163" y="6053035"/>
            <a:ext cx="4261247" cy="738664"/>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Find out more: </a:t>
            </a:r>
            <a:r>
              <a:rPr lang="en-GB" sz="1400">
                <a:latin typeface="Arial" panose="020B0604020202020204" pitchFamily="34" charset="0"/>
                <a:cs typeface="Arial" panose="020B0604020202020204" pitchFamily="34" charset="0"/>
                <a:hlinkClick r:id="rId4"/>
              </a:rPr>
              <a:t>https://www.thersa.org/articles/blog/a-vitality-scale-towards-a-regenerative-world/</a:t>
            </a:r>
            <a:r>
              <a:rPr lang="en-GB" sz="1400">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594A14C5-F5AF-7D96-15D6-E315BABC32E3}"/>
              </a:ext>
            </a:extLst>
          </p:cNvPr>
          <p:cNvSpPr/>
          <p:nvPr/>
        </p:nvSpPr>
        <p:spPr>
          <a:xfrm>
            <a:off x="8572500" y="182721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CB30CC-DE23-6BD7-CCF2-E3F24B5E7674}"/>
              </a:ext>
            </a:extLst>
          </p:cNvPr>
          <p:cNvSpPr/>
          <p:nvPr/>
        </p:nvSpPr>
        <p:spPr>
          <a:xfrm>
            <a:off x="2689432" y="5824537"/>
            <a:ext cx="657225" cy="738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8413794-8331-B23C-4A30-4732117CFAE3}"/>
              </a:ext>
            </a:extLst>
          </p:cNvPr>
          <p:cNvSpPr/>
          <p:nvPr/>
        </p:nvSpPr>
        <p:spPr>
          <a:xfrm rot="6730788">
            <a:off x="8795646" y="230213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398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E602C-ABC5-46F1-5C88-700CA3017311}"/>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3D316BB0-9D40-5C2E-FAF9-A4081E784D68}"/>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36B1A21-04AB-A908-BE7D-5A226FF34F1C}"/>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9E0D51F2-9C50-98F8-7C0B-86316C67B8F3}"/>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a:t>
            </a:r>
            <a:r>
              <a:rPr lang="en-US" sz="3200" kern="0">
                <a:solidFill>
                  <a:srgbClr val="000000"/>
                </a:solidFill>
                <a:latin typeface="Arial" panose="020B0604020202020204" pitchFamily="34" charset="0"/>
                <a:cs typeface="Arial" panose="020B0604020202020204" pitchFamily="34" charset="0"/>
              </a:rPr>
              <a:t>Vitality Scale</a:t>
            </a: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descr="A diagram of a company's enterprise&#10;&#10;AI-generated content may be incorrect.">
            <a:extLst>
              <a:ext uri="{FF2B5EF4-FFF2-40B4-BE49-F238E27FC236}">
                <a16:creationId xmlns:a16="http://schemas.microsoft.com/office/drawing/2014/main" id="{A4449A92-C38E-3CAD-BEF9-ED5105028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213" y="1507037"/>
            <a:ext cx="6232731" cy="5289321"/>
          </a:xfrm>
          <a:prstGeom prst="rect">
            <a:avLst/>
          </a:prstGeom>
        </p:spPr>
      </p:pic>
      <p:sp>
        <p:nvSpPr>
          <p:cNvPr id="11" name="TextBox 10">
            <a:extLst>
              <a:ext uri="{FF2B5EF4-FFF2-40B4-BE49-F238E27FC236}">
                <a16:creationId xmlns:a16="http://schemas.microsoft.com/office/drawing/2014/main" id="{A74A10AE-4534-17A0-DE60-81BF736414DF}"/>
              </a:ext>
            </a:extLst>
          </p:cNvPr>
          <p:cNvSpPr txBox="1"/>
          <p:nvPr/>
        </p:nvSpPr>
        <p:spPr>
          <a:xfrm>
            <a:off x="253603" y="3988147"/>
            <a:ext cx="2589610" cy="1200329"/>
          </a:xfrm>
          <a:prstGeom prst="rect">
            <a:avLst/>
          </a:prstGeom>
          <a:noFill/>
        </p:spPr>
        <p:txBody>
          <a:bodyPr wrap="square">
            <a:spAutoFit/>
          </a:bodyPr>
          <a:lstStyle/>
          <a:p>
            <a:r>
              <a:rPr lang="en-GB" sz="1800">
                <a:effectLst/>
                <a:latin typeface="Arial" panose="020B0604020202020204" pitchFamily="34" charset="0"/>
                <a:ea typeface="Arial Unicode MS"/>
                <a:cs typeface="Arial" panose="020B0604020202020204" pitchFamily="34" charset="0"/>
              </a:rPr>
              <a:t>Financial profit as the end, at the expense of social and environmental health.</a:t>
            </a:r>
          </a:p>
        </p:txBody>
      </p:sp>
      <p:sp>
        <p:nvSpPr>
          <p:cNvPr id="2" name="Rectangle 1">
            <a:extLst>
              <a:ext uri="{FF2B5EF4-FFF2-40B4-BE49-F238E27FC236}">
                <a16:creationId xmlns:a16="http://schemas.microsoft.com/office/drawing/2014/main" id="{1DEBE0CB-1067-B6BD-6DAA-DE41F1191F42}"/>
              </a:ext>
            </a:extLst>
          </p:cNvPr>
          <p:cNvSpPr/>
          <p:nvPr/>
        </p:nvSpPr>
        <p:spPr>
          <a:xfrm>
            <a:off x="8572500" y="182721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AA49566-D360-D3FF-40AA-2B86600CF60E}"/>
              </a:ext>
            </a:extLst>
          </p:cNvPr>
          <p:cNvSpPr/>
          <p:nvPr/>
        </p:nvSpPr>
        <p:spPr>
          <a:xfrm>
            <a:off x="2689432" y="5824537"/>
            <a:ext cx="657225" cy="738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E827C3A-17C8-DB17-B581-C13F5F96972F}"/>
              </a:ext>
            </a:extLst>
          </p:cNvPr>
          <p:cNvSpPr/>
          <p:nvPr/>
        </p:nvSpPr>
        <p:spPr>
          <a:xfrm rot="6730788">
            <a:off x="8795646" y="230213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1CEA293D-A3FE-725D-04B9-2F398E884367}"/>
              </a:ext>
            </a:extLst>
          </p:cNvPr>
          <p:cNvCxnSpPr/>
          <p:nvPr/>
        </p:nvCxnSpPr>
        <p:spPr>
          <a:xfrm flipH="1">
            <a:off x="2689432" y="4635500"/>
            <a:ext cx="396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52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CD2DE-075C-4E04-0234-FF59711E8BCB}"/>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8E7F2D01-0E19-B029-17B9-24A054A7918A}"/>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E9B7379-68D5-B81A-8044-1E53AC68967A}"/>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Body Medium">
            <a:extLst>
              <a:ext uri="{FF2B5EF4-FFF2-40B4-BE49-F238E27FC236}">
                <a16:creationId xmlns:a16="http://schemas.microsoft.com/office/drawing/2014/main" id="{06BC4618-76F6-5800-AAF8-FBFE3A23AD74}"/>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a:t>
            </a:r>
            <a:r>
              <a:rPr lang="en-US" sz="3200" kern="0">
                <a:solidFill>
                  <a:srgbClr val="000000"/>
                </a:solidFill>
                <a:latin typeface="Arial" panose="020B0604020202020204" pitchFamily="34" charset="0"/>
                <a:cs typeface="Arial" panose="020B0604020202020204" pitchFamily="34" charset="0"/>
              </a:rPr>
              <a:t>Vitality Scale</a:t>
            </a: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descr="A diagram of a company's enterprise&#10;&#10;AI-generated content may be incorrect.">
            <a:extLst>
              <a:ext uri="{FF2B5EF4-FFF2-40B4-BE49-F238E27FC236}">
                <a16:creationId xmlns:a16="http://schemas.microsoft.com/office/drawing/2014/main" id="{09EC44EE-C2A5-484A-312C-C9AB17425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213" y="1507037"/>
            <a:ext cx="6232731" cy="5289321"/>
          </a:xfrm>
          <a:prstGeom prst="rect">
            <a:avLst/>
          </a:prstGeom>
        </p:spPr>
      </p:pic>
      <p:sp>
        <p:nvSpPr>
          <p:cNvPr id="13" name="TextBox 12">
            <a:extLst>
              <a:ext uri="{FF2B5EF4-FFF2-40B4-BE49-F238E27FC236}">
                <a16:creationId xmlns:a16="http://schemas.microsoft.com/office/drawing/2014/main" id="{3D6A9DB1-6623-6827-D97B-052AF955DD05}"/>
              </a:ext>
            </a:extLst>
          </p:cNvPr>
          <p:cNvSpPr txBox="1"/>
          <p:nvPr/>
        </p:nvSpPr>
        <p:spPr>
          <a:xfrm>
            <a:off x="7113059" y="5270539"/>
            <a:ext cx="3925769" cy="923330"/>
          </a:xfrm>
          <a:prstGeom prst="rect">
            <a:avLst/>
          </a:prstGeom>
          <a:noFill/>
        </p:spPr>
        <p:txBody>
          <a:bodyPr wrap="square">
            <a:spAutoFit/>
          </a:bodyPr>
          <a:lstStyle/>
          <a:p>
            <a:r>
              <a:rPr lang="en-GB" sz="1800">
                <a:effectLst/>
                <a:latin typeface="Arial" panose="020B0604020202020204" pitchFamily="34" charset="0"/>
                <a:ea typeface="Arial Unicode MS"/>
                <a:cs typeface="Arial" panose="020B0604020202020204" pitchFamily="34" charset="0"/>
              </a:rPr>
              <a:t>Financial profit as the main goal, whilst minimising harmful impact on environment and society.</a:t>
            </a:r>
            <a:endParaRPr lang="en-GB">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184BB4D-0DAF-1D29-59BB-B4578C0AC881}"/>
              </a:ext>
            </a:extLst>
          </p:cNvPr>
          <p:cNvSpPr/>
          <p:nvPr/>
        </p:nvSpPr>
        <p:spPr>
          <a:xfrm>
            <a:off x="8572500" y="182721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43F2849-0651-93B9-7B49-41CEB24FFF5F}"/>
              </a:ext>
            </a:extLst>
          </p:cNvPr>
          <p:cNvSpPr/>
          <p:nvPr/>
        </p:nvSpPr>
        <p:spPr>
          <a:xfrm>
            <a:off x="2689432" y="5824537"/>
            <a:ext cx="657225" cy="738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808A2D9-2D37-EE36-A081-CBBB6372B010}"/>
              </a:ext>
            </a:extLst>
          </p:cNvPr>
          <p:cNvSpPr/>
          <p:nvPr/>
        </p:nvSpPr>
        <p:spPr>
          <a:xfrm rot="6730788">
            <a:off x="8795646" y="230213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62A4BC18-6F89-66EC-E70B-C0D916F699C4}"/>
              </a:ext>
            </a:extLst>
          </p:cNvPr>
          <p:cNvCxnSpPr>
            <a:cxnSpLocks/>
          </p:cNvCxnSpPr>
          <p:nvPr/>
        </p:nvCxnSpPr>
        <p:spPr>
          <a:xfrm>
            <a:off x="6766132" y="5588000"/>
            <a:ext cx="288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457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5C20B-8D28-EC4D-2827-16E88789176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97BEF2B9-E1E7-7C69-B1CB-CEC848D83E74}"/>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0C5021F-0591-F4C4-8022-DDF747102F9C}"/>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0AE3599B-2B32-B86F-5D7B-583E5BF3182F}"/>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a:t>
            </a:r>
            <a:r>
              <a:rPr lang="en-US" sz="3200" kern="0">
                <a:solidFill>
                  <a:srgbClr val="000000"/>
                </a:solidFill>
                <a:latin typeface="Arial" panose="020B0604020202020204" pitchFamily="34" charset="0"/>
                <a:cs typeface="Arial" panose="020B0604020202020204" pitchFamily="34" charset="0"/>
              </a:rPr>
              <a:t>Vitality Scale</a:t>
            </a: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descr="A diagram of a company's enterprise&#10;&#10;AI-generated content may be incorrect.">
            <a:extLst>
              <a:ext uri="{FF2B5EF4-FFF2-40B4-BE49-F238E27FC236}">
                <a16:creationId xmlns:a16="http://schemas.microsoft.com/office/drawing/2014/main" id="{529AAF38-F6FA-1DFA-04C5-102FE6FE6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213" y="1507037"/>
            <a:ext cx="6232731" cy="5289321"/>
          </a:xfrm>
          <a:prstGeom prst="rect">
            <a:avLst/>
          </a:prstGeom>
        </p:spPr>
      </p:pic>
      <p:sp>
        <p:nvSpPr>
          <p:cNvPr id="15" name="TextBox 14">
            <a:extLst>
              <a:ext uri="{FF2B5EF4-FFF2-40B4-BE49-F238E27FC236}">
                <a16:creationId xmlns:a16="http://schemas.microsoft.com/office/drawing/2014/main" id="{27D6541D-2031-555D-FBA5-A1B41239A128}"/>
              </a:ext>
            </a:extLst>
          </p:cNvPr>
          <p:cNvSpPr txBox="1"/>
          <p:nvPr/>
        </p:nvSpPr>
        <p:spPr>
          <a:xfrm>
            <a:off x="1751917" y="1963852"/>
            <a:ext cx="3347728" cy="923330"/>
          </a:xfrm>
          <a:prstGeom prst="rect">
            <a:avLst/>
          </a:prstGeom>
          <a:noFill/>
        </p:spPr>
        <p:txBody>
          <a:bodyPr wrap="square">
            <a:spAutoFit/>
          </a:bodyPr>
          <a:lstStyle/>
          <a:p>
            <a:r>
              <a:rPr lang="en-GB" sz="1800">
                <a:effectLst/>
                <a:latin typeface="Arial" panose="020B0604020202020204" pitchFamily="34" charset="0"/>
                <a:ea typeface="Arial Unicode MS"/>
                <a:cs typeface="Arial" panose="020B0604020202020204" pitchFamily="34" charset="0"/>
              </a:rPr>
              <a:t>Social and ecological restoration as the goal, enabled by financial profits</a:t>
            </a:r>
            <a:endParaRPr lang="en-GB">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34E2F95-C0A2-AD8E-D097-0CB62AEFDAB8}"/>
              </a:ext>
            </a:extLst>
          </p:cNvPr>
          <p:cNvSpPr/>
          <p:nvPr/>
        </p:nvSpPr>
        <p:spPr>
          <a:xfrm>
            <a:off x="8572500" y="182721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0692B06-1FF6-5FC8-0CE2-D0DBC6A986D5}"/>
              </a:ext>
            </a:extLst>
          </p:cNvPr>
          <p:cNvSpPr/>
          <p:nvPr/>
        </p:nvSpPr>
        <p:spPr>
          <a:xfrm>
            <a:off x="2689432" y="5824537"/>
            <a:ext cx="657225" cy="738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A89BBAE-9EBB-972F-BCBC-4CB6F9F13974}"/>
              </a:ext>
            </a:extLst>
          </p:cNvPr>
          <p:cNvSpPr/>
          <p:nvPr/>
        </p:nvSpPr>
        <p:spPr>
          <a:xfrm rot="6730788">
            <a:off x="8795646" y="230213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4CF4155A-42A2-6080-A258-544D7DB1FE6B}"/>
              </a:ext>
            </a:extLst>
          </p:cNvPr>
          <p:cNvCxnSpPr/>
          <p:nvPr/>
        </p:nvCxnSpPr>
        <p:spPr>
          <a:xfrm flipH="1">
            <a:off x="4784345" y="2641600"/>
            <a:ext cx="396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407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D05A1-8183-747A-E9BD-5F7925A9381C}"/>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96E9F39F-63BA-FD0F-3BBA-F1DA17635E2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4BFC05F-3185-7FC3-AB05-B4D71648369D}"/>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FA29F45C-4D06-0CF9-E18B-569BBA3CE0CB}"/>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a:t>
            </a:r>
            <a:r>
              <a:rPr lang="en-US" sz="3200" kern="0">
                <a:solidFill>
                  <a:srgbClr val="000000"/>
                </a:solidFill>
                <a:latin typeface="Arial" panose="020B0604020202020204" pitchFamily="34" charset="0"/>
                <a:cs typeface="Arial" panose="020B0604020202020204" pitchFamily="34" charset="0"/>
              </a:rPr>
              <a:t>Vitality Scale</a:t>
            </a: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9" name="Picture 8" descr="A diagram of a company's enterprise&#10;&#10;AI-generated content may be incorrect.">
            <a:extLst>
              <a:ext uri="{FF2B5EF4-FFF2-40B4-BE49-F238E27FC236}">
                <a16:creationId xmlns:a16="http://schemas.microsoft.com/office/drawing/2014/main" id="{EBC7F224-5C7E-4618-B042-B02214C7C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213" y="1507037"/>
            <a:ext cx="6232731" cy="5289321"/>
          </a:xfrm>
          <a:prstGeom prst="rect">
            <a:avLst/>
          </a:prstGeom>
        </p:spPr>
      </p:pic>
      <p:sp>
        <p:nvSpPr>
          <p:cNvPr id="19" name="Rectangle 18">
            <a:extLst>
              <a:ext uri="{FF2B5EF4-FFF2-40B4-BE49-F238E27FC236}">
                <a16:creationId xmlns:a16="http://schemas.microsoft.com/office/drawing/2014/main" id="{3EC0C0A8-83DF-E94E-932F-9580921E4209}"/>
              </a:ext>
            </a:extLst>
          </p:cNvPr>
          <p:cNvSpPr/>
          <p:nvPr/>
        </p:nvSpPr>
        <p:spPr>
          <a:xfrm>
            <a:off x="8572500" y="182721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D964454-3E01-AE07-FEFD-3F3157DF3F02}"/>
              </a:ext>
            </a:extLst>
          </p:cNvPr>
          <p:cNvSpPr/>
          <p:nvPr/>
        </p:nvSpPr>
        <p:spPr>
          <a:xfrm>
            <a:off x="2689432" y="5824537"/>
            <a:ext cx="657225" cy="738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5378D6F-5283-775A-4CD4-E3537E5116AF}"/>
              </a:ext>
            </a:extLst>
          </p:cNvPr>
          <p:cNvSpPr/>
          <p:nvPr/>
        </p:nvSpPr>
        <p:spPr>
          <a:xfrm rot="6730788">
            <a:off x="8795646" y="2302132"/>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26E0C09-F69E-0CE0-CF4C-DA3C1FC126B4}"/>
              </a:ext>
            </a:extLst>
          </p:cNvPr>
          <p:cNvSpPr txBox="1"/>
          <p:nvPr/>
        </p:nvSpPr>
        <p:spPr>
          <a:xfrm>
            <a:off x="9170476" y="2130005"/>
            <a:ext cx="2326198" cy="2031325"/>
          </a:xfrm>
          <a:prstGeom prst="rect">
            <a:avLst/>
          </a:prstGeom>
          <a:noFill/>
        </p:spPr>
        <p:txBody>
          <a:bodyPr wrap="square">
            <a:spAutoFit/>
          </a:bodyPr>
          <a:lstStyle/>
          <a:p>
            <a:r>
              <a:rPr lang="en-GB" sz="1800">
                <a:effectLst/>
                <a:latin typeface="Arial" panose="020B0604020202020204" pitchFamily="34" charset="0"/>
                <a:ea typeface="Arial Unicode MS"/>
                <a:cs typeface="Arial" panose="020B0604020202020204" pitchFamily="34" charset="0"/>
              </a:rPr>
              <a:t>Conditions for long-term social and environmental replenishing as the main aim, with economic prosperity as the means.</a:t>
            </a:r>
            <a:endParaRPr lang="en-GB" sz="1400">
              <a:effectLst/>
              <a:latin typeface="Arial" panose="020B0604020202020204" pitchFamily="34" charset="0"/>
              <a:ea typeface="Arial Unicode MS"/>
              <a:cs typeface="Arial" panose="020B0604020202020204" pitchFamily="34" charset="0"/>
            </a:endParaRPr>
          </a:p>
        </p:txBody>
      </p:sp>
      <p:cxnSp>
        <p:nvCxnSpPr>
          <p:cNvPr id="2" name="Straight Arrow Connector 1">
            <a:extLst>
              <a:ext uri="{FF2B5EF4-FFF2-40B4-BE49-F238E27FC236}">
                <a16:creationId xmlns:a16="http://schemas.microsoft.com/office/drawing/2014/main" id="{6E9B8A40-444B-4FF8-5007-6DE135953541}"/>
              </a:ext>
            </a:extLst>
          </p:cNvPr>
          <p:cNvCxnSpPr>
            <a:cxnSpLocks/>
          </p:cNvCxnSpPr>
          <p:nvPr/>
        </p:nvCxnSpPr>
        <p:spPr>
          <a:xfrm>
            <a:off x="8882476" y="3390900"/>
            <a:ext cx="288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42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B8263A1A-9419-8119-59B5-779774C3B2F8}"/>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E036D2BE-D8D7-8C95-F50E-8ECB8E8C350D}"/>
              </a:ext>
            </a:extLst>
          </p:cNvPr>
          <p:cNvSpPr/>
          <p:nvPr/>
        </p:nvSpPr>
        <p:spPr>
          <a:xfrm>
            <a:off x="626036" y="315120"/>
            <a:ext cx="6404156" cy="3113880"/>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6800" b="1" dirty="0">
                <a:solidFill>
                  <a:srgbClr val="F6F2E9"/>
                </a:solidFill>
                <a:latin typeface="Arial" panose="020B0604020202020204" pitchFamily="34" charset="0"/>
                <a:cs typeface="Arial" panose="020B0604020202020204" pitchFamily="34" charset="0"/>
              </a:rPr>
              <a:t>Understanding the Vitality Scale</a:t>
            </a:r>
            <a:endParaRPr kumimoji="0" lang="en-US" sz="6800" b="1" i="0" u="none" strike="noStrik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endParaRPr>
          </a:p>
        </p:txBody>
      </p:sp>
      <p:sp>
        <p:nvSpPr>
          <p:cNvPr id="2" name="Improving the what why how and who">
            <a:extLst>
              <a:ext uri="{FF2B5EF4-FFF2-40B4-BE49-F238E27FC236}">
                <a16:creationId xmlns:a16="http://schemas.microsoft.com/office/drawing/2014/main" id="{1025D97C-B5C5-C136-9BE1-EFC61D2C9273}"/>
              </a:ext>
            </a:extLst>
          </p:cNvPr>
          <p:cNvSpPr/>
          <p:nvPr/>
        </p:nvSpPr>
        <p:spPr>
          <a:xfrm>
            <a:off x="626036" y="4214330"/>
            <a:ext cx="1156596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rPr>
              <a:t>Activity 1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rPr>
              <a:t>Part 1</a:t>
            </a:r>
          </a:p>
          <a:p>
            <a:pPr marL="0" marR="0" lvl="0" indent="0" algn="l" defTabSz="609630" rtl="0" eaLnBrk="1" fontAlgn="auto" latinLnBrk="0" hangingPunct="1">
              <a:lnSpc>
                <a:spcPct val="100000"/>
              </a:lnSpc>
              <a:spcBef>
                <a:spcPts val="0"/>
              </a:spcBef>
              <a:spcAft>
                <a:spcPts val="0"/>
              </a:spcAft>
              <a:buClrTx/>
              <a:buSzTx/>
              <a:buFontTx/>
              <a:buNone/>
              <a:tabLst/>
              <a:defRPr/>
            </a:pPr>
            <a:r>
              <a:rPr lang="en-US" sz="4000" dirty="0">
                <a:solidFill>
                  <a:srgbClr val="F6F2E9"/>
                </a:solidFill>
                <a:latin typeface="Arial" panose="020B0604020202020204" pitchFamily="34" charset="0"/>
                <a:cs typeface="Arial" panose="020B0604020202020204" pitchFamily="34" charset="0"/>
              </a:rPr>
              <a:t>Part 2 (optional) – based on your research</a:t>
            </a:r>
            <a:endParaRPr kumimoji="0" lang="en-US" sz="4000" i="0" u="none" strike="noStrik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2250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8086D0-B99B-D342-7A8B-0C14234CB197}"/>
              </a:ext>
            </a:extLst>
          </p:cNvPr>
          <p:cNvSpPr/>
          <p:nvPr/>
        </p:nvSpPr>
        <p:spPr>
          <a:xfrm>
            <a:off x="0" y="0"/>
            <a:ext cx="11496674" cy="1320800"/>
          </a:xfrm>
          <a:prstGeom prst="rect">
            <a:avLst/>
          </a:prstGeom>
          <a:solidFill>
            <a:srgbClr val="FFF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5" name="Body Medium">
            <a:extLst>
              <a:ext uri="{FF2B5EF4-FFF2-40B4-BE49-F238E27FC236}">
                <a16:creationId xmlns:a16="http://schemas.microsoft.com/office/drawing/2014/main" id="{42AA81C6-E344-DB64-326F-61CCA904E413}"/>
              </a:ext>
            </a:extLst>
          </p:cNvPr>
          <p:cNvSpPr/>
          <p:nvPr/>
        </p:nvSpPr>
        <p:spPr>
          <a:xfrm>
            <a:off x="303866" y="1683326"/>
            <a:ext cx="5792134" cy="4691798"/>
          </a:xfrm>
          <a:prstGeom prst="rect">
            <a:avLst/>
          </a:prstGeom>
          <a:noFill/>
          <a:ln/>
        </p:spPr>
        <p:txBody>
          <a:bodyPr wrap="square" lIns="0" tIns="0" rIns="0" bIns="0" rtlCol="0" anchor="t"/>
          <a:lstStyle/>
          <a:p>
            <a:pPr marL="514350" indent="-514350">
              <a:buFont typeface="+mj-lt"/>
              <a:buAutoNum type="arabicPeriod"/>
            </a:pPr>
            <a:r>
              <a:rPr lang="en-GB" sz="2000" dirty="0">
                <a:effectLst/>
                <a:latin typeface="Arial" panose="020B0604020202020204" pitchFamily="34" charset="0"/>
                <a:cs typeface="Arial" panose="020B0604020202020204" pitchFamily="34" charset="0"/>
              </a:rPr>
              <a:t>Introduction</a:t>
            </a:r>
          </a:p>
          <a:p>
            <a:pPr marL="514350" indent="-514350">
              <a:buFont typeface="+mj-lt"/>
              <a:buAutoNum type="arabicPeriod"/>
            </a:pPr>
            <a:r>
              <a:rPr lang="en-GB" sz="2000" dirty="0">
                <a:latin typeface="Arial" panose="020B0604020202020204" pitchFamily="34" charset="0"/>
                <a:cs typeface="Arial" panose="020B0604020202020204" pitchFamily="34" charset="0"/>
              </a:rPr>
              <a:t>What is regenerative enterprise?</a:t>
            </a:r>
          </a:p>
          <a:p>
            <a:pPr marL="514350" indent="-514350">
              <a:buFont typeface="+mj-lt"/>
              <a:buAutoNum type="arabicPeriod"/>
            </a:pPr>
            <a:r>
              <a:rPr lang="en-GB" sz="2000" dirty="0">
                <a:latin typeface="Arial" panose="020B0604020202020204" pitchFamily="34" charset="0"/>
                <a:ea typeface="Visuelt Pro ExtraLight"/>
                <a:cs typeface="Arial" panose="020B0604020202020204" pitchFamily="34" charset="0"/>
              </a:rPr>
              <a:t>What does it mean to be a regenerative entrepreneur? </a:t>
            </a:r>
          </a:p>
          <a:p>
            <a:pPr marL="514350" indent="-514350">
              <a:buFont typeface="+mj-lt"/>
              <a:buAutoNum type="arabicPeriod"/>
            </a:pPr>
            <a:r>
              <a:rPr lang="en-GB" sz="2000" dirty="0">
                <a:latin typeface="Arial" panose="020B0604020202020204" pitchFamily="34" charset="0"/>
                <a:ea typeface="Visuelt Pro ExtraLight"/>
                <a:cs typeface="Arial" panose="020B0604020202020204" pitchFamily="34" charset="0"/>
              </a:rPr>
              <a:t>Achieving nested impact</a:t>
            </a:r>
          </a:p>
          <a:p>
            <a:pPr marL="514350" indent="-514350">
              <a:buFont typeface="+mj-lt"/>
              <a:buAutoNum type="arabicPeriod"/>
            </a:pPr>
            <a:r>
              <a:rPr lang="en-GB" sz="2000" dirty="0">
                <a:latin typeface="Arial" panose="020B0604020202020204" pitchFamily="34" charset="0"/>
                <a:ea typeface="Visuelt Pro ExtraLight"/>
                <a:cs typeface="Arial" panose="020B0604020202020204" pitchFamily="34" charset="0"/>
              </a:rPr>
              <a:t>Introduction to the Triple Layered Business Model Canvas</a:t>
            </a:r>
          </a:p>
          <a:p>
            <a:pPr marL="514350" indent="-514350">
              <a:buFont typeface="+mj-lt"/>
              <a:buAutoNum type="arabicPeriod"/>
            </a:pPr>
            <a:r>
              <a:rPr lang="en-GB" sz="2000" dirty="0">
                <a:latin typeface="Arial" panose="020B0604020202020204" pitchFamily="34" charset="0"/>
                <a:ea typeface="Visuelt Pro ExtraLight"/>
                <a:cs typeface="Arial" panose="020B0604020202020204" pitchFamily="34" charset="0"/>
              </a:rPr>
              <a:t>Linking profit to purpose</a:t>
            </a:r>
          </a:p>
          <a:p>
            <a:pPr marL="514350" indent="-514350">
              <a:buFont typeface="+mj-lt"/>
              <a:buAutoNum type="arabicPeriod"/>
            </a:pPr>
            <a:r>
              <a:rPr lang="en-GB" sz="2000" dirty="0">
                <a:latin typeface="Arial" panose="020B0604020202020204" pitchFamily="34" charset="0"/>
                <a:ea typeface="Visuelt Pro ExtraLight"/>
                <a:cs typeface="Arial" panose="020B0604020202020204" pitchFamily="34" charset="0"/>
              </a:rPr>
              <a:t>Planning: idea to implementation</a:t>
            </a:r>
          </a:p>
          <a:p>
            <a:pPr marL="514350" indent="-514350">
              <a:buFont typeface="+mj-lt"/>
              <a:buAutoNum type="arabicPeriod"/>
            </a:pPr>
            <a:r>
              <a:rPr lang="en-GB" sz="2000" dirty="0">
                <a:latin typeface="Arial" panose="020B0604020202020204" pitchFamily="34" charset="0"/>
                <a:ea typeface="Visuelt Pro ExtraLight"/>
                <a:cs typeface="Arial" panose="020B0604020202020204" pitchFamily="34" charset="0"/>
              </a:rPr>
              <a:t>Q&amp;A</a:t>
            </a:r>
            <a:endParaRPr lang="en-US" sz="2000" dirty="0">
              <a:latin typeface="Arial" panose="020B0604020202020204" pitchFamily="34" charset="0"/>
              <a:ea typeface="Visuelt Pro ExtraLight"/>
              <a:cs typeface="Arial" panose="020B0604020202020204" pitchFamily="34" charset="0"/>
            </a:endParaRPr>
          </a:p>
          <a:p>
            <a:endParaRPr lang="en-US" sz="2000" dirty="0">
              <a:latin typeface="Arial" panose="020B0604020202020204" pitchFamily="34" charset="0"/>
              <a:ea typeface="Visuelt Pro ExtraLight"/>
              <a:cs typeface="Arial" panose="020B0604020202020204" pitchFamily="34" charset="0"/>
            </a:endParaRPr>
          </a:p>
          <a:p>
            <a:endParaRPr lang="en-US" sz="2000" dirty="0">
              <a:latin typeface="Arial" panose="020B0604020202020204" pitchFamily="34" charset="0"/>
              <a:ea typeface="Visuelt Pro ExtraLight"/>
              <a:cs typeface="Arial" panose="020B0604020202020204" pitchFamily="34" charset="0"/>
            </a:endParaRPr>
          </a:p>
        </p:txBody>
      </p:sp>
      <p:sp>
        <p:nvSpPr>
          <p:cNvPr id="5" name="Body Medium">
            <a:extLst>
              <a:ext uri="{FF2B5EF4-FFF2-40B4-BE49-F238E27FC236}">
                <a16:creationId xmlns:a16="http://schemas.microsoft.com/office/drawing/2014/main" id="{9BC9895D-4A5C-27BC-0423-FB669C462758}"/>
              </a:ext>
            </a:extLst>
          </p:cNvPr>
          <p:cNvSpPr/>
          <p:nvPr/>
        </p:nvSpPr>
        <p:spPr>
          <a:xfrm>
            <a:off x="602962" y="547687"/>
            <a:ext cx="5095875" cy="477549"/>
          </a:xfrm>
          <a:prstGeom prst="rect">
            <a:avLst/>
          </a:prstGeom>
          <a:noFill/>
          <a:ln/>
        </p:spPr>
        <p:txBody>
          <a:bodyPr wrap="square" lIns="0" tIns="0" rIns="0" bIns="0" rtlCol="0" anchor="t"/>
          <a:lstStyle/>
          <a:p>
            <a:r>
              <a:rPr lang="en-US" sz="2800" kern="0">
                <a:solidFill>
                  <a:srgbClr val="000000"/>
                </a:solidFill>
                <a:latin typeface="Gill Sans MT" panose="020B0502020104020203" pitchFamily="34" charset="0"/>
                <a:ea typeface="Visuelt Pro ExtraLight"/>
                <a:cs typeface="Visuelt Pro ExtraLight" pitchFamily="34" charset="-120"/>
              </a:rPr>
              <a:t>Agenda for today’s session</a:t>
            </a:r>
            <a:endParaRPr lang="en-US" sz="2800">
              <a:latin typeface="Gill Sans MT" panose="020B0502020104020203" pitchFamily="34" charset="0"/>
              <a:ea typeface="Visuelt Pro ExtraLight"/>
            </a:endParaRPr>
          </a:p>
        </p:txBody>
      </p:sp>
      <p:sp>
        <p:nvSpPr>
          <p:cNvPr id="3" name="Rectangle 2">
            <a:extLst>
              <a:ext uri="{FF2B5EF4-FFF2-40B4-BE49-F238E27FC236}">
                <a16:creationId xmlns:a16="http://schemas.microsoft.com/office/drawing/2014/main" id="{FE64FBEF-E6B2-9211-D717-41862A9B8E91}"/>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E3F00F86-F31E-F1D5-5DFA-E5D16CE93ED7}"/>
              </a:ext>
            </a:extLst>
          </p:cNvPr>
          <p:cNvSpPr/>
          <p:nvPr/>
        </p:nvSpPr>
        <p:spPr>
          <a:xfrm>
            <a:off x="602961" y="547687"/>
            <a:ext cx="10360313" cy="477549"/>
          </a:xfrm>
          <a:prstGeom prst="rect">
            <a:avLst/>
          </a:prstGeom>
          <a:noFill/>
          <a:ln/>
        </p:spPr>
        <p:txBody>
          <a:bodyPr wrap="square" lIns="0" tIns="0" rIns="0" bIns="0" rtlCol="0" anchor="t"/>
          <a:lstStyle/>
          <a:p>
            <a:pPr defTabSz="457200">
              <a:defRPr/>
            </a:pPr>
            <a:r>
              <a:rPr lang="en-US" sz="3200" kern="0" dirty="0">
                <a:solidFill>
                  <a:srgbClr val="000000"/>
                </a:solidFill>
                <a:latin typeface="Arial" panose="020B0604020202020204" pitchFamily="34" charset="0"/>
                <a:ea typeface="Visuelt Pro ExtraLight"/>
                <a:cs typeface="Arial" panose="020B0604020202020204" pitchFamily="34" charset="0"/>
              </a:rPr>
              <a:t>Agenda for session</a:t>
            </a:r>
            <a:endParaRPr lang="en-US" sz="3200" dirty="0">
              <a:latin typeface="Arial" panose="020B0604020202020204" pitchFamily="34" charset="0"/>
              <a:ea typeface="Visuelt Pro ExtraLight"/>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p:txBody>
      </p:sp>
      <p:pic>
        <p:nvPicPr>
          <p:cNvPr id="7" name="Picture 6" descr="A group of people working on paper&#10;&#10;AI-generated content may be incorrect.">
            <a:extLst>
              <a:ext uri="{FF2B5EF4-FFF2-40B4-BE49-F238E27FC236}">
                <a16:creationId xmlns:a16="http://schemas.microsoft.com/office/drawing/2014/main" id="{2367F3ED-B0A4-1802-4DF6-DDF0717A10EF}"/>
              </a:ext>
            </a:extLst>
          </p:cNvPr>
          <p:cNvPicPr>
            <a:picLocks noChangeAspect="1"/>
          </p:cNvPicPr>
          <p:nvPr/>
        </p:nvPicPr>
        <p:blipFill>
          <a:blip r:embed="rId3">
            <a:extLst>
              <a:ext uri="{28A0092B-C50C-407E-A947-70E740481C1C}">
                <a14:useLocalDpi xmlns:a14="http://schemas.microsoft.com/office/drawing/2010/main" val="0"/>
              </a:ext>
            </a:extLst>
          </a:blip>
          <a:srcRect l="24575" r="23975"/>
          <a:stretch/>
        </p:blipFill>
        <p:spPr>
          <a:xfrm>
            <a:off x="6206675" y="0"/>
            <a:ext cx="5290000" cy="6858000"/>
          </a:xfrm>
          <a:prstGeom prst="rect">
            <a:avLst/>
          </a:prstGeom>
        </p:spPr>
      </p:pic>
    </p:spTree>
    <p:extLst>
      <p:ext uri="{BB962C8B-B14F-4D97-AF65-F5344CB8AC3E}">
        <p14:creationId xmlns:p14="http://schemas.microsoft.com/office/powerpoint/2010/main" val="532174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53640-30BA-9C12-8979-4148D0215B6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22A7068-B887-4992-7848-0FA4E97E3C60}"/>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4501DED9-32EC-1059-4DE6-1B70671BBFD8}"/>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Body Medium">
            <a:extLst>
              <a:ext uri="{FF2B5EF4-FFF2-40B4-BE49-F238E27FC236}">
                <a16:creationId xmlns:a16="http://schemas.microsoft.com/office/drawing/2014/main" id="{46F4E142-05CF-512E-FF4B-7C3B5AF58B57}"/>
              </a:ext>
            </a:extLst>
          </p:cNvPr>
          <p:cNvSpPr/>
          <p:nvPr/>
        </p:nvSpPr>
        <p:spPr>
          <a:xfrm>
            <a:off x="602961" y="481799"/>
            <a:ext cx="10637204"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Part 1: Place these case studies on the Vitality Scale (1/2)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0">
                <a:solidFill>
                  <a:srgbClr val="000000"/>
                </a:solidFill>
                <a:latin typeface="Arial" panose="020B0604020202020204" pitchFamily="34" charset="0"/>
                <a:cs typeface="Arial" panose="020B0604020202020204" pitchFamily="34" charset="0"/>
              </a:rPr>
              <a:t>[Answers discussed in the workshop]</a:t>
            </a: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052" name="Picture 4" descr="How We Make Ice Cream | Ben &amp; Jerry's">
            <a:extLst>
              <a:ext uri="{FF2B5EF4-FFF2-40B4-BE49-F238E27FC236}">
                <a16:creationId xmlns:a16="http://schemas.microsoft.com/office/drawing/2014/main" id="{C5205F8A-1383-CDC4-FD59-186EAF2B6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7" t="11428" r="2416" b="10516"/>
          <a:stretch/>
        </p:blipFill>
        <p:spPr bwMode="auto">
          <a:xfrm>
            <a:off x="602961" y="2036904"/>
            <a:ext cx="2394261" cy="13920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me | Ben &amp; Jerry's">
            <a:extLst>
              <a:ext uri="{FF2B5EF4-FFF2-40B4-BE49-F238E27FC236}">
                <a16:creationId xmlns:a16="http://schemas.microsoft.com/office/drawing/2014/main" id="{AB044620-BD00-A288-D51F-2CD646F64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378" y="2036904"/>
            <a:ext cx="1957795" cy="13920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7C1A46-9C43-942E-9E80-85ABB393C1E3}"/>
              </a:ext>
            </a:extLst>
          </p:cNvPr>
          <p:cNvSpPr txBox="1"/>
          <p:nvPr/>
        </p:nvSpPr>
        <p:spPr>
          <a:xfrm>
            <a:off x="5131673" y="1680470"/>
            <a:ext cx="6108492" cy="1687834"/>
          </a:xfrm>
          <a:prstGeom prst="rect">
            <a:avLst/>
          </a:prstGeom>
          <a:noFill/>
        </p:spPr>
        <p:txBody>
          <a:bodyPr wrap="square">
            <a:spAutoFit/>
          </a:bodyPr>
          <a:lstStyle/>
          <a:p>
            <a:pPr>
              <a:lnSpc>
                <a:spcPct val="116000"/>
              </a:lnSpc>
              <a:spcBef>
                <a:spcPts val="600"/>
              </a:spcBef>
              <a:spcAft>
                <a:spcPts val="600"/>
              </a:spcAft>
              <a:buNone/>
            </a:pPr>
            <a:r>
              <a:rPr lang="en-US" sz="1800">
                <a:ln>
                  <a:noFill/>
                </a:ln>
                <a:effectLst/>
                <a:uFill>
                  <a:solidFill>
                    <a:srgbClr val="000000"/>
                  </a:solidFill>
                </a:uFill>
                <a:latin typeface="Arial" panose="020B0604020202020204" pitchFamily="34" charset="0"/>
                <a:cs typeface="Arial" panose="020B0604020202020204" pitchFamily="34" charset="0"/>
              </a:rPr>
              <a:t>Ben &amp; Jerry's make ice-cream using fair trade ingredients and dairy that is sourced from local farms close to their factories. They have a history of social and environmental advocacy and have initiatives promoting regenerative farming practices within their supply chain.</a:t>
            </a:r>
            <a:endParaRPr lang="en-GB"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B7F856D-AE37-F0D8-825E-8099D3353F09}"/>
              </a:ext>
            </a:extLst>
          </p:cNvPr>
          <p:cNvSpPr txBox="1"/>
          <p:nvPr/>
        </p:nvSpPr>
        <p:spPr>
          <a:xfrm>
            <a:off x="602961" y="4172960"/>
            <a:ext cx="5712114" cy="2313775"/>
          </a:xfrm>
          <a:prstGeom prst="rect">
            <a:avLst/>
          </a:prstGeom>
          <a:noFill/>
        </p:spPr>
        <p:txBody>
          <a:bodyPr wrap="square">
            <a:spAutoFit/>
          </a:bodyPr>
          <a:lstStyle/>
          <a:p>
            <a:pPr>
              <a:lnSpc>
                <a:spcPct val="116000"/>
              </a:lnSpc>
              <a:spcBef>
                <a:spcPts val="600"/>
              </a:spcBef>
              <a:spcAft>
                <a:spcPts val="600"/>
              </a:spcAft>
              <a:buNone/>
            </a:pPr>
            <a:r>
              <a:rPr lang="en-US" sz="1800" dirty="0">
                <a:ln>
                  <a:noFill/>
                </a:ln>
                <a:effectLst/>
                <a:uFill>
                  <a:solidFill>
                    <a:srgbClr val="000000"/>
                  </a:solidFill>
                </a:uFill>
                <a:latin typeface="Arial" panose="020B0604020202020204" pitchFamily="34" charset="0"/>
                <a:cs typeface="Arial" panose="020B0604020202020204" pitchFamily="34" charset="0"/>
              </a:rPr>
              <a:t>UK charity Royal National Lifeboat Institution (RNLI) provide water search &amp; rescue services. According to their 2020 financial statements, RNLI spent £28.6m on promotional materials and £30.3m on core activities.  In 2021, they were criticised for providing funding to organisations educating migrants attempting to cross the English Channel illegally. </a:t>
            </a:r>
            <a:endParaRPr lang="en-GB"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A950BB2-60D6-694B-BF57-501EBF8DE390}"/>
              </a:ext>
            </a:extLst>
          </p:cNvPr>
          <p:cNvSpPr txBox="1"/>
          <p:nvPr/>
        </p:nvSpPr>
        <p:spPr>
          <a:xfrm>
            <a:off x="602961" y="1680470"/>
            <a:ext cx="4445212" cy="369332"/>
          </a:xfrm>
          <a:prstGeom prst="rect">
            <a:avLst/>
          </a:prstGeom>
          <a:solidFill>
            <a:srgbClr val="B6FF99"/>
          </a:solidFill>
        </p:spPr>
        <p:txBody>
          <a:bodyPr wrap="square" rtlCol="0">
            <a:spAutoFit/>
          </a:bodyPr>
          <a:lstStyle/>
          <a:p>
            <a:pPr algn="ctr"/>
            <a:r>
              <a:rPr lang="en-GB" b="1">
                <a:latin typeface="Arial" panose="020B0604020202020204" pitchFamily="34" charset="0"/>
                <a:cs typeface="Arial" panose="020B0604020202020204" pitchFamily="34" charset="0"/>
              </a:rPr>
              <a:t>1. BEN &amp; JERRY’S</a:t>
            </a:r>
          </a:p>
        </p:txBody>
      </p:sp>
      <p:sp>
        <p:nvSpPr>
          <p:cNvPr id="12" name="TextBox 11">
            <a:extLst>
              <a:ext uri="{FF2B5EF4-FFF2-40B4-BE49-F238E27FC236}">
                <a16:creationId xmlns:a16="http://schemas.microsoft.com/office/drawing/2014/main" id="{A5610CDA-5A82-6DC2-E56D-B4CFB63076DF}"/>
              </a:ext>
            </a:extLst>
          </p:cNvPr>
          <p:cNvSpPr txBox="1"/>
          <p:nvPr/>
        </p:nvSpPr>
        <p:spPr>
          <a:xfrm>
            <a:off x="6656099" y="4172960"/>
            <a:ext cx="4445212" cy="369332"/>
          </a:xfrm>
          <a:prstGeom prst="rect">
            <a:avLst/>
          </a:prstGeom>
          <a:solidFill>
            <a:srgbClr val="8BFFE3"/>
          </a:solidFill>
        </p:spPr>
        <p:txBody>
          <a:bodyPr wrap="square" rtlCol="0">
            <a:spAutoFit/>
          </a:bodyPr>
          <a:lstStyle/>
          <a:p>
            <a:pPr algn="ctr"/>
            <a:r>
              <a:rPr lang="en-GB" b="1" dirty="0">
                <a:latin typeface="Arial" panose="020B0604020202020204" pitchFamily="34" charset="0"/>
                <a:cs typeface="Arial" panose="020B0604020202020204" pitchFamily="34" charset="0"/>
              </a:rPr>
              <a:t>2. RNLI</a:t>
            </a:r>
          </a:p>
        </p:txBody>
      </p:sp>
      <p:pic>
        <p:nvPicPr>
          <p:cNvPr id="1028" name="Picture 4" descr="RNLI crew member ...">
            <a:extLst>
              <a:ext uri="{FF2B5EF4-FFF2-40B4-BE49-F238E27FC236}">
                <a16:creationId xmlns:a16="http://schemas.microsoft.com/office/drawing/2014/main" id="{871B04C5-5564-8F77-A3F4-81A192F271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69"/>
          <a:stretch/>
        </p:blipFill>
        <p:spPr bwMode="auto">
          <a:xfrm>
            <a:off x="6656099" y="4542292"/>
            <a:ext cx="2640301" cy="164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FD1C5D-0A95-8B18-449F-4981B74833BB}"/>
              </a:ext>
            </a:extLst>
          </p:cNvPr>
          <p:cNvPicPr>
            <a:picLocks noChangeAspect="1"/>
          </p:cNvPicPr>
          <p:nvPr/>
        </p:nvPicPr>
        <p:blipFill>
          <a:blip r:embed="rId6"/>
          <a:srcRect l="23017" r="9788"/>
          <a:stretch/>
        </p:blipFill>
        <p:spPr>
          <a:xfrm>
            <a:off x="9437400" y="4542292"/>
            <a:ext cx="1663911" cy="1647825"/>
          </a:xfrm>
          <a:prstGeom prst="rect">
            <a:avLst/>
          </a:prstGeom>
        </p:spPr>
      </p:pic>
    </p:spTree>
    <p:extLst>
      <p:ext uri="{BB962C8B-B14F-4D97-AF65-F5344CB8AC3E}">
        <p14:creationId xmlns:p14="http://schemas.microsoft.com/office/powerpoint/2010/main" val="933611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EAC0E-3CCC-F9A7-A9B8-CA29FAA81218}"/>
            </a:ext>
          </a:extLst>
        </p:cNvPr>
        <p:cNvGrpSpPr/>
        <p:nvPr/>
      </p:nvGrpSpPr>
      <p:grpSpPr>
        <a:xfrm>
          <a:off x="0" y="0"/>
          <a:ext cx="0" cy="0"/>
          <a:chOff x="0" y="0"/>
          <a:chExt cx="0" cy="0"/>
        </a:xfrm>
      </p:grpSpPr>
      <p:pic>
        <p:nvPicPr>
          <p:cNvPr id="3080" name="Picture 8" descr="The Gourd Circle – Page 12 – Guayakí Yerba Mate">
            <a:extLst>
              <a:ext uri="{FF2B5EF4-FFF2-40B4-BE49-F238E27FC236}">
                <a16:creationId xmlns:a16="http://schemas.microsoft.com/office/drawing/2014/main" id="{22DC88C9-1F68-729E-77C4-7B60A52A1D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97"/>
          <a:stretch/>
        </p:blipFill>
        <p:spPr bwMode="auto">
          <a:xfrm>
            <a:off x="3212463" y="2008589"/>
            <a:ext cx="1835709" cy="17252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34F1B59-C0B7-9FAA-80AB-6678FE67C09C}"/>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490FBBEE-22C6-0ACE-A347-97E8F2649F73}"/>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Body Medium">
            <a:extLst>
              <a:ext uri="{FF2B5EF4-FFF2-40B4-BE49-F238E27FC236}">
                <a16:creationId xmlns:a16="http://schemas.microsoft.com/office/drawing/2014/main" id="{35E4A68C-7D97-ABE3-4C9C-CAB18A3F1317}"/>
              </a:ext>
            </a:extLst>
          </p:cNvPr>
          <p:cNvSpPr/>
          <p:nvPr/>
        </p:nvSpPr>
        <p:spPr>
          <a:xfrm>
            <a:off x="602961" y="481799"/>
            <a:ext cx="10498350"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Part 1: Place these case studies on the Vitality Scale (2/2)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[Answers discussed in the workshop]</a:t>
            </a:r>
            <a:endPar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507BC74-DFB3-118A-396D-3BEEFFF47085}"/>
              </a:ext>
            </a:extLst>
          </p:cNvPr>
          <p:cNvSpPr txBox="1"/>
          <p:nvPr/>
        </p:nvSpPr>
        <p:spPr>
          <a:xfrm>
            <a:off x="5131673" y="1680470"/>
            <a:ext cx="6108492" cy="2009140"/>
          </a:xfrm>
          <a:prstGeom prst="rect">
            <a:avLst/>
          </a:prstGeom>
          <a:noFill/>
        </p:spPr>
        <p:txBody>
          <a:bodyPr wrap="square">
            <a:spAutoFit/>
          </a:bodyPr>
          <a:lstStyle/>
          <a:p>
            <a:pPr>
              <a:lnSpc>
                <a:spcPct val="116000"/>
              </a:lnSpc>
              <a:spcBef>
                <a:spcPts val="600"/>
              </a:spcBef>
              <a:spcAft>
                <a:spcPts val="600"/>
              </a:spcAft>
              <a:buNone/>
            </a:pPr>
            <a:r>
              <a:rPr lang="en-US" sz="1800" err="1">
                <a:ln>
                  <a:noFill/>
                </a:ln>
                <a:effectLst/>
                <a:uFill>
                  <a:solidFill>
                    <a:srgbClr val="000000"/>
                  </a:solidFill>
                </a:uFill>
                <a:latin typeface="Arial" panose="020B0604020202020204" pitchFamily="34" charset="0"/>
                <a:cs typeface="Arial" panose="020B0604020202020204" pitchFamily="34" charset="0"/>
              </a:rPr>
              <a:t>Guayaki</a:t>
            </a:r>
            <a:r>
              <a:rPr lang="en-US" sz="1800">
                <a:ln>
                  <a:noFill/>
                </a:ln>
                <a:effectLst/>
                <a:uFill>
                  <a:solidFill>
                    <a:srgbClr val="000000"/>
                  </a:solidFill>
                </a:uFill>
                <a:latin typeface="Arial" panose="020B0604020202020204" pitchFamily="34" charset="0"/>
                <a:cs typeface="Arial" panose="020B0604020202020204" pitchFamily="34" charset="0"/>
              </a:rPr>
              <a:t> look to support the livelihoods and well-being of their producers, the communities where they work, and their customers. Focus areas include human rights, livelihoods and well-being, justice, equity, diversity, inclusion, product quality, health, nutrition and working conditions, health and safety.</a:t>
            </a:r>
            <a:endParaRPr lang="en-GB"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3DD30E-3DA0-D81F-4A8F-2FD1D7AE5147}"/>
              </a:ext>
            </a:extLst>
          </p:cNvPr>
          <p:cNvSpPr txBox="1"/>
          <p:nvPr/>
        </p:nvSpPr>
        <p:spPr>
          <a:xfrm>
            <a:off x="602961" y="4490460"/>
            <a:ext cx="5712114" cy="1687834"/>
          </a:xfrm>
          <a:prstGeom prst="rect">
            <a:avLst/>
          </a:prstGeom>
          <a:noFill/>
        </p:spPr>
        <p:txBody>
          <a:bodyPr wrap="square">
            <a:spAutoFit/>
          </a:bodyPr>
          <a:lstStyle/>
          <a:p>
            <a:pPr>
              <a:lnSpc>
                <a:spcPct val="116000"/>
              </a:lnSpc>
              <a:spcBef>
                <a:spcPts val="600"/>
              </a:spcBef>
              <a:spcAft>
                <a:spcPts val="600"/>
              </a:spcAft>
              <a:buNone/>
            </a:pPr>
            <a:r>
              <a:rPr lang="en-GB" sz="1800">
                <a:ln>
                  <a:noFill/>
                </a:ln>
                <a:effectLst/>
                <a:uFill>
                  <a:solidFill>
                    <a:srgbClr val="000000"/>
                  </a:solidFill>
                </a:uFill>
                <a:latin typeface="Arial" panose="020B0604020202020204" pitchFamily="34" charset="0"/>
                <a:cs typeface="Arial" panose="020B0604020202020204" pitchFamily="34" charset="0"/>
              </a:rPr>
              <a:t>The Metals Company is developing the world’s largest estimated resource of metals required for electric vehicles and low-carbon energy. They are mining natural materials that lie on the bottom of the ocean floor using machine labour.</a:t>
            </a:r>
            <a:endParaRPr lang="en-GB"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B3A350E-610F-CE86-28A2-2455113F5127}"/>
              </a:ext>
            </a:extLst>
          </p:cNvPr>
          <p:cNvSpPr txBox="1"/>
          <p:nvPr/>
        </p:nvSpPr>
        <p:spPr>
          <a:xfrm>
            <a:off x="602961" y="1680470"/>
            <a:ext cx="4445212" cy="369332"/>
          </a:xfrm>
          <a:prstGeom prst="rect">
            <a:avLst/>
          </a:prstGeom>
          <a:solidFill>
            <a:srgbClr val="13CDBB"/>
          </a:solidFill>
        </p:spPr>
        <p:txBody>
          <a:bodyPr wrap="square" rtlCol="0">
            <a:spAutoFit/>
          </a:bodyPr>
          <a:lstStyle/>
          <a:p>
            <a:pPr algn="ctr"/>
            <a:r>
              <a:rPr lang="en-GB" b="1">
                <a:latin typeface="Arial" panose="020B0604020202020204" pitchFamily="34" charset="0"/>
                <a:cs typeface="Arial" panose="020B0604020202020204" pitchFamily="34" charset="0"/>
              </a:rPr>
              <a:t>3. GUAYAKI</a:t>
            </a:r>
          </a:p>
        </p:txBody>
      </p:sp>
      <p:sp>
        <p:nvSpPr>
          <p:cNvPr id="12" name="TextBox 11">
            <a:extLst>
              <a:ext uri="{FF2B5EF4-FFF2-40B4-BE49-F238E27FC236}">
                <a16:creationId xmlns:a16="http://schemas.microsoft.com/office/drawing/2014/main" id="{CAC91434-2D01-D7A8-3A67-3DADAACFDA59}"/>
              </a:ext>
            </a:extLst>
          </p:cNvPr>
          <p:cNvSpPr txBox="1"/>
          <p:nvPr/>
        </p:nvSpPr>
        <p:spPr>
          <a:xfrm>
            <a:off x="6656099" y="4490460"/>
            <a:ext cx="4445212" cy="369332"/>
          </a:xfrm>
          <a:prstGeom prst="rect">
            <a:avLst/>
          </a:prstGeom>
          <a:solidFill>
            <a:srgbClr val="EBE9E9"/>
          </a:solidFill>
        </p:spPr>
        <p:txBody>
          <a:bodyPr wrap="square" rtlCol="0">
            <a:spAutoFit/>
          </a:bodyPr>
          <a:lstStyle/>
          <a:p>
            <a:pPr algn="ctr"/>
            <a:r>
              <a:rPr lang="en-GB" b="1">
                <a:latin typeface="Arial" panose="020B0604020202020204" pitchFamily="34" charset="0"/>
                <a:cs typeface="Arial" panose="020B0604020202020204" pitchFamily="34" charset="0"/>
              </a:rPr>
              <a:t>4. THE METALS COMPANY</a:t>
            </a:r>
          </a:p>
        </p:txBody>
      </p:sp>
      <p:pic>
        <p:nvPicPr>
          <p:cNvPr id="3078" name="Picture 6" descr="Guayaki – JUST TRADE">
            <a:extLst>
              <a:ext uri="{FF2B5EF4-FFF2-40B4-BE49-F238E27FC236}">
                <a16:creationId xmlns:a16="http://schemas.microsoft.com/office/drawing/2014/main" id="{1D6601B4-D2B8-62D1-5375-E17AEF790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60" y="2049802"/>
            <a:ext cx="2526004" cy="168400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uayaki Organic Tropical Uprising Yerba ...">
            <a:extLst>
              <a:ext uri="{FF2B5EF4-FFF2-40B4-BE49-F238E27FC236}">
                <a16:creationId xmlns:a16="http://schemas.microsoft.com/office/drawing/2014/main" id="{1981538E-6445-B664-EA89-BCDAD44CEC9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9306" r="20892"/>
          <a:stretch/>
        </p:blipFill>
        <p:spPr bwMode="auto">
          <a:xfrm>
            <a:off x="2665966" y="2101328"/>
            <a:ext cx="976235" cy="163247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he Metals Company">
            <a:extLst>
              <a:ext uri="{FF2B5EF4-FFF2-40B4-BE49-F238E27FC236}">
                <a16:creationId xmlns:a16="http://schemas.microsoft.com/office/drawing/2014/main" id="{CD3E8F1F-1969-C98C-B427-976FE89F98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387" t="21705" r="9356" b="18221"/>
          <a:stretch/>
        </p:blipFill>
        <p:spPr bwMode="auto">
          <a:xfrm>
            <a:off x="6656099" y="4912746"/>
            <a:ext cx="2600439" cy="115883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attery Metals ...">
            <a:extLst>
              <a:ext uri="{FF2B5EF4-FFF2-40B4-BE49-F238E27FC236}">
                <a16:creationId xmlns:a16="http://schemas.microsoft.com/office/drawing/2014/main" id="{CE5A23AC-4AD5-D075-DDA5-6CDDF70D7C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0324" y="4859793"/>
            <a:ext cx="1820987" cy="121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94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57E13-AC44-BE54-3EDD-F46E531607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DB36006-F96C-DD2A-5AD7-28CA5A11B19B}"/>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D4486857-5AB3-B202-315B-77144D781764}"/>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Body Medium">
            <a:extLst>
              <a:ext uri="{FF2B5EF4-FFF2-40B4-BE49-F238E27FC236}">
                <a16:creationId xmlns:a16="http://schemas.microsoft.com/office/drawing/2014/main" id="{EA794FE9-4E26-8980-9110-D9174B816091}"/>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Part 2: Add you</a:t>
            </a:r>
            <a:r>
              <a:rPr lang="en-US" sz="3200" kern="0">
                <a:solidFill>
                  <a:srgbClr val="000000"/>
                </a:solidFill>
                <a:latin typeface="Arial" panose="020B0604020202020204" pitchFamily="34" charset="0"/>
                <a:cs typeface="Arial" panose="020B0604020202020204" pitchFamily="34" charset="0"/>
              </a:rPr>
              <a:t>r own examples to </a:t>
            </a: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Vitality Scale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0">
                <a:solidFill>
                  <a:srgbClr val="000000"/>
                </a:solidFill>
                <a:latin typeface="Arial" panose="020B0604020202020204" pitchFamily="34" charset="0"/>
                <a:cs typeface="Arial" panose="020B0604020202020204" pitchFamily="34" charset="0"/>
              </a:rPr>
              <a:t>[O</a:t>
            </a:r>
            <a:r>
              <a:rPr kumimoji="0" lang="en-US" sz="24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ptional</a:t>
            </a:r>
            <a:r>
              <a:rPr lang="en-US" sz="2400" kern="0">
                <a:solidFill>
                  <a:srgbClr val="00000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F8F75AF-FC04-121A-1618-41DFBC4A5E5E}"/>
              </a:ext>
            </a:extLst>
          </p:cNvPr>
          <p:cNvSpPr txBox="1"/>
          <p:nvPr/>
        </p:nvSpPr>
        <p:spPr>
          <a:xfrm>
            <a:off x="602961" y="2173184"/>
            <a:ext cx="6108700" cy="3162019"/>
          </a:xfrm>
          <a:prstGeom prst="rect">
            <a:avLst/>
          </a:prstGeom>
          <a:noFill/>
        </p:spPr>
        <p:txBody>
          <a:bodyPr wrap="square">
            <a:spAutoFit/>
          </a:bodyPr>
          <a:lstStyle/>
          <a:p>
            <a:pPr>
              <a:lnSpc>
                <a:spcPct val="116000"/>
              </a:lnSpc>
              <a:spcBef>
                <a:spcPts val="600"/>
              </a:spcBef>
              <a:spcAft>
                <a:spcPts val="600"/>
              </a:spcAft>
              <a:buNone/>
            </a:pPr>
            <a:r>
              <a:rPr lang="en-US">
                <a:solidFill>
                  <a:srgbClr val="000000"/>
                </a:solidFill>
                <a:uFill>
                  <a:solidFill>
                    <a:srgbClr val="000000"/>
                  </a:solidFill>
                </a:uFill>
                <a:latin typeface="Arial" panose="020B0604020202020204" pitchFamily="34" charset="0"/>
                <a:ea typeface="Aptos" panose="020B0004020202020204" pitchFamily="34" charset="0"/>
                <a:cs typeface="Arial" panose="020B0604020202020204" pitchFamily="34" charset="0"/>
              </a:rPr>
              <a:t>R</a:t>
            </a: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esearch enterprises that relate to your selected mission idea and plot them on the Vitality Scale. For example, if your idea is to offer biodiversity corridors to school children, you may want to look at other businesses who  provide biodiversity services, or </a:t>
            </a:r>
            <a:r>
              <a:rPr lang="en-US">
                <a:solidFill>
                  <a:srgbClr val="000000"/>
                </a:solidFill>
                <a:uFill>
                  <a:solidFill>
                    <a:srgbClr val="000000"/>
                  </a:solidFill>
                </a:uFill>
                <a:latin typeface="Arial" panose="020B0604020202020204" pitchFamily="34" charset="0"/>
                <a:ea typeface="Aptos" panose="020B0004020202020204" pitchFamily="34" charset="0"/>
                <a:cs typeface="Arial" panose="020B0604020202020204" pitchFamily="34" charset="0"/>
              </a:rPr>
              <a:t>those who work with children and nature in other ways. </a:t>
            </a:r>
          </a:p>
          <a:p>
            <a:pPr>
              <a:lnSpc>
                <a:spcPct val="116000"/>
              </a:lnSpc>
              <a:spcBef>
                <a:spcPts val="600"/>
              </a:spcBef>
              <a:spcAft>
                <a:spcPts val="600"/>
              </a:spcAft>
              <a:buNone/>
            </a:pPr>
            <a:endParaRPr lang="en-GB" sz="20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a:buNone/>
            </a:pPr>
            <a:r>
              <a:rPr lang="en-GB" sz="1800" b="1">
                <a:effectLst/>
                <a:latin typeface="Arial" panose="020B0604020202020204" pitchFamily="34" charset="0"/>
                <a:ea typeface="Arial Unicode MS"/>
                <a:cs typeface="Arial" panose="020B0604020202020204" pitchFamily="34" charset="0"/>
              </a:rPr>
              <a:t>The goal is to understand how these enterprises impact society, the environment, and the economy. </a:t>
            </a:r>
            <a:endParaRPr lang="en-GB">
              <a:latin typeface="Arial" panose="020B0604020202020204" pitchFamily="34" charset="0"/>
              <a:cs typeface="Arial" panose="020B0604020202020204" pitchFamily="34" charset="0"/>
            </a:endParaRPr>
          </a:p>
        </p:txBody>
      </p:sp>
      <p:pic>
        <p:nvPicPr>
          <p:cNvPr id="2" name="Picture 1" descr="A diagram of a company's enterprise&#10;&#10;AI-generated content may be incorrect.">
            <a:extLst>
              <a:ext uri="{FF2B5EF4-FFF2-40B4-BE49-F238E27FC236}">
                <a16:creationId xmlns:a16="http://schemas.microsoft.com/office/drawing/2014/main" id="{1B5FF8A6-AEB5-3955-55E6-8D3A8CDCA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661" y="2173184"/>
            <a:ext cx="4426249" cy="3756275"/>
          </a:xfrm>
          <a:prstGeom prst="rect">
            <a:avLst/>
          </a:prstGeom>
        </p:spPr>
      </p:pic>
    </p:spTree>
    <p:extLst>
      <p:ext uri="{BB962C8B-B14F-4D97-AF65-F5344CB8AC3E}">
        <p14:creationId xmlns:p14="http://schemas.microsoft.com/office/powerpoint/2010/main" val="2243119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A9545-3067-8FBF-DBE4-2A54E7C1BD85}"/>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D34ABC2B-EA90-30B7-B072-3568DB310EB9}"/>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D8E0C651-692A-AF11-7663-227B0BFCCC28}"/>
              </a:ext>
            </a:extLst>
          </p:cNvPr>
          <p:cNvSpPr/>
          <p:nvPr/>
        </p:nvSpPr>
        <p:spPr>
          <a:xfrm>
            <a:off x="0" y="0"/>
            <a:ext cx="11496674" cy="1441149"/>
          </a:xfrm>
          <a:prstGeom prst="rect">
            <a:avLst/>
          </a:prstGeom>
          <a:solidFill>
            <a:srgbClr val="ECE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Body Medium">
            <a:extLst>
              <a:ext uri="{FF2B5EF4-FFF2-40B4-BE49-F238E27FC236}">
                <a16:creationId xmlns:a16="http://schemas.microsoft.com/office/drawing/2014/main" id="{AB0CE117-B110-3A6D-64B8-7FE9689E8CCD}"/>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Activity 1: Add your answers to the Vitality Scale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0" dirty="0">
                <a:solidFill>
                  <a:srgbClr val="000000"/>
                </a:solidFill>
                <a:latin typeface="Arial" panose="020B0604020202020204" pitchFamily="34" charset="0"/>
                <a:cs typeface="Arial" panose="020B0604020202020204" pitchFamily="34" charset="0"/>
              </a:rPr>
              <a:t>Part 1 and 2</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Picture 8" descr="A diagram of a company's enterprise&#10;&#10;AI-generated content may be incorrect.">
            <a:extLst>
              <a:ext uri="{FF2B5EF4-FFF2-40B4-BE49-F238E27FC236}">
                <a16:creationId xmlns:a16="http://schemas.microsoft.com/office/drawing/2014/main" id="{347F190B-6284-C152-C11D-1127575BA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657" y="1507037"/>
            <a:ext cx="6232731" cy="5289321"/>
          </a:xfrm>
          <a:prstGeom prst="rect">
            <a:avLst/>
          </a:prstGeom>
        </p:spPr>
      </p:pic>
      <p:sp>
        <p:nvSpPr>
          <p:cNvPr id="8" name="Rectangle 7">
            <a:extLst>
              <a:ext uri="{FF2B5EF4-FFF2-40B4-BE49-F238E27FC236}">
                <a16:creationId xmlns:a16="http://schemas.microsoft.com/office/drawing/2014/main" id="{594A14C5-F5AF-7D96-15D6-E315BABC32E3}"/>
              </a:ext>
            </a:extLst>
          </p:cNvPr>
          <p:cNvSpPr/>
          <p:nvPr/>
        </p:nvSpPr>
        <p:spPr>
          <a:xfrm>
            <a:off x="8752612" y="1868777"/>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B4CB30CC-DE23-6BD7-CCF2-E3F24B5E7674}"/>
              </a:ext>
            </a:extLst>
          </p:cNvPr>
          <p:cNvSpPr/>
          <p:nvPr/>
        </p:nvSpPr>
        <p:spPr>
          <a:xfrm>
            <a:off x="3159539" y="5868319"/>
            <a:ext cx="657225" cy="738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E8413794-8331-B23C-4A30-4732117CFAE3}"/>
              </a:ext>
            </a:extLst>
          </p:cNvPr>
          <p:cNvSpPr/>
          <p:nvPr/>
        </p:nvSpPr>
        <p:spPr>
          <a:xfrm rot="6730788">
            <a:off x="9106485" y="2221690"/>
            <a:ext cx="657225" cy="477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0C16F4C9-D224-08AD-652C-D94225DA512F}"/>
              </a:ext>
            </a:extLst>
          </p:cNvPr>
          <p:cNvPicPr>
            <a:picLocks noChangeAspect="1"/>
          </p:cNvPicPr>
          <p:nvPr/>
        </p:nvPicPr>
        <p:blipFill>
          <a:blip r:embed="rId4"/>
          <a:srcRect l="15366" r="14441" b="77064"/>
          <a:stretch/>
        </p:blipFill>
        <p:spPr>
          <a:xfrm>
            <a:off x="769477" y="2214986"/>
            <a:ext cx="1051994" cy="755315"/>
          </a:xfrm>
          <a:prstGeom prst="rect">
            <a:avLst/>
          </a:prstGeom>
        </p:spPr>
      </p:pic>
      <p:pic>
        <p:nvPicPr>
          <p:cNvPr id="16" name="Picture 15">
            <a:extLst>
              <a:ext uri="{FF2B5EF4-FFF2-40B4-BE49-F238E27FC236}">
                <a16:creationId xmlns:a16="http://schemas.microsoft.com/office/drawing/2014/main" id="{DD8249F4-4AF2-51D9-583B-0136A0738DFE}"/>
              </a:ext>
            </a:extLst>
          </p:cNvPr>
          <p:cNvPicPr>
            <a:picLocks noChangeAspect="1"/>
          </p:cNvPicPr>
          <p:nvPr/>
        </p:nvPicPr>
        <p:blipFill>
          <a:blip r:embed="rId4"/>
          <a:srcRect l="11243" t="28040" r="10936" b="46528"/>
          <a:stretch/>
        </p:blipFill>
        <p:spPr>
          <a:xfrm>
            <a:off x="769477" y="3305754"/>
            <a:ext cx="1051994" cy="755437"/>
          </a:xfrm>
          <a:prstGeom prst="rect">
            <a:avLst/>
          </a:prstGeom>
        </p:spPr>
      </p:pic>
      <p:pic>
        <p:nvPicPr>
          <p:cNvPr id="19" name="Picture 18">
            <a:extLst>
              <a:ext uri="{FF2B5EF4-FFF2-40B4-BE49-F238E27FC236}">
                <a16:creationId xmlns:a16="http://schemas.microsoft.com/office/drawing/2014/main" id="{082FF2FE-59E3-E480-9242-E6AB0C3CA0B5}"/>
              </a:ext>
            </a:extLst>
          </p:cNvPr>
          <p:cNvPicPr>
            <a:picLocks noChangeAspect="1"/>
          </p:cNvPicPr>
          <p:nvPr/>
        </p:nvPicPr>
        <p:blipFill>
          <a:blip r:embed="rId4"/>
          <a:srcRect l="47" t="84250" r="-1"/>
          <a:stretch/>
        </p:blipFill>
        <p:spPr>
          <a:xfrm>
            <a:off x="654846" y="5183596"/>
            <a:ext cx="1281257" cy="443631"/>
          </a:xfrm>
          <a:prstGeom prst="rect">
            <a:avLst/>
          </a:prstGeom>
        </p:spPr>
      </p:pic>
      <p:pic>
        <p:nvPicPr>
          <p:cNvPr id="20" name="Picture 19">
            <a:extLst>
              <a:ext uri="{FF2B5EF4-FFF2-40B4-BE49-F238E27FC236}">
                <a16:creationId xmlns:a16="http://schemas.microsoft.com/office/drawing/2014/main" id="{83B089E4-1428-CF33-F365-2ACB1F6C1799}"/>
              </a:ext>
            </a:extLst>
          </p:cNvPr>
          <p:cNvPicPr>
            <a:picLocks noChangeAspect="1"/>
          </p:cNvPicPr>
          <p:nvPr/>
        </p:nvPicPr>
        <p:blipFill>
          <a:blip r:embed="rId4"/>
          <a:srcRect l="8801" t="59168" r="8908" b="25039"/>
          <a:stretch/>
        </p:blipFill>
        <p:spPr>
          <a:xfrm>
            <a:off x="769477" y="4290387"/>
            <a:ext cx="1051994" cy="443631"/>
          </a:xfrm>
          <a:prstGeom prst="rect">
            <a:avLst/>
          </a:prstGeom>
        </p:spPr>
      </p:pic>
      <p:sp>
        <p:nvSpPr>
          <p:cNvPr id="2" name="Rectangle 1">
            <a:extLst>
              <a:ext uri="{FF2B5EF4-FFF2-40B4-BE49-F238E27FC236}">
                <a16:creationId xmlns:a16="http://schemas.microsoft.com/office/drawing/2014/main" id="{58CE54BF-4703-FE76-0CE5-E48D1248D521}"/>
              </a:ext>
            </a:extLst>
          </p:cNvPr>
          <p:cNvSpPr/>
          <p:nvPr/>
        </p:nvSpPr>
        <p:spPr>
          <a:xfrm>
            <a:off x="568180" y="1507036"/>
            <a:ext cx="1426875" cy="5056165"/>
          </a:xfrm>
          <a:prstGeom prst="rect">
            <a:avLst/>
          </a:prstGeom>
          <a:noFill/>
          <a:ln w="38100">
            <a:solidFill>
              <a:srgbClr val="13CD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0626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3BF769AD-E21D-064F-A6C2-99D6E8E5677F}"/>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06C89D44-292E-71BC-F968-7CE823D7B49E}"/>
              </a:ext>
            </a:extLst>
          </p:cNvPr>
          <p:cNvSpPr/>
          <p:nvPr/>
        </p:nvSpPr>
        <p:spPr>
          <a:xfrm>
            <a:off x="739133" y="-154112"/>
            <a:ext cx="5989204" cy="5272212"/>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Arial" panose="020B0604020202020204" pitchFamily="34" charset="0"/>
                <a:cs typeface="Arial" panose="020B0604020202020204" pitchFamily="34" charset="0"/>
              </a:rPr>
              <a:t>What it means to be a regenerative entrepreneur </a:t>
            </a:r>
          </a:p>
        </p:txBody>
      </p:sp>
    </p:spTree>
    <p:extLst>
      <p:ext uri="{BB962C8B-B14F-4D97-AF65-F5344CB8AC3E}">
        <p14:creationId xmlns:p14="http://schemas.microsoft.com/office/powerpoint/2010/main" val="2974335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76FD-1555-75E5-5817-342B49710B8A}"/>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6A83D4BA-FC16-E5E7-B6BB-1F476CFE03E4}"/>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CC8B9F8-0870-D5A1-D66A-D23260CE6A63}"/>
              </a:ext>
            </a:extLst>
          </p:cNvPr>
          <p:cNvSpPr/>
          <p:nvPr/>
        </p:nvSpPr>
        <p:spPr>
          <a:xfrm>
            <a:off x="0" y="0"/>
            <a:ext cx="11496674" cy="1441149"/>
          </a:xfrm>
          <a:prstGeom prst="rect">
            <a:avLst/>
          </a:prstGeom>
          <a:solidFill>
            <a:srgbClr val="80F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4D8547FE-A51D-7A58-2CB4-65F9A4666A62}"/>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Different ways of starting an enterprise</a:t>
            </a:r>
          </a:p>
        </p:txBody>
      </p:sp>
      <p:graphicFrame>
        <p:nvGraphicFramePr>
          <p:cNvPr id="3" name="Diagram 2">
            <a:extLst>
              <a:ext uri="{FF2B5EF4-FFF2-40B4-BE49-F238E27FC236}">
                <a16:creationId xmlns:a16="http://schemas.microsoft.com/office/drawing/2014/main" id="{9946AA04-399B-5925-FDC4-DB69C3758480}"/>
              </a:ext>
            </a:extLst>
          </p:cNvPr>
          <p:cNvGraphicFramePr/>
          <p:nvPr>
            <p:extLst>
              <p:ext uri="{D42A27DB-BD31-4B8C-83A1-F6EECF244321}">
                <p14:modId xmlns:p14="http://schemas.microsoft.com/office/powerpoint/2010/main" val="3418444961"/>
              </p:ext>
            </p:extLst>
          </p:nvPr>
        </p:nvGraphicFramePr>
        <p:xfrm>
          <a:off x="266218" y="959347"/>
          <a:ext cx="10579259" cy="5534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6F7D3B2-D776-7CFD-EE11-E89694EE2FE8}"/>
              </a:ext>
            </a:extLst>
          </p:cNvPr>
          <p:cNvSpPr txBox="1"/>
          <p:nvPr/>
        </p:nvSpPr>
        <p:spPr>
          <a:xfrm>
            <a:off x="937549" y="5139159"/>
            <a:ext cx="9780608" cy="646331"/>
          </a:xfrm>
          <a:prstGeom prst="rect">
            <a:avLst/>
          </a:prstGeom>
          <a:noFill/>
        </p:spPr>
        <p:txBody>
          <a:bodyPr wrap="square" rtlCol="0">
            <a:spAutoFit/>
          </a:bodyPr>
          <a:lstStyle/>
          <a:p>
            <a:r>
              <a:rPr lang="en-GB" dirty="0">
                <a:highlight>
                  <a:srgbClr val="ECE8DF"/>
                </a:highlight>
                <a:latin typeface="Arial" panose="020B0604020202020204" pitchFamily="34" charset="0"/>
                <a:cs typeface="Arial" panose="020B0604020202020204" pitchFamily="34" charset="0"/>
              </a:rPr>
              <a:t>What examples do you know of enterprises that fit in these different categories?</a:t>
            </a:r>
          </a:p>
          <a:p>
            <a:r>
              <a:rPr lang="en-GB" dirty="0">
                <a:highlight>
                  <a:srgbClr val="ECE8DF"/>
                </a:highlight>
                <a:latin typeface="Arial" panose="020B0604020202020204" pitchFamily="34" charset="0"/>
                <a:cs typeface="Arial" panose="020B0604020202020204" pitchFamily="34" charset="0"/>
              </a:rPr>
              <a:t>How regenerative would you say they are?</a:t>
            </a:r>
          </a:p>
        </p:txBody>
      </p:sp>
    </p:spTree>
    <p:extLst>
      <p:ext uri="{BB962C8B-B14F-4D97-AF65-F5344CB8AC3E}">
        <p14:creationId xmlns:p14="http://schemas.microsoft.com/office/powerpoint/2010/main" val="2645340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77201-A890-EDA8-C6E8-15CDA4E7D398}"/>
            </a:ext>
          </a:extLst>
        </p:cNvPr>
        <p:cNvGrpSpPr/>
        <p:nvPr/>
      </p:nvGrpSpPr>
      <p:grpSpPr>
        <a:xfrm>
          <a:off x="0" y="0"/>
          <a:ext cx="0" cy="0"/>
          <a:chOff x="0" y="0"/>
          <a:chExt cx="0" cy="0"/>
        </a:xfrm>
      </p:grpSpPr>
      <p:pic>
        <p:nvPicPr>
          <p:cNvPr id="3" name="Picture 2" descr="A colorful fireworks and stars&#10;&#10;AI-generated content may be incorrect.">
            <a:extLst>
              <a:ext uri="{FF2B5EF4-FFF2-40B4-BE49-F238E27FC236}">
                <a16:creationId xmlns:a16="http://schemas.microsoft.com/office/drawing/2014/main" id="{F77D9EC4-7CE0-647D-6807-E75344F7A5A8}"/>
              </a:ext>
            </a:extLst>
          </p:cNvPr>
          <p:cNvPicPr>
            <a:picLocks noChangeAspect="1"/>
          </p:cNvPicPr>
          <p:nvPr/>
        </p:nvPicPr>
        <p:blipFill>
          <a:blip r:embed="rId3">
            <a:extLst>
              <a:ext uri="{28A0092B-C50C-407E-A947-70E740481C1C}">
                <a14:useLocalDpi xmlns:a14="http://schemas.microsoft.com/office/drawing/2010/main" val="0"/>
              </a:ext>
            </a:extLst>
          </a:blip>
          <a:srcRect l="39592" r="23123"/>
          <a:stretch/>
        </p:blipFill>
        <p:spPr>
          <a:xfrm>
            <a:off x="7563150" y="0"/>
            <a:ext cx="3933524" cy="6858000"/>
          </a:xfrm>
          <a:prstGeom prst="rect">
            <a:avLst/>
          </a:prstGeom>
        </p:spPr>
      </p:pic>
      <p:sp>
        <p:nvSpPr>
          <p:cNvPr id="17" name="Body Medium">
            <a:extLst>
              <a:ext uri="{FF2B5EF4-FFF2-40B4-BE49-F238E27FC236}">
                <a16:creationId xmlns:a16="http://schemas.microsoft.com/office/drawing/2014/main" id="{E0542817-5B67-AF34-4F88-00BF44E65EE4}"/>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EBF7310-A83C-8E53-A87F-0D1AC242DE9C}"/>
              </a:ext>
            </a:extLst>
          </p:cNvPr>
          <p:cNvSpPr/>
          <p:nvPr/>
        </p:nvSpPr>
        <p:spPr>
          <a:xfrm>
            <a:off x="0" y="0"/>
            <a:ext cx="11496674" cy="1441149"/>
          </a:xfrm>
          <a:prstGeom prst="rect">
            <a:avLst/>
          </a:prstGeom>
          <a:solidFill>
            <a:srgbClr val="80F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Body Medium">
            <a:extLst>
              <a:ext uri="{FF2B5EF4-FFF2-40B4-BE49-F238E27FC236}">
                <a16:creationId xmlns:a16="http://schemas.microsoft.com/office/drawing/2014/main" id="{1EC6D269-04D0-482F-F742-75A18E30C900}"/>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Different ways of starting an enterprise</a:t>
            </a:r>
          </a:p>
        </p:txBody>
      </p:sp>
      <p:sp>
        <p:nvSpPr>
          <p:cNvPr id="5" name="TextBox 4">
            <a:extLst>
              <a:ext uri="{FF2B5EF4-FFF2-40B4-BE49-F238E27FC236}">
                <a16:creationId xmlns:a16="http://schemas.microsoft.com/office/drawing/2014/main" id="{C5E5608B-6087-329C-A41E-F7B75C052256}"/>
              </a:ext>
            </a:extLst>
          </p:cNvPr>
          <p:cNvSpPr txBox="1"/>
          <p:nvPr/>
        </p:nvSpPr>
        <p:spPr>
          <a:xfrm>
            <a:off x="609021" y="1795948"/>
            <a:ext cx="6357835" cy="3725828"/>
          </a:xfrm>
          <a:prstGeom prst="rect">
            <a:avLst/>
          </a:prstGeom>
          <a:noFill/>
        </p:spPr>
        <p:txBody>
          <a:bodyPr wrap="square">
            <a:spAutoFit/>
          </a:bodyPr>
          <a:lstStyle/>
          <a:p>
            <a:pPr>
              <a:lnSpc>
                <a:spcPct val="116000"/>
              </a:lnSpc>
              <a:spcBef>
                <a:spcPts val="600"/>
              </a:spcBef>
              <a:spcAft>
                <a:spcPts val="600"/>
              </a:spcAft>
              <a:buNone/>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To decide on a path forward, you might want to think about:</a:t>
            </a:r>
            <a:endParaRPr lang="en-GB" sz="20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Is this something I want to do for the long-term? </a:t>
            </a:r>
            <a:endParaRPr lang="en-GB" sz="20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How could I get the money I need? (Something we’ll explore in the next section)</a:t>
            </a:r>
            <a:endParaRPr lang="en-GB" sz="20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What option(s) am I drawn to and why? What are the benefits and what worries me?</a:t>
            </a:r>
            <a:endParaRPr lang="en-GB" sz="20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What would it look like if I tried one of the other options? </a:t>
            </a:r>
            <a:endParaRPr lang="en-GB" sz="20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What do I not know about this and how could I learn more?</a:t>
            </a:r>
            <a:endParaRPr lang="en-GB" sz="20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081069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CF2F3-C281-44CD-74DF-19315F0E6D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335B679-B5DD-A85D-29EA-6F871E6F9BDE}"/>
              </a:ext>
            </a:extLst>
          </p:cNvPr>
          <p:cNvSpPr/>
          <p:nvPr/>
        </p:nvSpPr>
        <p:spPr>
          <a:xfrm>
            <a:off x="0" y="0"/>
            <a:ext cx="11496674" cy="1441149"/>
          </a:xfrm>
          <a:prstGeom prst="rect">
            <a:avLst/>
          </a:prstGeom>
          <a:solidFill>
            <a:srgbClr val="80F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Body Medium">
            <a:extLst>
              <a:ext uri="{FF2B5EF4-FFF2-40B4-BE49-F238E27FC236}">
                <a16:creationId xmlns:a16="http://schemas.microsoft.com/office/drawing/2014/main" id="{67E063FB-129D-5332-3D23-ED9B84BB093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Body Medium">
            <a:extLst>
              <a:ext uri="{FF2B5EF4-FFF2-40B4-BE49-F238E27FC236}">
                <a16:creationId xmlns:a16="http://schemas.microsoft.com/office/drawing/2014/main" id="{5674F7E4-6658-6156-5C89-2934051BDF93}"/>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Exploring entrepreneurial identity</a:t>
            </a:r>
          </a:p>
        </p:txBody>
      </p:sp>
      <p:sp>
        <p:nvSpPr>
          <p:cNvPr id="16" name="TextBox 15">
            <a:extLst>
              <a:ext uri="{FF2B5EF4-FFF2-40B4-BE49-F238E27FC236}">
                <a16:creationId xmlns:a16="http://schemas.microsoft.com/office/drawing/2014/main" id="{45EDC384-1152-26B7-D3AA-FD6FD614658D}"/>
              </a:ext>
            </a:extLst>
          </p:cNvPr>
          <p:cNvSpPr txBox="1"/>
          <p:nvPr/>
        </p:nvSpPr>
        <p:spPr>
          <a:xfrm>
            <a:off x="488661" y="1694348"/>
            <a:ext cx="10205937" cy="4247317"/>
          </a:xfrm>
          <a:prstGeom prst="rect">
            <a:avLst/>
          </a:prstGeom>
          <a:noFill/>
        </p:spPr>
        <p:txBody>
          <a:bodyPr wrap="square">
            <a:spAutoFit/>
          </a:bodyPr>
          <a:lstStyle/>
          <a:p>
            <a:r>
              <a:rPr lang="en-GB" kern="0">
                <a:solidFill>
                  <a:srgbClr val="000000"/>
                </a:solidFill>
                <a:latin typeface="Arial" panose="020B0604020202020204" pitchFamily="34" charset="0"/>
                <a:cs typeface="Arial" panose="020B0604020202020204" pitchFamily="34" charset="0"/>
              </a:rPr>
              <a:t>There is no set definition of an entrepreneur – and they can come from all sorts of different backgrounds, sectors and life experiences. You can however learn from others, so let’s explore entrepreneurial traits that resonate with you.</a:t>
            </a:r>
            <a:endParaRPr lang="en-US" kern="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endParaRPr lang="en-GB">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r>
              <a:rPr lang="en-GB">
                <a:ln>
                  <a:noFill/>
                </a:ln>
                <a:solidFill>
                  <a:srgbClr val="000000"/>
                </a:solidFill>
                <a:effectLst/>
                <a:highlight>
                  <a:srgbClr val="B6FF99"/>
                </a:highlight>
                <a:uFill>
                  <a:solidFill>
                    <a:srgbClr val="000000"/>
                  </a:solidFill>
                </a:uFill>
                <a:latin typeface="Arial" panose="020B0604020202020204" pitchFamily="34" charset="0"/>
                <a:ea typeface="Aptos" panose="020B0004020202020204" pitchFamily="34" charset="0"/>
                <a:cs typeface="Arial" panose="020B0604020202020204" pitchFamily="34" charset="0"/>
              </a:rPr>
              <a:t>Step 1: Identify an entrepreneur</a:t>
            </a:r>
          </a:p>
          <a:p>
            <a:r>
              <a:rPr lang="en-GB">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What makes this person stand out? What qualities or behaviours make them successful?</a:t>
            </a:r>
          </a:p>
          <a:p>
            <a:endParaRPr lang="en-GB">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r>
              <a:rPr lang="en-GB">
                <a:ln>
                  <a:noFill/>
                </a:ln>
                <a:solidFill>
                  <a:srgbClr val="000000"/>
                </a:solidFill>
                <a:effectLst/>
                <a:highlight>
                  <a:srgbClr val="B6FF99"/>
                </a:highlight>
                <a:uFill>
                  <a:solidFill>
                    <a:srgbClr val="000000"/>
                  </a:solidFill>
                </a:uFill>
                <a:latin typeface="Arial" panose="020B0604020202020204" pitchFamily="34" charset="0"/>
                <a:ea typeface="Aptos" panose="020B0004020202020204" pitchFamily="34" charset="0"/>
                <a:cs typeface="Arial" panose="020B0604020202020204" pitchFamily="34" charset="0"/>
              </a:rPr>
              <a:t>Step 2: Map their journey</a:t>
            </a:r>
          </a:p>
          <a:p>
            <a:r>
              <a:rPr lang="en-GB">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Write a brief description of what this entrepreneur faced and achieved. How did they navigate challenges and stay committed? Focus on specific attributes they displayed.</a:t>
            </a:r>
          </a:p>
          <a:p>
            <a:endParaRPr lang="en-GB">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r>
              <a:rPr lang="en-GB">
                <a:ln>
                  <a:noFill/>
                </a:ln>
                <a:solidFill>
                  <a:srgbClr val="000000"/>
                </a:solidFill>
                <a:effectLst/>
                <a:highlight>
                  <a:srgbClr val="B6FF99"/>
                </a:highlight>
                <a:uFill>
                  <a:solidFill>
                    <a:srgbClr val="000000"/>
                  </a:solidFill>
                </a:uFill>
                <a:latin typeface="Arial" panose="020B0604020202020204" pitchFamily="34" charset="0"/>
                <a:ea typeface="Aptos" panose="020B0004020202020204" pitchFamily="34" charset="0"/>
                <a:cs typeface="Arial" panose="020B0604020202020204" pitchFamily="34" charset="0"/>
              </a:rPr>
              <a:t>Step 3: Reflect on the activity</a:t>
            </a:r>
          </a:p>
          <a:p>
            <a:r>
              <a:rPr lang="en-GB">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Answer the following reflection questions:</a:t>
            </a:r>
          </a:p>
          <a:p>
            <a:r>
              <a:rPr lang="en-GB">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	How has your view of entrepreneurship changed after exploring these identities?</a:t>
            </a:r>
          </a:p>
          <a:p>
            <a:r>
              <a:rPr lang="en-GB">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	Do you see yourself as a potential entrepreneur now? Why or why not?</a:t>
            </a:r>
          </a:p>
        </p:txBody>
      </p:sp>
    </p:spTree>
    <p:extLst>
      <p:ext uri="{BB962C8B-B14F-4D97-AF65-F5344CB8AC3E}">
        <p14:creationId xmlns:p14="http://schemas.microsoft.com/office/powerpoint/2010/main" val="3383126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0F8C-323E-B69C-BE12-85B320179207}"/>
            </a:ext>
          </a:extLst>
        </p:cNvPr>
        <p:cNvGrpSpPr/>
        <p:nvPr/>
      </p:nvGrpSpPr>
      <p:grpSpPr>
        <a:xfrm>
          <a:off x="0" y="0"/>
          <a:ext cx="0" cy="0"/>
          <a:chOff x="0" y="0"/>
          <a:chExt cx="0" cy="0"/>
        </a:xfrm>
      </p:grpSpPr>
      <p:pic>
        <p:nvPicPr>
          <p:cNvPr id="2" name="Picture 1" descr="A group of arrows pointing upwards&#10;&#10;AI-generated content may be incorrect.">
            <a:extLst>
              <a:ext uri="{FF2B5EF4-FFF2-40B4-BE49-F238E27FC236}">
                <a16:creationId xmlns:a16="http://schemas.microsoft.com/office/drawing/2014/main" id="{3CED46A0-D1EA-0E2E-C29D-DC60FE364015}"/>
              </a:ext>
            </a:extLst>
          </p:cNvPr>
          <p:cNvPicPr>
            <a:picLocks noChangeAspect="1"/>
          </p:cNvPicPr>
          <p:nvPr/>
        </p:nvPicPr>
        <p:blipFill>
          <a:blip r:embed="rId3">
            <a:extLst>
              <a:ext uri="{28A0092B-C50C-407E-A947-70E740481C1C}">
                <a14:useLocalDpi xmlns:a14="http://schemas.microsoft.com/office/drawing/2010/main" val="0"/>
              </a:ext>
            </a:extLst>
          </a:blip>
          <a:srcRect l="43318" r="7388"/>
          <a:stretch/>
        </p:blipFill>
        <p:spPr>
          <a:xfrm>
            <a:off x="7283270" y="1320800"/>
            <a:ext cx="4213404" cy="5556450"/>
          </a:xfrm>
          <a:prstGeom prst="rect">
            <a:avLst/>
          </a:prstGeom>
        </p:spPr>
      </p:pic>
      <p:sp>
        <p:nvSpPr>
          <p:cNvPr id="17" name="Body Medium">
            <a:extLst>
              <a:ext uri="{FF2B5EF4-FFF2-40B4-BE49-F238E27FC236}">
                <a16:creationId xmlns:a16="http://schemas.microsoft.com/office/drawing/2014/main" id="{53F78783-B300-B04C-13B7-B92B7950E8C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A4BC8F1-DA70-0F01-E945-CE94778BEDD4}"/>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323C5AE-0397-3673-3EF7-85F17C597276}"/>
              </a:ext>
            </a:extLst>
          </p:cNvPr>
          <p:cNvSpPr/>
          <p:nvPr/>
        </p:nvSpPr>
        <p:spPr>
          <a:xfrm>
            <a:off x="0" y="0"/>
            <a:ext cx="11496674" cy="1441149"/>
          </a:xfrm>
          <a:prstGeom prst="rect">
            <a:avLst/>
          </a:prstGeom>
          <a:solidFill>
            <a:srgbClr val="80F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3533E6A9-F93E-E6BE-EAF2-D358D16E7E72}"/>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dirty="0">
                <a:solidFill>
                  <a:srgbClr val="000000"/>
                </a:solidFill>
                <a:latin typeface="Arial" panose="020B0604020202020204" pitchFamily="34" charset="0"/>
                <a:cs typeface="Arial" panose="020B0604020202020204" pitchFamily="34" charset="0"/>
              </a:rPr>
              <a:t>Mapping your entrepreneurial identity</a:t>
            </a:r>
          </a:p>
        </p:txBody>
      </p:sp>
      <p:sp>
        <p:nvSpPr>
          <p:cNvPr id="11" name="TextBox 10">
            <a:extLst>
              <a:ext uri="{FF2B5EF4-FFF2-40B4-BE49-F238E27FC236}">
                <a16:creationId xmlns:a16="http://schemas.microsoft.com/office/drawing/2014/main" id="{27DF8338-1B6A-9A9B-A2D3-53E472D82231}"/>
              </a:ext>
            </a:extLst>
          </p:cNvPr>
          <p:cNvSpPr txBox="1"/>
          <p:nvPr/>
        </p:nvSpPr>
        <p:spPr>
          <a:xfrm>
            <a:off x="479954" y="1716045"/>
            <a:ext cx="6466946" cy="4811574"/>
          </a:xfrm>
          <a:prstGeom prst="rect">
            <a:avLst/>
          </a:prstGeom>
          <a:noFill/>
        </p:spPr>
        <p:txBody>
          <a:bodyPr wrap="square">
            <a:spAutoFit/>
          </a:bodyPr>
          <a:lstStyle/>
          <a:p>
            <a:pPr marL="285750" indent="-285750" defTabSz="457200">
              <a:lnSpc>
                <a:spcPct val="150000"/>
              </a:lnSpc>
              <a:spcAft>
                <a:spcPts val="1200"/>
              </a:spcAft>
              <a:buFont typeface="Arial" panose="020B0604020202020204" pitchFamily="34" charset="0"/>
              <a:buChar char="•"/>
              <a:defRPr/>
            </a:pPr>
            <a:r>
              <a:rPr lang="en-GB">
                <a:latin typeface="Arial" panose="020B0604020202020204" pitchFamily="34" charset="0"/>
                <a:ea typeface="Visuelt Pro ExtraLight"/>
                <a:cs typeface="Arial" panose="020B0604020202020204" pitchFamily="34" charset="0"/>
              </a:rPr>
              <a:t>What are my top three strengths that will help me as an entrepreneur?</a:t>
            </a:r>
          </a:p>
          <a:p>
            <a:pPr marL="285750" indent="-285750" defTabSz="457200">
              <a:lnSpc>
                <a:spcPct val="150000"/>
              </a:lnSpc>
              <a:spcAft>
                <a:spcPts val="1200"/>
              </a:spcAft>
              <a:buFont typeface="Arial" panose="020B0604020202020204" pitchFamily="34" charset="0"/>
              <a:buChar char="•"/>
              <a:defRPr/>
            </a:pPr>
            <a:r>
              <a:rPr lang="en-GB">
                <a:latin typeface="Arial" panose="020B0604020202020204" pitchFamily="34" charset="0"/>
                <a:ea typeface="Visuelt Pro ExtraLight"/>
                <a:cs typeface="Arial" panose="020B0604020202020204" pitchFamily="34" charset="0"/>
              </a:rPr>
              <a:t>What challenges do I need to address to move forward?</a:t>
            </a:r>
          </a:p>
          <a:p>
            <a:pPr marL="285750" indent="-285750" defTabSz="457200">
              <a:lnSpc>
                <a:spcPct val="150000"/>
              </a:lnSpc>
              <a:spcAft>
                <a:spcPts val="1200"/>
              </a:spcAft>
              <a:buFont typeface="Arial" panose="020B0604020202020204" pitchFamily="34" charset="0"/>
              <a:buChar char="•"/>
              <a:defRPr/>
            </a:pPr>
            <a:r>
              <a:rPr lang="en-GB">
                <a:latin typeface="Arial" panose="020B0604020202020204" pitchFamily="34" charset="0"/>
                <a:ea typeface="Visuelt Pro ExtraLight"/>
                <a:cs typeface="Arial" panose="020B0604020202020204" pitchFamily="34" charset="0"/>
              </a:rPr>
              <a:t>How might I use my strengths to overcome these challenges?</a:t>
            </a:r>
          </a:p>
          <a:p>
            <a:pPr marL="285750" indent="-285750" defTabSz="457200">
              <a:lnSpc>
                <a:spcPct val="150000"/>
              </a:lnSpc>
              <a:spcAft>
                <a:spcPts val="1200"/>
              </a:spcAft>
              <a:buFont typeface="Arial" panose="020B0604020202020204" pitchFamily="34" charset="0"/>
              <a:buChar char="•"/>
              <a:defRPr/>
            </a:pPr>
            <a:r>
              <a:rPr lang="en-GB">
                <a:latin typeface="Arial" panose="020B0604020202020204" pitchFamily="34" charset="0"/>
                <a:ea typeface="Visuelt Pro ExtraLight"/>
                <a:cs typeface="Arial" panose="020B0604020202020204" pitchFamily="34" charset="0"/>
              </a:rPr>
              <a:t>What support or resources could help me with my challenges? How could I go about getting this?</a:t>
            </a:r>
          </a:p>
          <a:p>
            <a:pPr marL="285750" indent="-285750" defTabSz="457200">
              <a:lnSpc>
                <a:spcPct val="150000"/>
              </a:lnSpc>
              <a:spcAft>
                <a:spcPts val="1200"/>
              </a:spcAft>
              <a:buFont typeface="Arial" panose="020B0604020202020204" pitchFamily="34" charset="0"/>
              <a:buChar char="•"/>
              <a:defRPr/>
            </a:pPr>
            <a:r>
              <a:rPr lang="en-GB">
                <a:latin typeface="Arial" panose="020B0604020202020204" pitchFamily="34" charset="0"/>
                <a:ea typeface="Visuelt Pro ExtraLight"/>
                <a:cs typeface="Arial" panose="020B0604020202020204" pitchFamily="34" charset="0"/>
              </a:rPr>
              <a:t>How could I build the courage to tackle the challenges or constraints that I might face on my entrepreneurial journey?</a:t>
            </a:r>
          </a:p>
        </p:txBody>
      </p:sp>
    </p:spTree>
    <p:extLst>
      <p:ext uri="{BB962C8B-B14F-4D97-AF65-F5344CB8AC3E}">
        <p14:creationId xmlns:p14="http://schemas.microsoft.com/office/powerpoint/2010/main" val="179500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95222E09-0755-CFFE-107D-677342033E6F}"/>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68B67194-9EE3-6AFA-0DA4-996AD901C87A}"/>
              </a:ext>
            </a:extLst>
          </p:cNvPr>
          <p:cNvSpPr/>
          <p:nvPr/>
        </p:nvSpPr>
        <p:spPr>
          <a:xfrm>
            <a:off x="527258" y="-446049"/>
            <a:ext cx="9263511" cy="2019478"/>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6800" b="1">
                <a:solidFill>
                  <a:srgbClr val="F6F2E9"/>
                </a:solidFill>
                <a:latin typeface="Arial" panose="020B0604020202020204" pitchFamily="34" charset="0"/>
                <a:cs typeface="Arial" panose="020B0604020202020204" pitchFamily="34" charset="0"/>
              </a:rPr>
              <a:t>Mapping </a:t>
            </a:r>
            <a:r>
              <a:rPr kumimoji="0" lang="en-US" sz="6800" b="1" i="0" u="none" strike="noStrike" kern="1200" cap="none" spc="0" normalizeH="0" baseline="0" noProof="0">
                <a:ln>
                  <a:noFill/>
                </a:ln>
                <a:solidFill>
                  <a:srgbClr val="F6F2E9"/>
                </a:solidFill>
                <a:effectLst/>
                <a:uLnTx/>
                <a:uFillTx/>
                <a:latin typeface="Arial" panose="020B0604020202020204" pitchFamily="34" charset="0"/>
                <a:cs typeface="Arial" panose="020B0604020202020204" pitchFamily="34" charset="0"/>
              </a:rPr>
              <a:t>impact</a:t>
            </a:r>
          </a:p>
        </p:txBody>
      </p:sp>
    </p:spTree>
    <p:extLst>
      <p:ext uri="{BB962C8B-B14F-4D97-AF65-F5344CB8AC3E}">
        <p14:creationId xmlns:p14="http://schemas.microsoft.com/office/powerpoint/2010/main" val="32121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8BC53C-098E-2B28-DBCA-C44516391A1D}"/>
              </a:ext>
            </a:extLst>
          </p:cNvPr>
          <p:cNvPicPr>
            <a:picLocks noChangeAspect="1"/>
          </p:cNvPicPr>
          <p:nvPr/>
        </p:nvPicPr>
        <p:blipFill>
          <a:blip r:embed="rId3"/>
          <a:stretch>
            <a:fillRect/>
          </a:stretch>
        </p:blipFill>
        <p:spPr>
          <a:xfrm>
            <a:off x="3419299" y="2244062"/>
            <a:ext cx="2402986" cy="3672968"/>
          </a:xfrm>
          <a:prstGeom prst="rect">
            <a:avLst/>
          </a:prstGeom>
        </p:spPr>
      </p:pic>
      <p:pic>
        <p:nvPicPr>
          <p:cNvPr id="11" name="Picture 10">
            <a:extLst>
              <a:ext uri="{FF2B5EF4-FFF2-40B4-BE49-F238E27FC236}">
                <a16:creationId xmlns:a16="http://schemas.microsoft.com/office/drawing/2014/main" id="{FB6673B3-01E9-7A30-07C6-4AE551C4858B}"/>
              </a:ext>
            </a:extLst>
          </p:cNvPr>
          <p:cNvPicPr>
            <a:picLocks noChangeAspect="1"/>
          </p:cNvPicPr>
          <p:nvPr/>
        </p:nvPicPr>
        <p:blipFill>
          <a:blip r:embed="rId3"/>
          <a:stretch>
            <a:fillRect/>
          </a:stretch>
        </p:blipFill>
        <p:spPr>
          <a:xfrm>
            <a:off x="5980644" y="2577038"/>
            <a:ext cx="2402986" cy="3672968"/>
          </a:xfrm>
          <a:prstGeom prst="rect">
            <a:avLst/>
          </a:prstGeom>
        </p:spPr>
      </p:pic>
      <p:pic>
        <p:nvPicPr>
          <p:cNvPr id="7" name="Picture 6">
            <a:extLst>
              <a:ext uri="{FF2B5EF4-FFF2-40B4-BE49-F238E27FC236}">
                <a16:creationId xmlns:a16="http://schemas.microsoft.com/office/drawing/2014/main" id="{A51992B5-B81A-71D6-AB96-B2DFA96DA177}"/>
              </a:ext>
            </a:extLst>
          </p:cNvPr>
          <p:cNvPicPr>
            <a:picLocks noChangeAspect="1"/>
          </p:cNvPicPr>
          <p:nvPr/>
        </p:nvPicPr>
        <p:blipFill>
          <a:blip r:embed="rId3"/>
          <a:stretch>
            <a:fillRect/>
          </a:stretch>
        </p:blipFill>
        <p:spPr>
          <a:xfrm>
            <a:off x="8695670" y="2525811"/>
            <a:ext cx="2402986" cy="3672968"/>
          </a:xfrm>
          <a:prstGeom prst="rect">
            <a:avLst/>
          </a:prstGeom>
        </p:spPr>
      </p:pic>
      <p:pic>
        <p:nvPicPr>
          <p:cNvPr id="6" name="Picture 5">
            <a:extLst>
              <a:ext uri="{FF2B5EF4-FFF2-40B4-BE49-F238E27FC236}">
                <a16:creationId xmlns:a16="http://schemas.microsoft.com/office/drawing/2014/main" id="{B10E9792-97D3-11C2-7EC1-F69603681C94}"/>
              </a:ext>
            </a:extLst>
          </p:cNvPr>
          <p:cNvPicPr>
            <a:picLocks noChangeAspect="1"/>
          </p:cNvPicPr>
          <p:nvPr/>
        </p:nvPicPr>
        <p:blipFill>
          <a:blip r:embed="rId3"/>
          <a:stretch>
            <a:fillRect/>
          </a:stretch>
        </p:blipFill>
        <p:spPr>
          <a:xfrm>
            <a:off x="595418" y="2480988"/>
            <a:ext cx="2402986" cy="3672968"/>
          </a:xfrm>
          <a:prstGeom prst="rect">
            <a:avLst/>
          </a:prstGeom>
        </p:spPr>
      </p:pic>
      <p:sp>
        <p:nvSpPr>
          <p:cNvPr id="9" name="Rectangle 8">
            <a:extLst>
              <a:ext uri="{FF2B5EF4-FFF2-40B4-BE49-F238E27FC236}">
                <a16:creationId xmlns:a16="http://schemas.microsoft.com/office/drawing/2014/main" id="{5C05C4CA-E43B-E3EF-A01A-B523449D1ECB}"/>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j-lt"/>
              <a:ea typeface="+mn-ea"/>
              <a:cs typeface="+mn-cs"/>
            </a:endParaRPr>
          </a:p>
        </p:txBody>
      </p:sp>
      <p:sp>
        <p:nvSpPr>
          <p:cNvPr id="16" name="Body Medium">
            <a:extLst>
              <a:ext uri="{FF2B5EF4-FFF2-40B4-BE49-F238E27FC236}">
                <a16:creationId xmlns:a16="http://schemas.microsoft.com/office/drawing/2014/main" id="{6539E5EB-A44C-CBC0-AE3B-432AEBC1A209}"/>
              </a:ext>
            </a:extLst>
          </p:cNvPr>
          <p:cNvSpPr/>
          <p:nvPr/>
        </p:nvSpPr>
        <p:spPr>
          <a:xfrm>
            <a:off x="595418" y="291552"/>
            <a:ext cx="9386427"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kern="0">
                <a:solidFill>
                  <a:srgbClr val="000000"/>
                </a:solidFill>
                <a:latin typeface="Arial" panose="020B0604020202020204" pitchFamily="34" charset="0"/>
                <a:ea typeface="Visuelt Pro ExtraLight"/>
                <a:cs typeface="Arial" panose="020B0604020202020204" pitchFamily="34" charset="0"/>
              </a:rPr>
              <a:t>Our</a:t>
            </a:r>
            <a:r>
              <a:rPr kumimoji="0" lang="en-US" sz="3200" b="0" i="0" u="none" strike="noStrike" kern="0" cap="none" spc="0" normalizeH="0" baseline="0" noProof="0">
                <a:ln>
                  <a:noFill/>
                </a:ln>
                <a:solidFill>
                  <a:srgbClr val="000000"/>
                </a:solidFill>
                <a:effectLst/>
                <a:uLnTx/>
                <a:uFillTx/>
                <a:latin typeface="Arial" panose="020B0604020202020204" pitchFamily="34" charset="0"/>
                <a:ea typeface="Visuelt Pro ExtraLight"/>
                <a:cs typeface="Arial" panose="020B0604020202020204" pitchFamily="34" charset="0"/>
              </a:rPr>
              <a:t> </a:t>
            </a:r>
            <a:r>
              <a:rPr kumimoji="0" lang="en-US" sz="3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real-world briefs</a:t>
            </a: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where do we want to see impact and enterprises?</a:t>
            </a:r>
          </a:p>
        </p:txBody>
      </p:sp>
      <p:pic>
        <p:nvPicPr>
          <p:cNvPr id="2" name="Picture 1" descr="A screenshot of a cell phone&#10;&#10;Description automatically generated">
            <a:extLst>
              <a:ext uri="{FF2B5EF4-FFF2-40B4-BE49-F238E27FC236}">
                <a16:creationId xmlns:a16="http://schemas.microsoft.com/office/drawing/2014/main" id="{F35163CE-92E7-8EF3-14BA-EF2FF8757956}"/>
              </a:ext>
            </a:extLst>
          </p:cNvPr>
          <p:cNvPicPr>
            <a:picLocks noChangeAspect="1"/>
          </p:cNvPicPr>
          <p:nvPr/>
        </p:nvPicPr>
        <p:blipFill>
          <a:blip r:embed="rId4"/>
          <a:stretch>
            <a:fillRect/>
          </a:stretch>
        </p:blipFill>
        <p:spPr>
          <a:xfrm rot="240000">
            <a:off x="8817856" y="2374108"/>
            <a:ext cx="2402433" cy="3672968"/>
          </a:xfrm>
          <a:prstGeom prst="rect">
            <a:avLst/>
          </a:prstGeom>
        </p:spPr>
      </p:pic>
      <p:pic>
        <p:nvPicPr>
          <p:cNvPr id="3" name="Picture 2" descr="A screenshot of a phone&#10;&#10;Description automatically generated">
            <a:extLst>
              <a:ext uri="{FF2B5EF4-FFF2-40B4-BE49-F238E27FC236}">
                <a16:creationId xmlns:a16="http://schemas.microsoft.com/office/drawing/2014/main" id="{544E8C00-4638-DAE5-E66F-FBD91074A063}"/>
              </a:ext>
            </a:extLst>
          </p:cNvPr>
          <p:cNvPicPr>
            <a:picLocks noChangeAspect="1"/>
          </p:cNvPicPr>
          <p:nvPr/>
        </p:nvPicPr>
        <p:blipFill>
          <a:blip r:embed="rId5"/>
          <a:stretch>
            <a:fillRect/>
          </a:stretch>
        </p:blipFill>
        <p:spPr>
          <a:xfrm rot="-240000">
            <a:off x="6120439" y="2654255"/>
            <a:ext cx="2403607" cy="3672968"/>
          </a:xfrm>
          <a:prstGeom prst="rect">
            <a:avLst/>
          </a:prstGeom>
        </p:spPr>
      </p:pic>
      <p:pic>
        <p:nvPicPr>
          <p:cNvPr id="4" name="Picture 3" descr="A screenshot of a phone&#10;&#10;Description automatically generated">
            <a:extLst>
              <a:ext uri="{FF2B5EF4-FFF2-40B4-BE49-F238E27FC236}">
                <a16:creationId xmlns:a16="http://schemas.microsoft.com/office/drawing/2014/main" id="{AEA08B5B-3703-1539-4E73-08810319CFA4}"/>
              </a:ext>
            </a:extLst>
          </p:cNvPr>
          <p:cNvPicPr>
            <a:picLocks noChangeAspect="1"/>
          </p:cNvPicPr>
          <p:nvPr/>
        </p:nvPicPr>
        <p:blipFill>
          <a:blip r:embed="rId6"/>
          <a:stretch>
            <a:fillRect/>
          </a:stretch>
        </p:blipFill>
        <p:spPr>
          <a:xfrm rot="180000">
            <a:off x="3154082" y="2306873"/>
            <a:ext cx="2404781" cy="3672968"/>
          </a:xfrm>
          <a:prstGeom prst="rect">
            <a:avLst/>
          </a:prstGeom>
        </p:spPr>
      </p:pic>
      <p:pic>
        <p:nvPicPr>
          <p:cNvPr id="5" name="Picture 4" descr="A screenshot of a phone&#10;&#10;Description automatically generated">
            <a:extLst>
              <a:ext uri="{FF2B5EF4-FFF2-40B4-BE49-F238E27FC236}">
                <a16:creationId xmlns:a16="http://schemas.microsoft.com/office/drawing/2014/main" id="{61FA6E76-8EEC-BDEF-B858-053C2B83993F}"/>
              </a:ext>
            </a:extLst>
          </p:cNvPr>
          <p:cNvPicPr>
            <a:picLocks noChangeAspect="1"/>
          </p:cNvPicPr>
          <p:nvPr/>
        </p:nvPicPr>
        <p:blipFill>
          <a:blip r:embed="rId7"/>
          <a:stretch>
            <a:fillRect/>
          </a:stretch>
        </p:blipFill>
        <p:spPr>
          <a:xfrm rot="-120000">
            <a:off x="354213" y="2305272"/>
            <a:ext cx="2404781" cy="3672968"/>
          </a:xfrm>
          <a:prstGeom prst="rect">
            <a:avLst/>
          </a:prstGeom>
        </p:spPr>
      </p:pic>
    </p:spTree>
    <p:extLst>
      <p:ext uri="{BB962C8B-B14F-4D97-AF65-F5344CB8AC3E}">
        <p14:creationId xmlns:p14="http://schemas.microsoft.com/office/powerpoint/2010/main" val="3301933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B6F1E-0ED8-BA76-F634-0ABF9C9A0F9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3E89AA9-0792-01DE-9DAF-90A7C8509B32}"/>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BD88559E-2A12-2C99-A131-1C12DDA33ADC}"/>
              </a:ext>
            </a:extLst>
          </p:cNvPr>
          <p:cNvSpPr/>
          <p:nvPr/>
        </p:nvSpPr>
        <p:spPr>
          <a:xfrm>
            <a:off x="539166" y="398831"/>
            <a:ext cx="10260110" cy="477549"/>
          </a:xfrm>
          <a:prstGeom prst="rect">
            <a:avLst/>
          </a:prstGeom>
          <a:noFill/>
          <a:ln/>
        </p:spPr>
        <p:txBody>
          <a:bodyPr wrap="square" lIns="0" tIns="0" rIns="0" bIns="0" rtlCol="0" anchor="t"/>
          <a:lstStyle/>
          <a:p>
            <a:r>
              <a:rPr lang="en-US" sz="3200" kern="0" dirty="0">
                <a:solidFill>
                  <a:srgbClr val="000000"/>
                </a:solidFill>
                <a:latin typeface="Arial" panose="020B0604020202020204" pitchFamily="34" charset="0"/>
                <a:cs typeface="Arial" panose="020B0604020202020204" pitchFamily="34" charset="0"/>
              </a:rPr>
              <a:t>Nested system framework</a:t>
            </a:r>
          </a:p>
        </p:txBody>
      </p:sp>
      <p:grpSp>
        <p:nvGrpSpPr>
          <p:cNvPr id="7" name="Group 6">
            <a:extLst>
              <a:ext uri="{FF2B5EF4-FFF2-40B4-BE49-F238E27FC236}">
                <a16:creationId xmlns:a16="http://schemas.microsoft.com/office/drawing/2014/main" id="{AC07B642-628F-39D2-4178-7CBDC2CA8BF9}"/>
              </a:ext>
            </a:extLst>
          </p:cNvPr>
          <p:cNvGrpSpPr/>
          <p:nvPr/>
        </p:nvGrpSpPr>
        <p:grpSpPr>
          <a:xfrm>
            <a:off x="855587" y="1839980"/>
            <a:ext cx="4564466" cy="4564466"/>
            <a:chOff x="4922941" y="1241231"/>
            <a:chExt cx="4564466" cy="4564466"/>
          </a:xfrm>
        </p:grpSpPr>
        <p:sp>
          <p:nvSpPr>
            <p:cNvPr id="2" name="Oval 1">
              <a:extLst>
                <a:ext uri="{FF2B5EF4-FFF2-40B4-BE49-F238E27FC236}">
                  <a16:creationId xmlns:a16="http://schemas.microsoft.com/office/drawing/2014/main" id="{FAA92CF2-7EF6-4170-1BFF-D5AC75217479}"/>
                </a:ext>
              </a:extLst>
            </p:cNvPr>
            <p:cNvSpPr/>
            <p:nvPr/>
          </p:nvSpPr>
          <p:spPr>
            <a:xfrm>
              <a:off x="4922941" y="1241231"/>
              <a:ext cx="4564466" cy="4564466"/>
            </a:xfrm>
            <a:prstGeom prst="ellipse">
              <a:avLst/>
            </a:prstGeom>
            <a:solidFill>
              <a:srgbClr val="80F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B40F71CF-DF58-6300-CF7A-431BF891E7EA}"/>
                </a:ext>
              </a:extLst>
            </p:cNvPr>
            <p:cNvSpPr/>
            <p:nvPr/>
          </p:nvSpPr>
          <p:spPr>
            <a:xfrm>
              <a:off x="5616264" y="1929566"/>
              <a:ext cx="3187795" cy="3187795"/>
            </a:xfrm>
            <a:prstGeom prst="ellipse">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01E51C45-0E12-D24C-AD53-C2F307764596}"/>
                </a:ext>
              </a:extLst>
            </p:cNvPr>
            <p:cNvSpPr/>
            <p:nvPr/>
          </p:nvSpPr>
          <p:spPr>
            <a:xfrm>
              <a:off x="6347557" y="2718238"/>
              <a:ext cx="1725807" cy="1725807"/>
            </a:xfrm>
            <a:prstGeom prst="ellipse">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E0131010-3255-069C-6B72-F2A9AD0C3741}"/>
              </a:ext>
            </a:extLst>
          </p:cNvPr>
          <p:cNvSpPr txBox="1"/>
          <p:nvPr/>
        </p:nvSpPr>
        <p:spPr>
          <a:xfrm>
            <a:off x="2632694" y="3630163"/>
            <a:ext cx="135077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Economy</a:t>
            </a:r>
          </a:p>
        </p:txBody>
      </p:sp>
      <p:sp>
        <p:nvSpPr>
          <p:cNvPr id="15" name="TextBox 14">
            <a:extLst>
              <a:ext uri="{FF2B5EF4-FFF2-40B4-BE49-F238E27FC236}">
                <a16:creationId xmlns:a16="http://schemas.microsoft.com/office/drawing/2014/main" id="{447B77D3-E281-C3D9-25FF-A155B34BC17F}"/>
              </a:ext>
            </a:extLst>
          </p:cNvPr>
          <p:cNvSpPr txBox="1"/>
          <p:nvPr/>
        </p:nvSpPr>
        <p:spPr>
          <a:xfrm>
            <a:off x="2681225" y="2781423"/>
            <a:ext cx="135077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Society</a:t>
            </a:r>
          </a:p>
        </p:txBody>
      </p:sp>
      <p:sp>
        <p:nvSpPr>
          <p:cNvPr id="27" name="TextBox 26">
            <a:extLst>
              <a:ext uri="{FF2B5EF4-FFF2-40B4-BE49-F238E27FC236}">
                <a16:creationId xmlns:a16="http://schemas.microsoft.com/office/drawing/2014/main" id="{21143D8F-05B8-45FC-378A-DAC2C3E71604}"/>
              </a:ext>
            </a:extLst>
          </p:cNvPr>
          <p:cNvSpPr txBox="1"/>
          <p:nvPr/>
        </p:nvSpPr>
        <p:spPr>
          <a:xfrm>
            <a:off x="2499825" y="2044818"/>
            <a:ext cx="171357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Environment</a:t>
            </a:r>
          </a:p>
        </p:txBody>
      </p:sp>
      <p:sp>
        <p:nvSpPr>
          <p:cNvPr id="9" name="Body Medium">
            <a:extLst>
              <a:ext uri="{FF2B5EF4-FFF2-40B4-BE49-F238E27FC236}">
                <a16:creationId xmlns:a16="http://schemas.microsoft.com/office/drawing/2014/main" id="{DF712296-8DC9-6F92-B370-5F981D197EAB}"/>
              </a:ext>
            </a:extLst>
          </p:cNvPr>
          <p:cNvSpPr/>
          <p:nvPr/>
        </p:nvSpPr>
        <p:spPr>
          <a:xfrm>
            <a:off x="6433398" y="2044818"/>
            <a:ext cx="4209692" cy="4564466"/>
          </a:xfrm>
          <a:prstGeom prst="rect">
            <a:avLst/>
          </a:prstGeom>
          <a:noFill/>
          <a:ln/>
        </p:spPr>
        <p:txBody>
          <a:bodyPr wrap="square" lIns="0" tIns="0" rIns="0" bIns="0" rtlCol="0" anchor="t"/>
          <a:lstStyle/>
          <a:p>
            <a:r>
              <a:rPr lang="en-US" sz="2000" kern="0">
                <a:solidFill>
                  <a:srgbClr val="000000"/>
                </a:solidFill>
                <a:highlight>
                  <a:srgbClr val="B6FF99"/>
                </a:highlight>
                <a:latin typeface="Arial" panose="020B0604020202020204" pitchFamily="34" charset="0"/>
                <a:cs typeface="Arial" panose="020B0604020202020204" pitchFamily="34" charset="0"/>
              </a:rPr>
              <a:t>Environmental impact</a:t>
            </a:r>
            <a:r>
              <a:rPr lang="en-US" sz="2000" kern="0">
                <a:solidFill>
                  <a:srgbClr val="000000"/>
                </a:solidFill>
                <a:latin typeface="Arial" panose="020B0604020202020204" pitchFamily="34" charset="0"/>
                <a:cs typeface="Arial" panose="020B0604020202020204" pitchFamily="34" charset="0"/>
              </a:rPr>
              <a:t> includes how your idea impacts </a:t>
            </a:r>
            <a:r>
              <a:rPr lang="en-GB" sz="2000" kern="0">
                <a:solidFill>
                  <a:srgbClr val="000000"/>
                </a:solidFill>
                <a:latin typeface="Arial" panose="020B0604020202020204" pitchFamily="34" charset="0"/>
                <a:cs typeface="Arial" panose="020B0604020202020204" pitchFamily="34" charset="0"/>
              </a:rPr>
              <a:t>air quality, water quality, waste, energy, biodiversity, land and physical assets, etc. </a:t>
            </a:r>
          </a:p>
          <a:p>
            <a:endParaRPr lang="en-US" sz="2000" kern="0">
              <a:solidFill>
                <a:srgbClr val="000000"/>
              </a:solidFill>
              <a:latin typeface="Arial" panose="020B0604020202020204" pitchFamily="34" charset="0"/>
              <a:cs typeface="Arial" panose="020B0604020202020204" pitchFamily="34" charset="0"/>
            </a:endParaRPr>
          </a:p>
          <a:p>
            <a:r>
              <a:rPr lang="en-US" sz="2000" kern="0">
                <a:solidFill>
                  <a:srgbClr val="000000"/>
                </a:solidFill>
                <a:highlight>
                  <a:srgbClr val="8BFFE3"/>
                </a:highlight>
                <a:latin typeface="Arial" panose="020B0604020202020204" pitchFamily="34" charset="0"/>
                <a:cs typeface="Arial" panose="020B0604020202020204" pitchFamily="34" charset="0"/>
              </a:rPr>
              <a:t>Societal impact</a:t>
            </a:r>
            <a:r>
              <a:rPr lang="en-US" sz="2000" kern="0">
                <a:solidFill>
                  <a:srgbClr val="000000"/>
                </a:solidFill>
                <a:latin typeface="Arial" panose="020B0604020202020204" pitchFamily="34" charset="0"/>
                <a:cs typeface="Arial" panose="020B0604020202020204" pitchFamily="34" charset="0"/>
              </a:rPr>
              <a:t> includes </a:t>
            </a:r>
            <a:r>
              <a:rPr lang="en-GB" sz="2000" kern="0">
                <a:solidFill>
                  <a:srgbClr val="000000"/>
                </a:solidFill>
                <a:latin typeface="Arial" panose="020B0604020202020204" pitchFamily="34" charset="0"/>
                <a:cs typeface="Arial" panose="020B0604020202020204" pitchFamily="34" charset="0"/>
              </a:rPr>
              <a:t>impact on people health and wellbeing, their social connections, their sense of safety, housing, education, etc. </a:t>
            </a:r>
            <a:endParaRPr lang="en-US" sz="2000" kern="0">
              <a:solidFill>
                <a:srgbClr val="000000"/>
              </a:solidFill>
              <a:latin typeface="Arial" panose="020B0604020202020204" pitchFamily="34" charset="0"/>
              <a:cs typeface="Arial" panose="020B0604020202020204" pitchFamily="34" charset="0"/>
            </a:endParaRPr>
          </a:p>
          <a:p>
            <a:endParaRPr lang="en-US" sz="2000" kern="0">
              <a:solidFill>
                <a:srgbClr val="000000"/>
              </a:solidFill>
              <a:latin typeface="Arial" panose="020B0604020202020204" pitchFamily="34" charset="0"/>
              <a:cs typeface="Arial" panose="020B0604020202020204" pitchFamily="34" charset="0"/>
            </a:endParaRPr>
          </a:p>
          <a:p>
            <a:r>
              <a:rPr lang="en-US" sz="2000" kern="0">
                <a:solidFill>
                  <a:srgbClr val="000000"/>
                </a:solidFill>
                <a:highlight>
                  <a:srgbClr val="FFAC02"/>
                </a:highlight>
                <a:latin typeface="Arial" panose="020B0604020202020204" pitchFamily="34" charset="0"/>
                <a:cs typeface="Arial" panose="020B0604020202020204" pitchFamily="34" charset="0"/>
              </a:rPr>
              <a:t>Economic impact</a:t>
            </a:r>
            <a:r>
              <a:rPr lang="en-US" sz="2000" kern="0">
                <a:solidFill>
                  <a:srgbClr val="000000"/>
                </a:solidFill>
                <a:latin typeface="Arial" panose="020B0604020202020204" pitchFamily="34" charset="0"/>
                <a:cs typeface="Arial" panose="020B0604020202020204" pitchFamily="34" charset="0"/>
              </a:rPr>
              <a:t> includes </a:t>
            </a:r>
            <a:r>
              <a:rPr lang="en-GB" sz="2000" kern="0">
                <a:solidFill>
                  <a:srgbClr val="000000"/>
                </a:solidFill>
                <a:latin typeface="Arial" panose="020B0604020202020204" pitchFamily="34" charset="0"/>
                <a:cs typeface="Arial" panose="020B0604020202020204" pitchFamily="34" charset="0"/>
              </a:rPr>
              <a:t>impact on people's wages and living expenses, on the availability of jobs, which industries grow etc. </a:t>
            </a:r>
            <a:endParaRPr lang="en-US" sz="2800" b="1" kern="0">
              <a:solidFill>
                <a:srgbClr val="000000"/>
              </a:solidFill>
              <a:latin typeface="Arial" panose="020B0604020202020204" pitchFamily="34" charset="0"/>
              <a:cs typeface="Arial" panose="020B0604020202020204" pitchFamily="34" charset="0"/>
            </a:endParaRPr>
          </a:p>
          <a:p>
            <a:endParaRPr lang="en-US" sz="2000" b="1" ker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529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35C51-E7E1-D3F9-1998-A0D16F6637F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B2F288F-5F6C-C89E-A022-2F45C77B11E0}"/>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B3A7EEC1-4DF1-9589-5726-1B319705DF9C}"/>
              </a:ext>
            </a:extLst>
          </p:cNvPr>
          <p:cNvSpPr/>
          <p:nvPr/>
        </p:nvSpPr>
        <p:spPr>
          <a:xfrm>
            <a:off x="539166" y="398831"/>
            <a:ext cx="10260110" cy="477549"/>
          </a:xfrm>
          <a:prstGeom prst="rect">
            <a:avLst/>
          </a:prstGeom>
          <a:noFill/>
          <a:ln/>
        </p:spPr>
        <p:txBody>
          <a:bodyPr wrap="square" lIns="0" tIns="0" rIns="0" bIns="0" rtlCol="0" anchor="t"/>
          <a:lstStyle/>
          <a:p>
            <a:r>
              <a:rPr lang="en-US" sz="3200" kern="0">
                <a:solidFill>
                  <a:srgbClr val="000000"/>
                </a:solidFill>
                <a:latin typeface="Arial"/>
                <a:cs typeface="Arial"/>
              </a:rPr>
              <a:t>Nested system framework: enterprise perspective</a:t>
            </a:r>
            <a:endParaRPr lang="en-US" sz="3200" kern="0">
              <a:solidFill>
                <a:srgbClr val="000000"/>
              </a:solidFill>
              <a:latin typeface="Arial" panose="020B0604020202020204" pitchFamily="34" charset="0"/>
              <a:cs typeface="Arial" panose="020B0604020202020204" pitchFamily="34" charset="0"/>
            </a:endParaRPr>
          </a:p>
        </p:txBody>
      </p:sp>
      <p:sp>
        <p:nvSpPr>
          <p:cNvPr id="9" name="Body Medium">
            <a:extLst>
              <a:ext uri="{FF2B5EF4-FFF2-40B4-BE49-F238E27FC236}">
                <a16:creationId xmlns:a16="http://schemas.microsoft.com/office/drawing/2014/main" id="{0C6192C3-B2CD-F49E-185D-5A8C97719AAA}"/>
              </a:ext>
            </a:extLst>
          </p:cNvPr>
          <p:cNvSpPr/>
          <p:nvPr/>
        </p:nvSpPr>
        <p:spPr>
          <a:xfrm>
            <a:off x="6433398" y="2044818"/>
            <a:ext cx="4209692" cy="4564466"/>
          </a:xfrm>
          <a:prstGeom prst="rect">
            <a:avLst/>
          </a:prstGeom>
          <a:noFill/>
          <a:ln/>
        </p:spPr>
        <p:txBody>
          <a:bodyPr wrap="square" lIns="0" tIns="0" rIns="0" bIns="0" rtlCol="0" anchor="t"/>
          <a:lstStyle/>
          <a:p>
            <a:r>
              <a:rPr lang="en-US" sz="2000" kern="0">
                <a:solidFill>
                  <a:srgbClr val="000000"/>
                </a:solidFill>
                <a:highlight>
                  <a:srgbClr val="B6FF99"/>
                </a:highlight>
                <a:latin typeface="Arial" panose="020B0604020202020204" pitchFamily="34" charset="0"/>
                <a:cs typeface="Arial" panose="020B0604020202020204" pitchFamily="34" charset="0"/>
              </a:rPr>
              <a:t>Environmental resources</a:t>
            </a:r>
            <a:r>
              <a:rPr lang="en-US" sz="2000" kern="0">
                <a:solidFill>
                  <a:srgbClr val="000000"/>
                </a:solidFill>
                <a:latin typeface="Arial" panose="020B0604020202020204" pitchFamily="34" charset="0"/>
                <a:cs typeface="Arial" panose="020B0604020202020204" pitchFamily="34" charset="0"/>
              </a:rPr>
              <a:t> include </a:t>
            </a:r>
            <a:r>
              <a:rPr lang="en-GB" sz="2000" kern="0">
                <a:solidFill>
                  <a:srgbClr val="000000"/>
                </a:solidFill>
                <a:latin typeface="Arial" panose="020B0604020202020204" pitchFamily="34" charset="0"/>
                <a:cs typeface="Arial" panose="020B0604020202020204" pitchFamily="34" charset="0"/>
              </a:rPr>
              <a:t>air, water, energy, land, waste and emissions, land and physical assets. </a:t>
            </a:r>
          </a:p>
          <a:p>
            <a:endParaRPr lang="en-US" sz="2000" kern="0">
              <a:solidFill>
                <a:srgbClr val="000000"/>
              </a:solidFill>
              <a:latin typeface="Arial" panose="020B0604020202020204" pitchFamily="34" charset="0"/>
              <a:cs typeface="Arial" panose="020B0604020202020204" pitchFamily="34" charset="0"/>
            </a:endParaRPr>
          </a:p>
          <a:p>
            <a:r>
              <a:rPr lang="en-US" sz="2000" kern="0">
                <a:solidFill>
                  <a:srgbClr val="000000"/>
                </a:solidFill>
                <a:highlight>
                  <a:srgbClr val="8BFFE3"/>
                </a:highlight>
                <a:latin typeface="Arial" panose="020B0604020202020204" pitchFamily="34" charset="0"/>
                <a:cs typeface="Arial" panose="020B0604020202020204" pitchFamily="34" charset="0"/>
              </a:rPr>
              <a:t>Stakeholders</a:t>
            </a:r>
            <a:r>
              <a:rPr lang="en-US" sz="2000" kern="0">
                <a:solidFill>
                  <a:srgbClr val="000000"/>
                </a:solidFill>
                <a:latin typeface="Arial" panose="020B0604020202020204" pitchFamily="34" charset="0"/>
                <a:cs typeface="Arial" panose="020B0604020202020204" pitchFamily="34" charset="0"/>
              </a:rPr>
              <a:t> include communities, employees, owner(s), customers and suppliers</a:t>
            </a:r>
            <a:r>
              <a:rPr lang="en-GB" sz="2000" kern="0">
                <a:solidFill>
                  <a:srgbClr val="000000"/>
                </a:solidFill>
                <a:latin typeface="Arial" panose="020B0604020202020204" pitchFamily="34" charset="0"/>
                <a:cs typeface="Arial" panose="020B0604020202020204" pitchFamily="34" charset="0"/>
              </a:rPr>
              <a:t>. </a:t>
            </a:r>
            <a:endParaRPr lang="en-US" sz="2000" kern="0">
              <a:solidFill>
                <a:srgbClr val="000000"/>
              </a:solidFill>
              <a:latin typeface="Arial" panose="020B0604020202020204" pitchFamily="34" charset="0"/>
              <a:cs typeface="Arial" panose="020B0604020202020204" pitchFamily="34" charset="0"/>
            </a:endParaRPr>
          </a:p>
          <a:p>
            <a:endParaRPr lang="en-US" sz="2000" kern="0">
              <a:solidFill>
                <a:srgbClr val="000000"/>
              </a:solidFill>
              <a:latin typeface="Arial" panose="020B0604020202020204" pitchFamily="34" charset="0"/>
              <a:cs typeface="Arial" panose="020B0604020202020204" pitchFamily="34" charset="0"/>
            </a:endParaRPr>
          </a:p>
          <a:p>
            <a:r>
              <a:rPr lang="en-US" sz="2000" kern="0">
                <a:solidFill>
                  <a:srgbClr val="000000"/>
                </a:solidFill>
                <a:highlight>
                  <a:srgbClr val="FFAC02"/>
                </a:highlight>
                <a:latin typeface="Arial" panose="020B0604020202020204" pitchFamily="34" charset="0"/>
                <a:cs typeface="Arial" panose="020B0604020202020204" pitchFamily="34" charset="0"/>
              </a:rPr>
              <a:t>Enterprise</a:t>
            </a:r>
            <a:r>
              <a:rPr lang="en-US" sz="2000" kern="0">
                <a:solidFill>
                  <a:srgbClr val="000000"/>
                </a:solidFill>
                <a:latin typeface="Arial" panose="020B0604020202020204" pitchFamily="34" charset="0"/>
                <a:cs typeface="Arial" panose="020B0604020202020204" pitchFamily="34" charset="0"/>
              </a:rPr>
              <a:t> considerations include costs, revenue and surplus.</a:t>
            </a:r>
            <a:endParaRPr lang="en-US" sz="2000" b="1" kern="0">
              <a:solidFill>
                <a:srgbClr val="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B21AE18-3479-DA42-92E6-BC9E312F57ED}"/>
              </a:ext>
            </a:extLst>
          </p:cNvPr>
          <p:cNvGrpSpPr/>
          <p:nvPr/>
        </p:nvGrpSpPr>
        <p:grpSpPr>
          <a:xfrm>
            <a:off x="960401" y="1104718"/>
            <a:ext cx="5148883" cy="5496824"/>
            <a:chOff x="1160927" y="1839980"/>
            <a:chExt cx="4587410" cy="4721458"/>
          </a:xfrm>
        </p:grpSpPr>
        <p:pic>
          <p:nvPicPr>
            <p:cNvPr id="10" name="Picture 9" descr="A diagram of a company's enterprise&#10;&#10;AI-generated content may be incorrect.">
              <a:extLst>
                <a:ext uri="{FF2B5EF4-FFF2-40B4-BE49-F238E27FC236}">
                  <a16:creationId xmlns:a16="http://schemas.microsoft.com/office/drawing/2014/main" id="{EE2766EA-D618-B8AB-24AA-FD05A99ED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927" y="1839980"/>
              <a:ext cx="4587410" cy="4721458"/>
            </a:xfrm>
            <a:prstGeom prst="rect">
              <a:avLst/>
            </a:prstGeom>
          </p:spPr>
        </p:pic>
        <p:sp>
          <p:nvSpPr>
            <p:cNvPr id="11" name="Body Medium">
              <a:extLst>
                <a:ext uri="{FF2B5EF4-FFF2-40B4-BE49-F238E27FC236}">
                  <a16:creationId xmlns:a16="http://schemas.microsoft.com/office/drawing/2014/main" id="{72DE1677-5418-CF9D-2358-5BDDEE581415}"/>
                </a:ext>
              </a:extLst>
            </p:cNvPr>
            <p:cNvSpPr/>
            <p:nvPr/>
          </p:nvSpPr>
          <p:spPr>
            <a:xfrm>
              <a:off x="2916306" y="2060575"/>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Air</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Body Medium">
              <a:extLst>
                <a:ext uri="{FF2B5EF4-FFF2-40B4-BE49-F238E27FC236}">
                  <a16:creationId xmlns:a16="http://schemas.microsoft.com/office/drawing/2014/main" id="{FC0895F5-9FD1-1E96-A07A-66BCBC605CAB}"/>
                </a:ext>
              </a:extLst>
            </p:cNvPr>
            <p:cNvSpPr/>
            <p:nvPr/>
          </p:nvSpPr>
          <p:spPr>
            <a:xfrm rot="18065488">
              <a:off x="1269207" y="2933443"/>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Energy</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Body Medium">
              <a:extLst>
                <a:ext uri="{FF2B5EF4-FFF2-40B4-BE49-F238E27FC236}">
                  <a16:creationId xmlns:a16="http://schemas.microsoft.com/office/drawing/2014/main" id="{AED8BE0B-17A0-A678-B2ED-3CE4F2DD1AC5}"/>
                </a:ext>
              </a:extLst>
            </p:cNvPr>
            <p:cNvSpPr/>
            <p:nvPr/>
          </p:nvSpPr>
          <p:spPr>
            <a:xfrm rot="18221402">
              <a:off x="1877713" y="3306874"/>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Customers</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Body Medium">
              <a:extLst>
                <a:ext uri="{FF2B5EF4-FFF2-40B4-BE49-F238E27FC236}">
                  <a16:creationId xmlns:a16="http://schemas.microsoft.com/office/drawing/2014/main" id="{44AA493F-304D-4440-C488-83ECE86B0501}"/>
                </a:ext>
              </a:extLst>
            </p:cNvPr>
            <p:cNvSpPr/>
            <p:nvPr/>
          </p:nvSpPr>
          <p:spPr>
            <a:xfrm>
              <a:off x="2916306" y="2730114"/>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state</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Body Medium">
              <a:extLst>
                <a:ext uri="{FF2B5EF4-FFF2-40B4-BE49-F238E27FC236}">
                  <a16:creationId xmlns:a16="http://schemas.microsoft.com/office/drawing/2014/main" id="{FAD3777E-9377-4C16-379A-ED1F8A2E7259}"/>
                </a:ext>
              </a:extLst>
            </p:cNvPr>
            <p:cNvSpPr/>
            <p:nvPr/>
          </p:nvSpPr>
          <p:spPr>
            <a:xfrm rot="3360042">
              <a:off x="3995806" y="3377814"/>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Owner(s)</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Body Medium">
              <a:extLst>
                <a:ext uri="{FF2B5EF4-FFF2-40B4-BE49-F238E27FC236}">
                  <a16:creationId xmlns:a16="http://schemas.microsoft.com/office/drawing/2014/main" id="{A1172DE2-8757-E8AE-7E9F-FCCADEA48212}"/>
                </a:ext>
              </a:extLst>
            </p:cNvPr>
            <p:cNvSpPr/>
            <p:nvPr/>
          </p:nvSpPr>
          <p:spPr>
            <a:xfrm rot="3453183">
              <a:off x="4580006" y="2996814"/>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Nature</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Body Medium">
              <a:extLst>
                <a:ext uri="{FF2B5EF4-FFF2-40B4-BE49-F238E27FC236}">
                  <a16:creationId xmlns:a16="http://schemas.microsoft.com/office/drawing/2014/main" id="{F359C5B5-5466-D826-E7F7-FA684FD6107D}"/>
                </a:ext>
              </a:extLst>
            </p:cNvPr>
            <p:cNvSpPr/>
            <p:nvPr/>
          </p:nvSpPr>
          <p:spPr>
            <a:xfrm rot="17944779">
              <a:off x="4580006" y="4838314"/>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Water</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Body Medium">
              <a:extLst>
                <a:ext uri="{FF2B5EF4-FFF2-40B4-BE49-F238E27FC236}">
                  <a16:creationId xmlns:a16="http://schemas.microsoft.com/office/drawing/2014/main" id="{D45FEB09-4754-C8B8-7487-FEF1FA94D7F9}"/>
                </a:ext>
              </a:extLst>
            </p:cNvPr>
            <p:cNvSpPr/>
            <p:nvPr/>
          </p:nvSpPr>
          <p:spPr>
            <a:xfrm rot="17855858">
              <a:off x="3957706" y="4520814"/>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Employees</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Body Medium">
              <a:extLst>
                <a:ext uri="{FF2B5EF4-FFF2-40B4-BE49-F238E27FC236}">
                  <a16:creationId xmlns:a16="http://schemas.microsoft.com/office/drawing/2014/main" id="{7E1EF7D2-7A7A-2299-4A1D-8859BF719556}"/>
                </a:ext>
              </a:extLst>
            </p:cNvPr>
            <p:cNvSpPr/>
            <p:nvPr/>
          </p:nvSpPr>
          <p:spPr>
            <a:xfrm>
              <a:off x="2929006" y="5092314"/>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Communities</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Body Medium">
              <a:extLst>
                <a:ext uri="{FF2B5EF4-FFF2-40B4-BE49-F238E27FC236}">
                  <a16:creationId xmlns:a16="http://schemas.microsoft.com/office/drawing/2014/main" id="{C376E6AE-49B5-F567-2795-6804CDEC2C9D}"/>
                </a:ext>
              </a:extLst>
            </p:cNvPr>
            <p:cNvSpPr/>
            <p:nvPr/>
          </p:nvSpPr>
          <p:spPr>
            <a:xfrm rot="3426057">
              <a:off x="1887606" y="4571614"/>
              <a:ext cx="1076652"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Suppliers</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Body Medium">
              <a:extLst>
                <a:ext uri="{FF2B5EF4-FFF2-40B4-BE49-F238E27FC236}">
                  <a16:creationId xmlns:a16="http://schemas.microsoft.com/office/drawing/2014/main" id="{4BB71B7A-24F8-A11E-3B41-19ACCC72475F}"/>
                </a:ext>
              </a:extLst>
            </p:cNvPr>
            <p:cNvSpPr/>
            <p:nvPr/>
          </p:nvSpPr>
          <p:spPr>
            <a:xfrm rot="3423344">
              <a:off x="1036706" y="4876414"/>
              <a:ext cx="1566794"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Waste / emissions</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Body Medium">
              <a:extLst>
                <a:ext uri="{FF2B5EF4-FFF2-40B4-BE49-F238E27FC236}">
                  <a16:creationId xmlns:a16="http://schemas.microsoft.com/office/drawing/2014/main" id="{58695E1D-058D-DE23-4D57-7FE542265B13}"/>
                </a:ext>
              </a:extLst>
            </p:cNvPr>
            <p:cNvSpPr/>
            <p:nvPr/>
          </p:nvSpPr>
          <p:spPr>
            <a:xfrm>
              <a:off x="2468216" y="5805697"/>
              <a:ext cx="2071619" cy="40665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Visuelt Pro" panose="020B0503040202040104" pitchFamily="34" charset="0"/>
                  <a:ea typeface="+mn-ea"/>
                  <a:cs typeface="+mn-cs"/>
                </a:rPr>
                <a:t>Land and physical assets</a:t>
              </a:r>
              <a:endParaRPr kumimoji="0" lang="en-US" sz="1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24" name="Body Medium">
              <a:extLst>
                <a:ext uri="{FF2B5EF4-FFF2-40B4-BE49-F238E27FC236}">
                  <a16:creationId xmlns:a16="http://schemas.microsoft.com/office/drawing/2014/main" id="{2CD0B92B-9608-B24C-C374-9895145E1B9C}"/>
                </a:ext>
              </a:extLst>
            </p:cNvPr>
            <p:cNvSpPr/>
            <p:nvPr/>
          </p:nvSpPr>
          <p:spPr>
            <a:xfrm>
              <a:off x="3065871" y="3510202"/>
              <a:ext cx="775511" cy="33372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Surplus</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Body Medium">
              <a:extLst>
                <a:ext uri="{FF2B5EF4-FFF2-40B4-BE49-F238E27FC236}">
                  <a16:creationId xmlns:a16="http://schemas.microsoft.com/office/drawing/2014/main" id="{219413C2-8349-33FC-F3D2-EB2E3EC716ED}"/>
                </a:ext>
              </a:extLst>
            </p:cNvPr>
            <p:cNvSpPr/>
            <p:nvPr/>
          </p:nvSpPr>
          <p:spPr>
            <a:xfrm>
              <a:off x="2659471" y="4183302"/>
              <a:ext cx="775511" cy="33372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Revenue</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Body Medium">
              <a:extLst>
                <a:ext uri="{FF2B5EF4-FFF2-40B4-BE49-F238E27FC236}">
                  <a16:creationId xmlns:a16="http://schemas.microsoft.com/office/drawing/2014/main" id="{35F340BA-7B00-D631-9A02-387E8C54363C}"/>
                </a:ext>
              </a:extLst>
            </p:cNvPr>
            <p:cNvSpPr/>
            <p:nvPr/>
          </p:nvSpPr>
          <p:spPr>
            <a:xfrm>
              <a:off x="3497671" y="4183302"/>
              <a:ext cx="775511" cy="333727"/>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Cost</a:t>
              </a: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728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38043DF6-0848-BCE3-D1D4-35B29C1E6D5A}"/>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516359EE-E4D1-32F8-D5A8-FBBEA36D833F}"/>
              </a:ext>
            </a:extLst>
          </p:cNvPr>
          <p:cNvSpPr/>
          <p:nvPr/>
        </p:nvSpPr>
        <p:spPr>
          <a:xfrm>
            <a:off x="739133" y="-154112"/>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Gill Sans MT" panose="020B0502020104020203" pitchFamily="34" charset="0"/>
                <a:ea typeface="+mn-ea"/>
                <a:cs typeface="+mn-cs"/>
              </a:rPr>
              <a:t>Example</a:t>
            </a:r>
          </a:p>
        </p:txBody>
      </p:sp>
    </p:spTree>
    <p:extLst>
      <p:ext uri="{BB962C8B-B14F-4D97-AF65-F5344CB8AC3E}">
        <p14:creationId xmlns:p14="http://schemas.microsoft.com/office/powerpoint/2010/main" val="4199758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63E17-8930-47F4-EFD1-E50E13796A9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ED368C45-7FC1-E1EE-8113-79267CE52A66}"/>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pic>
        <p:nvPicPr>
          <p:cNvPr id="3" name="Picture 2">
            <a:extLst>
              <a:ext uri="{FF2B5EF4-FFF2-40B4-BE49-F238E27FC236}">
                <a16:creationId xmlns:a16="http://schemas.microsoft.com/office/drawing/2014/main" id="{61733B3F-0594-10C6-B6B3-058CE5BE7947}"/>
              </a:ext>
            </a:extLst>
          </p:cNvPr>
          <p:cNvPicPr>
            <a:picLocks noChangeAspect="1"/>
          </p:cNvPicPr>
          <p:nvPr/>
        </p:nvPicPr>
        <p:blipFill>
          <a:blip r:embed="rId3"/>
          <a:srcRect t="6965" r="4711" b="166"/>
          <a:stretch/>
        </p:blipFill>
        <p:spPr>
          <a:xfrm>
            <a:off x="701014" y="1023712"/>
            <a:ext cx="9486083" cy="5467474"/>
          </a:xfrm>
          <a:prstGeom prst="rect">
            <a:avLst/>
          </a:prstGeom>
        </p:spPr>
      </p:pic>
    </p:spTree>
    <p:extLst>
      <p:ext uri="{BB962C8B-B14F-4D97-AF65-F5344CB8AC3E}">
        <p14:creationId xmlns:p14="http://schemas.microsoft.com/office/powerpoint/2010/main" val="2141006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2514E-5330-4D60-EECB-8E662D9616BB}"/>
            </a:ext>
          </a:extLst>
        </p:cNvPr>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15A96D3F-1D4D-412E-BD87-A0EC2A706C19}"/>
              </a:ext>
            </a:extLst>
          </p:cNvPr>
          <p:cNvGraphicFramePr>
            <a:graphicFrameLocks noGrp="1"/>
          </p:cNvGraphicFramePr>
          <p:nvPr>
            <p:extLst>
              <p:ext uri="{D42A27DB-BD31-4B8C-83A1-F6EECF244321}">
                <p14:modId xmlns:p14="http://schemas.microsoft.com/office/powerpoint/2010/main" val="2820230957"/>
              </p:ext>
            </p:extLst>
          </p:nvPr>
        </p:nvGraphicFramePr>
        <p:xfrm>
          <a:off x="402119" y="1534073"/>
          <a:ext cx="10441727" cy="5029200"/>
        </p:xfrm>
        <a:graphic>
          <a:graphicData uri="http://schemas.openxmlformats.org/drawingml/2006/table">
            <a:tbl>
              <a:tblPr firstRow="1" bandRow="1">
                <a:tableStyleId>{5940675A-B579-460E-94D1-54222C63F5DA}</a:tableStyleId>
              </a:tblPr>
              <a:tblGrid>
                <a:gridCol w="1828463">
                  <a:extLst>
                    <a:ext uri="{9D8B030D-6E8A-4147-A177-3AD203B41FA5}">
                      <a16:colId xmlns:a16="http://schemas.microsoft.com/office/drawing/2014/main" val="490659124"/>
                    </a:ext>
                  </a:extLst>
                </a:gridCol>
                <a:gridCol w="4258141">
                  <a:extLst>
                    <a:ext uri="{9D8B030D-6E8A-4147-A177-3AD203B41FA5}">
                      <a16:colId xmlns:a16="http://schemas.microsoft.com/office/drawing/2014/main" val="2950097436"/>
                    </a:ext>
                  </a:extLst>
                </a:gridCol>
                <a:gridCol w="4355123">
                  <a:extLst>
                    <a:ext uri="{9D8B030D-6E8A-4147-A177-3AD203B41FA5}">
                      <a16:colId xmlns:a16="http://schemas.microsoft.com/office/drawing/2014/main" val="1685717080"/>
                    </a:ext>
                  </a:extLst>
                </a:gridCol>
              </a:tblGrid>
              <a:tr h="435404">
                <a:tc>
                  <a:txBody>
                    <a:bodyPr/>
                    <a:lstStyle/>
                    <a:p>
                      <a:endParaRPr lang="en-GB" sz="1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dirty="0">
                          <a:latin typeface="Arial" panose="020B0604020202020204" pitchFamily="34" charset="0"/>
                          <a:cs typeface="Arial" panose="020B0604020202020204" pitchFamily="34" charset="0"/>
                        </a:rPr>
                        <a:t>Taking From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GB" sz="1800" b="1" dirty="0">
                          <a:latin typeface="Arial" panose="020B0604020202020204" pitchFamily="34" charset="0"/>
                          <a:cs typeface="Arial" panose="020B0604020202020204" pitchFamily="34" charset="0"/>
                        </a:rPr>
                        <a:t>Adding to</a:t>
                      </a:r>
                    </a:p>
                    <a:p>
                      <a:endParaRPr lang="en-GB"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530684125"/>
                  </a:ext>
                </a:extLst>
              </a:tr>
              <a:tr h="917296">
                <a:tc>
                  <a:txBody>
                    <a:bodyPr/>
                    <a:lstStyle/>
                    <a:p>
                      <a:r>
                        <a:rPr lang="en-GB" sz="1800" b="1" dirty="0">
                          <a:highlight>
                            <a:srgbClr val="80FF02"/>
                          </a:highlight>
                          <a:latin typeface="Arial" panose="020B0604020202020204" pitchFamily="34" charset="0"/>
                          <a:cs typeface="Arial" panose="020B0604020202020204" pitchFamily="34" charset="0"/>
                        </a:rPr>
                        <a:t>Environmental 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FF02"/>
                    </a:solidFill>
                  </a:tcPr>
                </a:tc>
                <a:tc>
                  <a:txBody>
                    <a:bodyPr/>
                    <a:lstStyle/>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Additional water required to keep new plants and wildlife healthy</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Risk of introducing species that harm indigenous wildlife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More natural habitats along corridors</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More pollinators and food for local plants and wildlife</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Cleaner air in the local area</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More nutrients in the soil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9E9"/>
                    </a:solidFill>
                  </a:tcPr>
                </a:tc>
                <a:extLst>
                  <a:ext uri="{0D108BD9-81ED-4DB2-BD59-A6C34878D82A}">
                    <a16:rowId xmlns:a16="http://schemas.microsoft.com/office/drawing/2014/main" val="2727372803"/>
                  </a:ext>
                </a:extLst>
              </a:tr>
              <a:tr h="875439">
                <a:tc>
                  <a:txBody>
                    <a:bodyPr/>
                    <a:lstStyle/>
                    <a:p>
                      <a:r>
                        <a:rPr lang="en-GB" sz="1800" b="1" dirty="0">
                          <a:highlight>
                            <a:srgbClr val="34F0DF"/>
                          </a:highlight>
                          <a:latin typeface="Arial" panose="020B0604020202020204" pitchFamily="34" charset="0"/>
                          <a:cs typeface="Arial" panose="020B0604020202020204" pitchFamily="34" charset="0"/>
                        </a:rPr>
                        <a:t>Stakeholders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4F0DF"/>
                    </a:solidFill>
                  </a:tcPr>
                </a:tc>
                <a:tc>
                  <a:txBody>
                    <a:bodyPr/>
                    <a:lstStyle/>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Kids who don’t live within walking distance miss out on the experience and get socially isolated from peers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New connections formed between parents, kids and volunteers who maintain gardens</a:t>
                      </a: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New gardening skills developed in volunteers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9E9"/>
                    </a:solidFill>
                  </a:tcPr>
                </a:tc>
                <a:extLst>
                  <a:ext uri="{0D108BD9-81ED-4DB2-BD59-A6C34878D82A}">
                    <a16:rowId xmlns:a16="http://schemas.microsoft.com/office/drawing/2014/main" val="1200516316"/>
                  </a:ext>
                </a:extLst>
              </a:tr>
              <a:tr h="875439">
                <a:tc>
                  <a:txBody>
                    <a:bodyPr/>
                    <a:lstStyle/>
                    <a:p>
                      <a:r>
                        <a:rPr lang="en-GB" sz="1800" b="1" dirty="0">
                          <a:highlight>
                            <a:srgbClr val="FFAC02"/>
                          </a:highlight>
                          <a:latin typeface="Arial" panose="020B0604020202020204" pitchFamily="34" charset="0"/>
                          <a:cs typeface="Arial" panose="020B0604020202020204" pitchFamily="34" charset="0"/>
                        </a:rPr>
                        <a:t>Enterprise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C02"/>
                    </a:solidFill>
                  </a:tcPr>
                </a:tc>
                <a:tc>
                  <a:txBody>
                    <a:bodyPr/>
                    <a:lstStyle/>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latin typeface="Arial" panose="020B0604020202020204" pitchFamily="34" charset="0"/>
                          <a:cs typeface="Arial" panose="020B0604020202020204" pitchFamily="34" charset="0"/>
                        </a:rPr>
                        <a:t>Local shops who were on the old walking route get less footfall and have reduced profit</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latin typeface="Arial" panose="020B0604020202020204" pitchFamily="34" charset="0"/>
                          <a:cs typeface="Arial" panose="020B0604020202020204" pitchFamily="34" charset="0"/>
                        </a:rPr>
                        <a:t>School funding used to pay for this means less money for other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latin typeface="Arial" panose="020B0604020202020204" pitchFamily="34" charset="0"/>
                          <a:cs typeface="Arial" panose="020B0604020202020204" pitchFamily="34" charset="0"/>
                        </a:rPr>
                        <a:t>More revenue for local garden stores</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latin typeface="Arial" panose="020B0604020202020204" pitchFamily="34" charset="0"/>
                          <a:cs typeface="Arial" panose="020B0604020202020204" pitchFamily="34" charset="0"/>
                        </a:rPr>
                        <a:t>Volunteers can perhaps better access employment opportunities with their new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9E9"/>
                    </a:solidFill>
                  </a:tcPr>
                </a:tc>
                <a:extLst>
                  <a:ext uri="{0D108BD9-81ED-4DB2-BD59-A6C34878D82A}">
                    <a16:rowId xmlns:a16="http://schemas.microsoft.com/office/drawing/2014/main" val="355178494"/>
                  </a:ext>
                </a:extLst>
              </a:tr>
            </a:tbl>
          </a:graphicData>
        </a:graphic>
      </p:graphicFrame>
      <p:sp>
        <p:nvSpPr>
          <p:cNvPr id="3" name="TextBox 2">
            <a:extLst>
              <a:ext uri="{FF2B5EF4-FFF2-40B4-BE49-F238E27FC236}">
                <a16:creationId xmlns:a16="http://schemas.microsoft.com/office/drawing/2014/main" id="{B7986A4C-35C2-9475-E097-4F36C4B420E9}"/>
              </a:ext>
            </a:extLst>
          </p:cNvPr>
          <p:cNvSpPr txBox="1"/>
          <p:nvPr/>
        </p:nvSpPr>
        <p:spPr>
          <a:xfrm>
            <a:off x="402120" y="431002"/>
            <a:ext cx="1099671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For your idea, what are the relationships and flows between each layer? And are these relationships/ flows taking from or adding to these layers? </a:t>
            </a:r>
          </a:p>
        </p:txBody>
      </p:sp>
    </p:spTree>
    <p:extLst>
      <p:ext uri="{BB962C8B-B14F-4D97-AF65-F5344CB8AC3E}">
        <p14:creationId xmlns:p14="http://schemas.microsoft.com/office/powerpoint/2010/main" val="3523242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3BD03039-F8A9-6B2D-226C-712C6D1F608E}"/>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74121398-8360-7BD9-EC63-470A316FFD42}"/>
              </a:ext>
            </a:extLst>
          </p:cNvPr>
          <p:cNvSpPr/>
          <p:nvPr/>
        </p:nvSpPr>
        <p:spPr>
          <a:xfrm>
            <a:off x="626036" y="315120"/>
            <a:ext cx="5989204" cy="4244180"/>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rPr>
              <a:t>The Triple Layer Business Model Canvas</a:t>
            </a:r>
          </a:p>
        </p:txBody>
      </p:sp>
    </p:spTree>
    <p:extLst>
      <p:ext uri="{BB962C8B-B14F-4D97-AF65-F5344CB8AC3E}">
        <p14:creationId xmlns:p14="http://schemas.microsoft.com/office/powerpoint/2010/main" val="3723245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17E9D-6FAF-3027-7FE7-9E55EAA1DBC1}"/>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2B6CCC01-4727-2B90-C64B-A0E03AF9D866}"/>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73D6F11D-95EC-F925-86C7-9527D4A9033D}"/>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50B8180C-77CB-A549-410F-42739A7C3186}"/>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dirty="0">
                <a:latin typeface="Arial" panose="020B0604020202020204" pitchFamily="34" charset="0"/>
                <a:ea typeface="Arial" panose="020B0604020202020204" pitchFamily="34" charset="0"/>
                <a:cs typeface="Arial" panose="020B0604020202020204" pitchFamily="34" charset="0"/>
              </a:rPr>
              <a:t>Triple Layer Business Model Canvas</a:t>
            </a:r>
          </a:p>
          <a:p>
            <a:pPr defTabSz="457200">
              <a:defRPr/>
            </a:pPr>
            <a:r>
              <a:rPr lang="en-GB" sz="2000" dirty="0">
                <a:effectLst/>
                <a:latin typeface="Arial" panose="020B0604020202020204" pitchFamily="34" charset="0"/>
                <a:ea typeface="Arial" panose="020B0604020202020204" pitchFamily="34" charset="0"/>
                <a:cs typeface="Arial" panose="020B0604020202020204" pitchFamily="34" charset="0"/>
              </a:rPr>
              <a:t>A tool to help plan your r</a:t>
            </a:r>
            <a:r>
              <a:rPr lang="en-GB" sz="2000" dirty="0">
                <a:latin typeface="Arial" panose="020B0604020202020204" pitchFamily="34" charset="0"/>
                <a:ea typeface="Arial" panose="020B0604020202020204" pitchFamily="34" charset="0"/>
                <a:cs typeface="Arial" panose="020B0604020202020204" pitchFamily="34" charset="0"/>
              </a:rPr>
              <a:t>egenerative enterprise</a:t>
            </a:r>
            <a:endParaRPr lang="en-GB" sz="2000" dirty="0">
              <a:effectLst/>
              <a:latin typeface="Arial" panose="020B0604020202020204" pitchFamily="34" charset="0"/>
              <a:ea typeface="Arial" panose="020B0604020202020204" pitchFamily="34" charset="0"/>
              <a:cs typeface="Arial" panose="020B0604020202020204" pitchFamily="34" charset="0"/>
            </a:endParaRPr>
          </a:p>
          <a:p>
            <a:pPr defTabSz="457200">
              <a:defRPr/>
            </a:pPr>
            <a:endParaRPr lang="en-GB" sz="3200" dirty="0">
              <a:effectLst/>
              <a:latin typeface="Arial" panose="020B0604020202020204" pitchFamily="34" charset="0"/>
              <a:ea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464CDB0-0F9F-F603-0295-4813EC3A9D6C}"/>
              </a:ext>
            </a:extLst>
          </p:cNvPr>
          <p:cNvPicPr>
            <a:picLocks noChangeAspect="1"/>
          </p:cNvPicPr>
          <p:nvPr/>
        </p:nvPicPr>
        <p:blipFill>
          <a:blip r:embed="rId3"/>
          <a:srcRect b="7681"/>
          <a:stretch/>
        </p:blipFill>
        <p:spPr>
          <a:xfrm>
            <a:off x="6455664" y="1565210"/>
            <a:ext cx="4828032" cy="2897901"/>
          </a:xfrm>
          <a:prstGeom prst="rect">
            <a:avLst/>
          </a:prstGeom>
        </p:spPr>
      </p:pic>
      <p:pic>
        <p:nvPicPr>
          <p:cNvPr id="5" name="Picture 4">
            <a:extLst>
              <a:ext uri="{FF2B5EF4-FFF2-40B4-BE49-F238E27FC236}">
                <a16:creationId xmlns:a16="http://schemas.microsoft.com/office/drawing/2014/main" id="{0DD6C623-7E05-6FFE-232C-EFF6B0ECB2EB}"/>
              </a:ext>
            </a:extLst>
          </p:cNvPr>
          <p:cNvPicPr>
            <a:picLocks noChangeAspect="1"/>
          </p:cNvPicPr>
          <p:nvPr/>
        </p:nvPicPr>
        <p:blipFill>
          <a:blip r:embed="rId4"/>
          <a:srcRect b="8479"/>
          <a:stretch/>
        </p:blipFill>
        <p:spPr>
          <a:xfrm>
            <a:off x="602962" y="1565210"/>
            <a:ext cx="4970069" cy="2978269"/>
          </a:xfrm>
          <a:prstGeom prst="rect">
            <a:avLst/>
          </a:prstGeom>
        </p:spPr>
      </p:pic>
      <p:pic>
        <p:nvPicPr>
          <p:cNvPr id="8" name="Picture 7">
            <a:extLst>
              <a:ext uri="{FF2B5EF4-FFF2-40B4-BE49-F238E27FC236}">
                <a16:creationId xmlns:a16="http://schemas.microsoft.com/office/drawing/2014/main" id="{A3B19C36-025B-65B5-1BD8-BF31F5B13EF4}"/>
              </a:ext>
            </a:extLst>
          </p:cNvPr>
          <p:cNvPicPr>
            <a:picLocks noChangeAspect="1"/>
          </p:cNvPicPr>
          <p:nvPr/>
        </p:nvPicPr>
        <p:blipFill>
          <a:blip r:embed="rId5"/>
          <a:srcRect b="7169"/>
          <a:stretch/>
        </p:blipFill>
        <p:spPr>
          <a:xfrm>
            <a:off x="3776472" y="3848690"/>
            <a:ext cx="4828032" cy="2897901"/>
          </a:xfrm>
          <a:prstGeom prst="rect">
            <a:avLst/>
          </a:prstGeom>
        </p:spPr>
      </p:pic>
      <p:sp>
        <p:nvSpPr>
          <p:cNvPr id="9" name="TextBox 8">
            <a:extLst>
              <a:ext uri="{FF2B5EF4-FFF2-40B4-BE49-F238E27FC236}">
                <a16:creationId xmlns:a16="http://schemas.microsoft.com/office/drawing/2014/main" id="{FC3F0320-8F44-101A-479A-C32B7D267A9C}"/>
              </a:ext>
            </a:extLst>
          </p:cNvPr>
          <p:cNvSpPr txBox="1"/>
          <p:nvPr/>
        </p:nvSpPr>
        <p:spPr>
          <a:xfrm>
            <a:off x="576226" y="5717560"/>
            <a:ext cx="2937957" cy="1015663"/>
          </a:xfrm>
          <a:prstGeom prst="rect">
            <a:avLst/>
          </a:prstGeom>
          <a:noFill/>
        </p:spPr>
        <p:txBody>
          <a:bodyPr wrap="square" lIns="91440" tIns="45720" rIns="91440" bIns="45720" anchor="t">
            <a:spAutoFit/>
          </a:bodyPr>
          <a:lstStyle/>
          <a:p>
            <a:r>
              <a:rPr lang="en-GB" sz="1200" b="0" i="0">
                <a:solidFill>
                  <a:srgbClr val="555555"/>
                </a:solidFill>
                <a:effectLst/>
                <a:latin typeface="Visuelt Pro"/>
              </a:rPr>
              <a:t>Source:</a:t>
            </a:r>
          </a:p>
          <a:p>
            <a:r>
              <a:rPr lang="en-GB" sz="1200" b="0" i="0">
                <a:solidFill>
                  <a:srgbClr val="555555"/>
                </a:solidFill>
                <a:effectLst/>
                <a:latin typeface="Visuelt Pro"/>
              </a:rPr>
              <a:t>Joyce, A.; Paquin, R. &amp; Pigneur, Y. (2015): The triple layered business model canvas: a tool to design more sustainable business models</a:t>
            </a:r>
            <a:endParaRPr lang="en-GB" sz="1200">
              <a:latin typeface="Visuelt Pro"/>
            </a:endParaRPr>
          </a:p>
        </p:txBody>
      </p:sp>
    </p:spTree>
    <p:extLst>
      <p:ext uri="{BB962C8B-B14F-4D97-AF65-F5344CB8AC3E}">
        <p14:creationId xmlns:p14="http://schemas.microsoft.com/office/powerpoint/2010/main" val="3747272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681C2FD9-A9B8-B350-E029-9540CBA49393}"/>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46604784-ED35-54D9-327D-4DC2F58658E7}"/>
              </a:ext>
            </a:extLst>
          </p:cNvPr>
          <p:cNvSpPr/>
          <p:nvPr/>
        </p:nvSpPr>
        <p:spPr>
          <a:xfrm>
            <a:off x="739133" y="-154112"/>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rPr>
              <a:t>Example</a:t>
            </a:r>
          </a:p>
        </p:txBody>
      </p:sp>
    </p:spTree>
    <p:extLst>
      <p:ext uri="{BB962C8B-B14F-4D97-AF65-F5344CB8AC3E}">
        <p14:creationId xmlns:p14="http://schemas.microsoft.com/office/powerpoint/2010/main" val="3563620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F66D5-4D34-D694-A451-AAA8ABAFB2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4C2E9A-4BA1-5F23-ADCD-8444585EB1CD}"/>
              </a:ext>
            </a:extLst>
          </p:cNvPr>
          <p:cNvPicPr>
            <a:picLocks noChangeAspect="1"/>
          </p:cNvPicPr>
          <p:nvPr/>
        </p:nvPicPr>
        <p:blipFill>
          <a:blip r:embed="rId3"/>
          <a:stretch>
            <a:fillRect/>
          </a:stretch>
        </p:blipFill>
        <p:spPr>
          <a:xfrm>
            <a:off x="691776" y="0"/>
            <a:ext cx="10456753" cy="6858000"/>
          </a:xfrm>
          <a:prstGeom prst="rect">
            <a:avLst/>
          </a:prstGeom>
        </p:spPr>
      </p:pic>
      <p:sp>
        <p:nvSpPr>
          <p:cNvPr id="2" name="TextBox 1">
            <a:extLst>
              <a:ext uri="{FF2B5EF4-FFF2-40B4-BE49-F238E27FC236}">
                <a16:creationId xmlns:a16="http://schemas.microsoft.com/office/drawing/2014/main" id="{8C9FF0FB-E5CD-8D27-A0D0-3A093A3844A5}"/>
              </a:ext>
            </a:extLst>
          </p:cNvPr>
          <p:cNvSpPr txBox="1"/>
          <p:nvPr/>
        </p:nvSpPr>
        <p:spPr>
          <a:xfrm>
            <a:off x="1043471" y="1574158"/>
            <a:ext cx="1607132" cy="461665"/>
          </a:xfrm>
          <a:prstGeom prst="rect">
            <a:avLst/>
          </a:prstGeom>
          <a:solidFill>
            <a:srgbClr val="F5F3EF"/>
          </a:solidFill>
        </p:spPr>
        <p:txBody>
          <a:bodyPr wrap="square" rtlCol="0">
            <a:spAutoFit/>
          </a:bodyPr>
          <a:lstStyle/>
          <a:p>
            <a:r>
              <a:rPr lang="en-GB" sz="1200" dirty="0">
                <a:latin typeface="Arial" panose="020B0604020202020204" pitchFamily="34" charset="0"/>
                <a:cs typeface="Arial" panose="020B0604020202020204" pitchFamily="34" charset="0"/>
              </a:rPr>
              <a:t>Coffee machine manufacturers</a:t>
            </a:r>
          </a:p>
        </p:txBody>
      </p:sp>
      <p:sp>
        <p:nvSpPr>
          <p:cNvPr id="4" name="TextBox 3">
            <a:extLst>
              <a:ext uri="{FF2B5EF4-FFF2-40B4-BE49-F238E27FC236}">
                <a16:creationId xmlns:a16="http://schemas.microsoft.com/office/drawing/2014/main" id="{8BADDFFB-AE21-4ACC-51EB-1779EE3F496B}"/>
              </a:ext>
            </a:extLst>
          </p:cNvPr>
          <p:cNvSpPr txBox="1"/>
          <p:nvPr/>
        </p:nvSpPr>
        <p:spPr>
          <a:xfrm>
            <a:off x="3002298" y="1574158"/>
            <a:ext cx="1607132" cy="98488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Marketing</a:t>
            </a:r>
          </a:p>
          <a:p>
            <a:pPr>
              <a:spcAft>
                <a:spcPts val="600"/>
              </a:spcAft>
            </a:pPr>
            <a:r>
              <a:rPr lang="en-GB" sz="1200" dirty="0">
                <a:latin typeface="Arial" panose="020B0604020202020204" pitchFamily="34" charset="0"/>
                <a:cs typeface="Arial" panose="020B0604020202020204" pitchFamily="34" charset="0"/>
              </a:rPr>
              <a:t>Production &amp; new product development</a:t>
            </a:r>
          </a:p>
          <a:p>
            <a:pPr>
              <a:spcAft>
                <a:spcPts val="600"/>
              </a:spcAft>
            </a:pPr>
            <a:r>
              <a:rPr lang="en-GB" sz="1200" dirty="0">
                <a:latin typeface="Arial" panose="020B0604020202020204" pitchFamily="34" charset="0"/>
                <a:cs typeface="Arial" panose="020B0604020202020204" pitchFamily="34" charset="0"/>
              </a:rPr>
              <a:t>Logistics</a:t>
            </a:r>
          </a:p>
        </p:txBody>
      </p:sp>
      <p:sp>
        <p:nvSpPr>
          <p:cNvPr id="5" name="TextBox 4">
            <a:extLst>
              <a:ext uri="{FF2B5EF4-FFF2-40B4-BE49-F238E27FC236}">
                <a16:creationId xmlns:a16="http://schemas.microsoft.com/office/drawing/2014/main" id="{621A0E3D-48E8-18D4-AF2A-458A20A555B6}"/>
              </a:ext>
            </a:extLst>
          </p:cNvPr>
          <p:cNvSpPr txBox="1"/>
          <p:nvPr/>
        </p:nvSpPr>
        <p:spPr>
          <a:xfrm>
            <a:off x="7075413" y="1574158"/>
            <a:ext cx="1607132" cy="276999"/>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Membership club</a:t>
            </a:r>
          </a:p>
        </p:txBody>
      </p:sp>
      <p:sp>
        <p:nvSpPr>
          <p:cNvPr id="6" name="TextBox 5">
            <a:extLst>
              <a:ext uri="{FF2B5EF4-FFF2-40B4-BE49-F238E27FC236}">
                <a16:creationId xmlns:a16="http://schemas.microsoft.com/office/drawing/2014/main" id="{3D2291A8-5110-FFB2-1935-04BC6E62E2D4}"/>
              </a:ext>
            </a:extLst>
          </p:cNvPr>
          <p:cNvSpPr txBox="1"/>
          <p:nvPr/>
        </p:nvSpPr>
        <p:spPr>
          <a:xfrm>
            <a:off x="9111971" y="1574158"/>
            <a:ext cx="1768232" cy="1092607"/>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Office market (business to business – B2B)</a:t>
            </a:r>
          </a:p>
          <a:p>
            <a:pPr>
              <a:spcAft>
                <a:spcPts val="600"/>
              </a:spcAft>
            </a:pPr>
            <a:r>
              <a:rPr lang="en-GB" sz="1200" dirty="0">
                <a:latin typeface="Arial" panose="020B0604020202020204" pitchFamily="34" charset="0"/>
                <a:cs typeface="Arial" panose="020B0604020202020204" pitchFamily="34" charset="0"/>
              </a:rPr>
              <a:t>Households (business to customer – B2C)</a:t>
            </a:r>
          </a:p>
        </p:txBody>
      </p:sp>
      <p:sp>
        <p:nvSpPr>
          <p:cNvPr id="7" name="TextBox 6">
            <a:extLst>
              <a:ext uri="{FF2B5EF4-FFF2-40B4-BE49-F238E27FC236}">
                <a16:creationId xmlns:a16="http://schemas.microsoft.com/office/drawing/2014/main" id="{A8EA8CAF-14B6-A80A-106C-BF7B65276F57}"/>
              </a:ext>
            </a:extLst>
          </p:cNvPr>
          <p:cNvSpPr txBox="1"/>
          <p:nvPr/>
        </p:nvSpPr>
        <p:spPr>
          <a:xfrm>
            <a:off x="7075413" y="3495964"/>
            <a:ext cx="1768231" cy="1061829"/>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Website &amp; mail order</a:t>
            </a:r>
          </a:p>
          <a:p>
            <a:pPr>
              <a:spcAft>
                <a:spcPts val="600"/>
              </a:spcAft>
            </a:pPr>
            <a:r>
              <a:rPr lang="en-GB" sz="1200" dirty="0">
                <a:latin typeface="Arial" panose="020B0604020202020204" pitchFamily="34" charset="0"/>
                <a:cs typeface="Arial" panose="020B0604020202020204" pitchFamily="34" charset="0"/>
              </a:rPr>
              <a:t>Branded boutiques</a:t>
            </a:r>
          </a:p>
          <a:p>
            <a:pPr>
              <a:spcAft>
                <a:spcPts val="600"/>
              </a:spcAft>
            </a:pPr>
            <a:r>
              <a:rPr lang="en-GB" sz="1200" dirty="0">
                <a:latin typeface="Arial" panose="020B0604020202020204" pitchFamily="34" charset="0"/>
                <a:cs typeface="Arial" panose="020B0604020202020204" pitchFamily="34" charset="0"/>
              </a:rPr>
              <a:t>Call center</a:t>
            </a:r>
          </a:p>
          <a:p>
            <a:pPr>
              <a:spcAft>
                <a:spcPts val="600"/>
              </a:spcAft>
            </a:pPr>
            <a:r>
              <a:rPr lang="en-GB" sz="1200" dirty="0">
                <a:latin typeface="Arial" panose="020B0604020202020204" pitchFamily="34" charset="0"/>
                <a:cs typeface="Arial" panose="020B0604020202020204" pitchFamily="34" charset="0"/>
              </a:rPr>
              <a:t>Retail (machine only)</a:t>
            </a:r>
          </a:p>
        </p:txBody>
      </p:sp>
      <p:sp>
        <p:nvSpPr>
          <p:cNvPr id="8" name="TextBox 7">
            <a:extLst>
              <a:ext uri="{FF2B5EF4-FFF2-40B4-BE49-F238E27FC236}">
                <a16:creationId xmlns:a16="http://schemas.microsoft.com/office/drawing/2014/main" id="{654D6A73-821D-56D0-3569-104FCB2771F1}"/>
              </a:ext>
            </a:extLst>
          </p:cNvPr>
          <p:cNvSpPr txBox="1"/>
          <p:nvPr/>
        </p:nvSpPr>
        <p:spPr>
          <a:xfrm>
            <a:off x="5034262" y="1620324"/>
            <a:ext cx="1885689" cy="46166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High end restaurant quality espresso at home</a:t>
            </a:r>
          </a:p>
        </p:txBody>
      </p:sp>
      <p:sp>
        <p:nvSpPr>
          <p:cNvPr id="9" name="TextBox 8">
            <a:extLst>
              <a:ext uri="{FF2B5EF4-FFF2-40B4-BE49-F238E27FC236}">
                <a16:creationId xmlns:a16="http://schemas.microsoft.com/office/drawing/2014/main" id="{5A059D53-8DD0-BDA7-7A5B-20502A493F65}"/>
              </a:ext>
            </a:extLst>
          </p:cNvPr>
          <p:cNvSpPr txBox="1"/>
          <p:nvPr/>
        </p:nvSpPr>
        <p:spPr>
          <a:xfrm>
            <a:off x="3080029" y="3554359"/>
            <a:ext cx="1607132" cy="1061829"/>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Distribution channels</a:t>
            </a:r>
          </a:p>
          <a:p>
            <a:pPr>
              <a:spcAft>
                <a:spcPts val="600"/>
              </a:spcAft>
            </a:pPr>
            <a:r>
              <a:rPr lang="en-GB" sz="1200" dirty="0">
                <a:latin typeface="Arial" panose="020B0604020202020204" pitchFamily="34" charset="0"/>
                <a:cs typeface="Arial" panose="020B0604020202020204" pitchFamily="34" charset="0"/>
              </a:rPr>
              <a:t>Patent on system</a:t>
            </a:r>
          </a:p>
          <a:p>
            <a:pPr>
              <a:spcAft>
                <a:spcPts val="600"/>
              </a:spcAft>
            </a:pPr>
            <a:r>
              <a:rPr lang="en-GB" sz="1200" dirty="0">
                <a:latin typeface="Arial" panose="020B0604020202020204" pitchFamily="34" charset="0"/>
                <a:cs typeface="Arial" panose="020B0604020202020204" pitchFamily="34" charset="0"/>
              </a:rPr>
              <a:t>Brand</a:t>
            </a:r>
          </a:p>
          <a:p>
            <a:pPr>
              <a:spcAft>
                <a:spcPts val="600"/>
              </a:spcAft>
            </a:pPr>
            <a:r>
              <a:rPr lang="en-GB" sz="1200" dirty="0">
                <a:latin typeface="Arial" panose="020B0604020202020204" pitchFamily="34" charset="0"/>
                <a:cs typeface="Arial" panose="020B0604020202020204" pitchFamily="34" charset="0"/>
              </a:rPr>
              <a:t>Production plants</a:t>
            </a:r>
          </a:p>
        </p:txBody>
      </p:sp>
      <p:sp>
        <p:nvSpPr>
          <p:cNvPr id="10" name="TextBox 9">
            <a:extLst>
              <a:ext uri="{FF2B5EF4-FFF2-40B4-BE49-F238E27FC236}">
                <a16:creationId xmlns:a16="http://schemas.microsoft.com/office/drawing/2014/main" id="{94774F5C-BB2E-7A89-9490-D397EF97FBBA}"/>
              </a:ext>
            </a:extLst>
          </p:cNvPr>
          <p:cNvSpPr txBox="1"/>
          <p:nvPr/>
        </p:nvSpPr>
        <p:spPr>
          <a:xfrm>
            <a:off x="950580" y="5304484"/>
            <a:ext cx="2579698" cy="800219"/>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Marketing</a:t>
            </a:r>
          </a:p>
          <a:p>
            <a:pPr>
              <a:spcAft>
                <a:spcPts val="600"/>
              </a:spcAft>
            </a:pPr>
            <a:r>
              <a:rPr lang="en-GB" sz="1200" dirty="0">
                <a:latin typeface="Arial" panose="020B0604020202020204" pitchFamily="34" charset="0"/>
                <a:cs typeface="Arial" panose="020B0604020202020204" pitchFamily="34" charset="0"/>
              </a:rPr>
              <a:t>Raw materials &amp; manufacturing</a:t>
            </a:r>
          </a:p>
          <a:p>
            <a:pPr>
              <a:spcAft>
                <a:spcPts val="600"/>
              </a:spcAft>
            </a:pPr>
            <a:r>
              <a:rPr lang="en-GB" sz="1200" dirty="0">
                <a:latin typeface="Arial" panose="020B0604020202020204" pitchFamily="34" charset="0"/>
                <a:cs typeface="Arial" panose="020B0604020202020204" pitchFamily="34" charset="0"/>
              </a:rPr>
              <a:t>Distribution &amp; channels</a:t>
            </a:r>
          </a:p>
        </p:txBody>
      </p:sp>
      <p:sp>
        <p:nvSpPr>
          <p:cNvPr id="11" name="TextBox 10">
            <a:extLst>
              <a:ext uri="{FF2B5EF4-FFF2-40B4-BE49-F238E27FC236}">
                <a16:creationId xmlns:a16="http://schemas.microsoft.com/office/drawing/2014/main" id="{3847A556-8624-375A-FCA6-1DA76B9B0A09}"/>
              </a:ext>
            </a:extLst>
          </p:cNvPr>
          <p:cNvSpPr txBox="1"/>
          <p:nvPr/>
        </p:nvSpPr>
        <p:spPr>
          <a:xfrm>
            <a:off x="6096000" y="5347121"/>
            <a:ext cx="2329202" cy="538609"/>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Main: capsules</a:t>
            </a:r>
          </a:p>
          <a:p>
            <a:pPr>
              <a:spcAft>
                <a:spcPts val="600"/>
              </a:spcAft>
            </a:pPr>
            <a:r>
              <a:rPr lang="en-GB" sz="1200" dirty="0">
                <a:latin typeface="Arial" panose="020B0604020202020204" pitchFamily="34" charset="0"/>
                <a:cs typeface="Arial" panose="020B0604020202020204" pitchFamily="34" charset="0"/>
              </a:rPr>
              <a:t>Other: machines &amp; accessories</a:t>
            </a:r>
          </a:p>
        </p:txBody>
      </p:sp>
    </p:spTree>
    <p:extLst>
      <p:ext uri="{BB962C8B-B14F-4D97-AF65-F5344CB8AC3E}">
        <p14:creationId xmlns:p14="http://schemas.microsoft.com/office/powerpoint/2010/main" val="1523891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50C76-ECA2-1ED0-A7C3-8591EB2A0F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304672-17EA-6A52-F467-35781DB63AB4}"/>
              </a:ext>
            </a:extLst>
          </p:cNvPr>
          <p:cNvPicPr>
            <a:picLocks noChangeAspect="1"/>
          </p:cNvPicPr>
          <p:nvPr/>
        </p:nvPicPr>
        <p:blipFill>
          <a:blip r:embed="rId3"/>
          <a:stretch>
            <a:fillRect/>
          </a:stretch>
        </p:blipFill>
        <p:spPr>
          <a:xfrm>
            <a:off x="738554" y="94752"/>
            <a:ext cx="10439112" cy="6763248"/>
          </a:xfrm>
          <a:prstGeom prst="rect">
            <a:avLst/>
          </a:prstGeom>
        </p:spPr>
      </p:pic>
      <p:sp>
        <p:nvSpPr>
          <p:cNvPr id="2" name="TextBox 1">
            <a:extLst>
              <a:ext uri="{FF2B5EF4-FFF2-40B4-BE49-F238E27FC236}">
                <a16:creationId xmlns:a16="http://schemas.microsoft.com/office/drawing/2014/main" id="{DC95BE1B-C489-26E3-5123-BA18189A0CD7}"/>
              </a:ext>
            </a:extLst>
          </p:cNvPr>
          <p:cNvSpPr txBox="1"/>
          <p:nvPr/>
        </p:nvSpPr>
        <p:spPr>
          <a:xfrm>
            <a:off x="1014333" y="5428528"/>
            <a:ext cx="3657285" cy="98488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1/3 carbon footprint from coffee farming</a:t>
            </a:r>
          </a:p>
          <a:p>
            <a:pPr>
              <a:spcAft>
                <a:spcPts val="600"/>
              </a:spcAft>
            </a:pPr>
            <a:r>
              <a:rPr lang="en-GB" sz="1200" dirty="0">
                <a:latin typeface="Arial" panose="020B0604020202020204" pitchFamily="34" charset="0"/>
                <a:cs typeface="Arial" panose="020B0604020202020204" pitchFamily="34" charset="0"/>
              </a:rPr>
              <a:t>¼ of carbon footprint from use phase</a:t>
            </a:r>
          </a:p>
          <a:p>
            <a:pPr>
              <a:spcAft>
                <a:spcPts val="600"/>
              </a:spcAft>
            </a:pPr>
            <a:r>
              <a:rPr lang="en-GB" sz="1200" dirty="0">
                <a:latin typeface="Arial" panose="020B0604020202020204" pitchFamily="34" charset="0"/>
                <a:cs typeface="Arial" panose="020B0604020202020204" pitchFamily="34" charset="0"/>
              </a:rPr>
              <a:t>Almost ½ carbon footprint from industrial production</a:t>
            </a:r>
          </a:p>
        </p:txBody>
      </p:sp>
      <p:sp>
        <p:nvSpPr>
          <p:cNvPr id="3" name="TextBox 2">
            <a:extLst>
              <a:ext uri="{FF2B5EF4-FFF2-40B4-BE49-F238E27FC236}">
                <a16:creationId xmlns:a16="http://schemas.microsoft.com/office/drawing/2014/main" id="{8FD68DD1-5079-BE6F-0016-7D2BF496A3FE}"/>
              </a:ext>
            </a:extLst>
          </p:cNvPr>
          <p:cNvSpPr txBox="1"/>
          <p:nvPr/>
        </p:nvSpPr>
        <p:spPr>
          <a:xfrm>
            <a:off x="3064487" y="3552780"/>
            <a:ext cx="1607132" cy="72327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Coffee farming 25%</a:t>
            </a:r>
          </a:p>
          <a:p>
            <a:pPr>
              <a:spcAft>
                <a:spcPts val="600"/>
              </a:spcAft>
            </a:pPr>
            <a:r>
              <a:rPr lang="en-GB" sz="1200" dirty="0">
                <a:latin typeface="Arial" panose="020B0604020202020204" pitchFamily="34" charset="0"/>
                <a:cs typeface="Arial" panose="020B0604020202020204" pitchFamily="34" charset="0"/>
              </a:rPr>
              <a:t>Aluminium for capsules 6%</a:t>
            </a:r>
          </a:p>
        </p:txBody>
      </p:sp>
      <p:sp>
        <p:nvSpPr>
          <p:cNvPr id="5" name="TextBox 4">
            <a:extLst>
              <a:ext uri="{FF2B5EF4-FFF2-40B4-BE49-F238E27FC236}">
                <a16:creationId xmlns:a16="http://schemas.microsoft.com/office/drawing/2014/main" id="{72D3716E-073A-B89B-2A1E-582BEE26D147}"/>
              </a:ext>
            </a:extLst>
          </p:cNvPr>
          <p:cNvSpPr txBox="1"/>
          <p:nvPr/>
        </p:nvSpPr>
        <p:spPr>
          <a:xfrm>
            <a:off x="6096000" y="5416685"/>
            <a:ext cx="2972970" cy="46166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20.7% of carbon footprint savings from 2008 to 2012 with machine redesign</a:t>
            </a:r>
          </a:p>
        </p:txBody>
      </p:sp>
      <p:sp>
        <p:nvSpPr>
          <p:cNvPr id="6" name="TextBox 5">
            <a:extLst>
              <a:ext uri="{FF2B5EF4-FFF2-40B4-BE49-F238E27FC236}">
                <a16:creationId xmlns:a16="http://schemas.microsoft.com/office/drawing/2014/main" id="{A1B29EFF-0C35-6358-98D1-A797E2AAC5D1}"/>
              </a:ext>
            </a:extLst>
          </p:cNvPr>
          <p:cNvSpPr txBox="1"/>
          <p:nvPr/>
        </p:nvSpPr>
        <p:spPr>
          <a:xfrm>
            <a:off x="7121076" y="3552780"/>
            <a:ext cx="1607132" cy="72327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Favouring trains 4.6%</a:t>
            </a:r>
          </a:p>
          <a:p>
            <a:pPr>
              <a:spcAft>
                <a:spcPts val="600"/>
              </a:spcAft>
            </a:pPr>
            <a:r>
              <a:rPr lang="en-GB" sz="1200" dirty="0">
                <a:latin typeface="Arial" panose="020B0604020202020204" pitchFamily="34" charset="0"/>
                <a:cs typeface="Arial" panose="020B0604020202020204" pitchFamily="34" charset="0"/>
              </a:rPr>
              <a:t>Packaging 3.6%</a:t>
            </a:r>
          </a:p>
        </p:txBody>
      </p:sp>
      <p:sp>
        <p:nvSpPr>
          <p:cNvPr id="7" name="TextBox 6">
            <a:extLst>
              <a:ext uri="{FF2B5EF4-FFF2-40B4-BE49-F238E27FC236}">
                <a16:creationId xmlns:a16="http://schemas.microsoft.com/office/drawing/2014/main" id="{0ADAD41D-3572-BD8D-22C5-56AA6150FABA}"/>
              </a:ext>
            </a:extLst>
          </p:cNvPr>
          <p:cNvSpPr txBox="1"/>
          <p:nvPr/>
        </p:nvSpPr>
        <p:spPr>
          <a:xfrm>
            <a:off x="954466" y="1776755"/>
            <a:ext cx="1607132" cy="98488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Cup &amp; machine production</a:t>
            </a:r>
          </a:p>
          <a:p>
            <a:pPr>
              <a:spcAft>
                <a:spcPts val="600"/>
              </a:spcAft>
            </a:pPr>
            <a:r>
              <a:rPr lang="en-GB" sz="1200" dirty="0">
                <a:latin typeface="Arial" panose="020B0604020202020204" pitchFamily="34" charset="0"/>
                <a:cs typeface="Arial" panose="020B0604020202020204" pitchFamily="34" charset="0"/>
              </a:rPr>
              <a:t>Energy for process</a:t>
            </a:r>
          </a:p>
          <a:p>
            <a:pPr>
              <a:spcAft>
                <a:spcPts val="600"/>
              </a:spcAft>
            </a:pPr>
            <a:r>
              <a:rPr lang="en-GB" sz="1200" dirty="0">
                <a:latin typeface="Arial" panose="020B0604020202020204" pitchFamily="34" charset="0"/>
                <a:cs typeface="Arial" panose="020B0604020202020204" pitchFamily="34" charset="0"/>
              </a:rPr>
              <a:t>Water for process</a:t>
            </a:r>
          </a:p>
        </p:txBody>
      </p:sp>
      <p:sp>
        <p:nvSpPr>
          <p:cNvPr id="8" name="TextBox 7">
            <a:extLst>
              <a:ext uri="{FF2B5EF4-FFF2-40B4-BE49-F238E27FC236}">
                <a16:creationId xmlns:a16="http://schemas.microsoft.com/office/drawing/2014/main" id="{B0978A12-4AAD-486E-597C-2D7484BA6837}"/>
              </a:ext>
            </a:extLst>
          </p:cNvPr>
          <p:cNvSpPr txBox="1"/>
          <p:nvPr/>
        </p:nvSpPr>
        <p:spPr>
          <a:xfrm>
            <a:off x="5059542" y="1591976"/>
            <a:ext cx="1828146" cy="830997"/>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40ml of espresso coffee once daily multiplied by number of consumers over 1 year period</a:t>
            </a:r>
          </a:p>
        </p:txBody>
      </p:sp>
      <p:sp>
        <p:nvSpPr>
          <p:cNvPr id="9" name="TextBox 8">
            <a:extLst>
              <a:ext uri="{FF2B5EF4-FFF2-40B4-BE49-F238E27FC236}">
                <a16:creationId xmlns:a16="http://schemas.microsoft.com/office/drawing/2014/main" id="{CEA6B57B-635E-3281-95D9-9965FF9602AA}"/>
              </a:ext>
            </a:extLst>
          </p:cNvPr>
          <p:cNvSpPr txBox="1"/>
          <p:nvPr/>
        </p:nvSpPr>
        <p:spPr>
          <a:xfrm>
            <a:off x="7121076" y="1591976"/>
            <a:ext cx="1607132" cy="46166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Capsule recycling -2%</a:t>
            </a:r>
          </a:p>
        </p:txBody>
      </p:sp>
      <p:sp>
        <p:nvSpPr>
          <p:cNvPr id="10" name="TextBox 9">
            <a:extLst>
              <a:ext uri="{FF2B5EF4-FFF2-40B4-BE49-F238E27FC236}">
                <a16:creationId xmlns:a16="http://schemas.microsoft.com/office/drawing/2014/main" id="{1B6980C2-DF5C-1EF9-6B6D-83B3E9E9D82A}"/>
              </a:ext>
            </a:extLst>
          </p:cNvPr>
          <p:cNvSpPr txBox="1"/>
          <p:nvPr/>
        </p:nvSpPr>
        <p:spPr>
          <a:xfrm>
            <a:off x="9130022" y="1591976"/>
            <a:ext cx="1759834" cy="150810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Machine use (and production) 27%</a:t>
            </a:r>
          </a:p>
          <a:p>
            <a:pPr>
              <a:spcAft>
                <a:spcPts val="600"/>
              </a:spcAft>
            </a:pPr>
            <a:endParaRPr lang="en-GB" sz="1200" dirty="0">
              <a:latin typeface="Arial" panose="020B0604020202020204" pitchFamily="34" charset="0"/>
              <a:cs typeface="Arial" panose="020B0604020202020204" pitchFamily="34" charset="0"/>
            </a:endParaRPr>
          </a:p>
          <a:p>
            <a:pPr>
              <a:spcAft>
                <a:spcPts val="600"/>
              </a:spcAft>
            </a:pPr>
            <a:r>
              <a:rPr lang="en-GB" sz="1200" dirty="0">
                <a:latin typeface="Arial" panose="020B0604020202020204" pitchFamily="34" charset="0"/>
                <a:cs typeface="Arial" panose="020B0604020202020204" pitchFamily="34" charset="0"/>
              </a:rPr>
              <a:t>Also:</a:t>
            </a:r>
          </a:p>
          <a:p>
            <a:pPr>
              <a:spcAft>
                <a:spcPts val="600"/>
              </a:spcAft>
            </a:pPr>
            <a:r>
              <a:rPr lang="en-GB" sz="1200" dirty="0">
                <a:latin typeface="Arial" panose="020B0604020202020204" pitchFamily="34" charset="0"/>
                <a:cs typeface="Arial" panose="020B0604020202020204" pitchFamily="34" charset="0"/>
              </a:rPr>
              <a:t>Cup washing</a:t>
            </a:r>
          </a:p>
          <a:p>
            <a:pPr>
              <a:spcAft>
                <a:spcPts val="600"/>
              </a:spcAft>
            </a:pPr>
            <a:endParaRPr lang="en-GB"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25FF737-6607-A232-B54A-52EDBD2DED3C}"/>
              </a:ext>
            </a:extLst>
          </p:cNvPr>
          <p:cNvSpPr txBox="1"/>
          <p:nvPr/>
        </p:nvSpPr>
        <p:spPr>
          <a:xfrm>
            <a:off x="3064486" y="1591976"/>
            <a:ext cx="1759833" cy="98488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Capsule production (and materials) 13.3%</a:t>
            </a:r>
          </a:p>
          <a:p>
            <a:pPr>
              <a:spcAft>
                <a:spcPts val="600"/>
              </a:spcAft>
            </a:pPr>
            <a:r>
              <a:rPr lang="en-GB" sz="1200" dirty="0">
                <a:latin typeface="Arial" panose="020B0604020202020204" pitchFamily="34" charset="0"/>
                <a:cs typeface="Arial" panose="020B0604020202020204" pitchFamily="34" charset="0"/>
              </a:rPr>
              <a:t>Coffee preparation</a:t>
            </a:r>
          </a:p>
          <a:p>
            <a:pPr>
              <a:spcAft>
                <a:spcPts val="600"/>
              </a:spcAft>
            </a:pPr>
            <a:r>
              <a:rPr lang="en-GB" sz="1200"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929319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CC560-8E4F-16A3-9C80-219976C1ABB0}"/>
            </a:ext>
          </a:extLst>
        </p:cNvPr>
        <p:cNvGrpSpPr/>
        <p:nvPr/>
      </p:nvGrpSpPr>
      <p:grpSpPr>
        <a:xfrm>
          <a:off x="0" y="0"/>
          <a:ext cx="0" cy="0"/>
          <a:chOff x="0" y="0"/>
          <a:chExt cx="0" cy="0"/>
        </a:xfrm>
      </p:grpSpPr>
      <p:pic>
        <p:nvPicPr>
          <p:cNvPr id="12" name="Picture 11" descr="A screen shot of a circular chart&#10;&#10;AI-generated content may be incorrect.">
            <a:extLst>
              <a:ext uri="{FF2B5EF4-FFF2-40B4-BE49-F238E27FC236}">
                <a16:creationId xmlns:a16="http://schemas.microsoft.com/office/drawing/2014/main" id="{02A314F4-1CBF-2C21-2B87-27B365BC7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769" y="0"/>
            <a:ext cx="9698462" cy="6858000"/>
          </a:xfrm>
          <a:prstGeom prst="rect">
            <a:avLst/>
          </a:prstGeom>
        </p:spPr>
      </p:pic>
    </p:spTree>
    <p:extLst>
      <p:ext uri="{BB962C8B-B14F-4D97-AF65-F5344CB8AC3E}">
        <p14:creationId xmlns:p14="http://schemas.microsoft.com/office/powerpoint/2010/main" val="2775911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84D40-FF24-ABA8-93D3-5D18C0C302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45A888-04B9-4C56-014F-543AD22619C3}"/>
              </a:ext>
            </a:extLst>
          </p:cNvPr>
          <p:cNvPicPr>
            <a:picLocks noChangeAspect="1"/>
          </p:cNvPicPr>
          <p:nvPr/>
        </p:nvPicPr>
        <p:blipFill>
          <a:blip r:embed="rId3"/>
          <a:stretch>
            <a:fillRect/>
          </a:stretch>
        </p:blipFill>
        <p:spPr>
          <a:xfrm>
            <a:off x="832338" y="11723"/>
            <a:ext cx="10193758" cy="6737542"/>
          </a:xfrm>
          <a:prstGeom prst="rect">
            <a:avLst/>
          </a:prstGeom>
        </p:spPr>
      </p:pic>
      <p:sp>
        <p:nvSpPr>
          <p:cNvPr id="2" name="TextBox 1">
            <a:extLst>
              <a:ext uri="{FF2B5EF4-FFF2-40B4-BE49-F238E27FC236}">
                <a16:creationId xmlns:a16="http://schemas.microsoft.com/office/drawing/2014/main" id="{E4663E79-7035-DB74-6397-8BEBEF2C101F}"/>
              </a:ext>
            </a:extLst>
          </p:cNvPr>
          <p:cNvSpPr txBox="1"/>
          <p:nvPr/>
        </p:nvSpPr>
        <p:spPr>
          <a:xfrm>
            <a:off x="1165904" y="5277789"/>
            <a:ext cx="3657285" cy="538609"/>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Potential caffeine dependency</a:t>
            </a:r>
          </a:p>
          <a:p>
            <a:pPr>
              <a:spcAft>
                <a:spcPts val="600"/>
              </a:spcAft>
            </a:pPr>
            <a:r>
              <a:rPr lang="en-GB" sz="1200" dirty="0">
                <a:latin typeface="Arial" panose="020B0604020202020204" pitchFamily="34" charset="0"/>
                <a:cs typeface="Arial" panose="020B0604020202020204" pitchFamily="34" charset="0"/>
              </a:rPr>
              <a:t>Little nutritional value</a:t>
            </a:r>
          </a:p>
        </p:txBody>
      </p:sp>
      <p:sp>
        <p:nvSpPr>
          <p:cNvPr id="4" name="TextBox 3">
            <a:extLst>
              <a:ext uri="{FF2B5EF4-FFF2-40B4-BE49-F238E27FC236}">
                <a16:creationId xmlns:a16="http://schemas.microsoft.com/office/drawing/2014/main" id="{A0AFA275-C8F3-F727-60CC-11260691D861}"/>
              </a:ext>
            </a:extLst>
          </p:cNvPr>
          <p:cNvSpPr txBox="1"/>
          <p:nvPr/>
        </p:nvSpPr>
        <p:spPr>
          <a:xfrm>
            <a:off x="3171752" y="3413884"/>
            <a:ext cx="1607132" cy="907941"/>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Employee wellness programme</a:t>
            </a:r>
          </a:p>
          <a:p>
            <a:pPr>
              <a:spcAft>
                <a:spcPts val="600"/>
              </a:spcAft>
            </a:pPr>
            <a:r>
              <a:rPr lang="en-GB" sz="1200" dirty="0">
                <a:latin typeface="Arial" panose="020B0604020202020204" pitchFamily="34" charset="0"/>
                <a:cs typeface="Arial" panose="020B0604020202020204" pitchFamily="34" charset="0"/>
              </a:rPr>
              <a:t>Health &amp; safety measures</a:t>
            </a:r>
          </a:p>
        </p:txBody>
      </p:sp>
      <p:sp>
        <p:nvSpPr>
          <p:cNvPr id="5" name="TextBox 4">
            <a:extLst>
              <a:ext uri="{FF2B5EF4-FFF2-40B4-BE49-F238E27FC236}">
                <a16:creationId xmlns:a16="http://schemas.microsoft.com/office/drawing/2014/main" id="{C0A0FB4F-2476-6CEE-1EDB-302F34A7CF7D}"/>
              </a:ext>
            </a:extLst>
          </p:cNvPr>
          <p:cNvSpPr txBox="1"/>
          <p:nvPr/>
        </p:nvSpPr>
        <p:spPr>
          <a:xfrm>
            <a:off x="6185053" y="5277789"/>
            <a:ext cx="2972970" cy="72327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Personal and professional growth for supply chain</a:t>
            </a:r>
          </a:p>
          <a:p>
            <a:pPr>
              <a:spcAft>
                <a:spcPts val="600"/>
              </a:spcAft>
            </a:pPr>
            <a:r>
              <a:rPr lang="en-GB" sz="1200" dirty="0">
                <a:latin typeface="Arial" panose="020B0604020202020204" pitchFamily="34" charset="0"/>
                <a:cs typeface="Arial" panose="020B0604020202020204" pitchFamily="34" charset="0"/>
              </a:rPr>
              <a:t>Transparency from reporting</a:t>
            </a:r>
          </a:p>
        </p:txBody>
      </p:sp>
      <p:sp>
        <p:nvSpPr>
          <p:cNvPr id="6" name="TextBox 5">
            <a:extLst>
              <a:ext uri="{FF2B5EF4-FFF2-40B4-BE49-F238E27FC236}">
                <a16:creationId xmlns:a16="http://schemas.microsoft.com/office/drawing/2014/main" id="{8D9EFB33-B06F-CF45-A2B7-B1EB62E1235C}"/>
              </a:ext>
            </a:extLst>
          </p:cNvPr>
          <p:cNvSpPr txBox="1"/>
          <p:nvPr/>
        </p:nvSpPr>
        <p:spPr>
          <a:xfrm>
            <a:off x="7147319" y="3425459"/>
            <a:ext cx="1607132" cy="1277273"/>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60 countries across the world with over 320 storefronts</a:t>
            </a:r>
          </a:p>
          <a:p>
            <a:pPr>
              <a:spcAft>
                <a:spcPts val="600"/>
              </a:spcAft>
            </a:pPr>
            <a:r>
              <a:rPr lang="en-GB" sz="1200" dirty="0">
                <a:latin typeface="Arial" panose="020B0604020202020204" pitchFamily="34" charset="0"/>
                <a:cs typeface="Arial" panose="020B0604020202020204" pitchFamily="34" charset="0"/>
              </a:rPr>
              <a:t>Education &amp; micro-credit services for supply chain</a:t>
            </a:r>
          </a:p>
        </p:txBody>
      </p:sp>
      <p:sp>
        <p:nvSpPr>
          <p:cNvPr id="7" name="TextBox 6">
            <a:extLst>
              <a:ext uri="{FF2B5EF4-FFF2-40B4-BE49-F238E27FC236}">
                <a16:creationId xmlns:a16="http://schemas.microsoft.com/office/drawing/2014/main" id="{43D9AB83-6D14-902B-FB8D-53217AED7ECD}"/>
              </a:ext>
            </a:extLst>
          </p:cNvPr>
          <p:cNvSpPr txBox="1"/>
          <p:nvPr/>
        </p:nvSpPr>
        <p:spPr>
          <a:xfrm>
            <a:off x="1142754" y="1637859"/>
            <a:ext cx="1607132" cy="1569660"/>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62,000 farmers (84% of production participates in the AAA Sustainable farming program developed in partnership with the Rainforest Alliance)</a:t>
            </a:r>
          </a:p>
        </p:txBody>
      </p:sp>
      <p:sp>
        <p:nvSpPr>
          <p:cNvPr id="8" name="TextBox 7">
            <a:extLst>
              <a:ext uri="{FF2B5EF4-FFF2-40B4-BE49-F238E27FC236}">
                <a16:creationId xmlns:a16="http://schemas.microsoft.com/office/drawing/2014/main" id="{5E686D21-F520-10CB-6F8E-D9696F1B15A2}"/>
              </a:ext>
            </a:extLst>
          </p:cNvPr>
          <p:cNvSpPr txBox="1"/>
          <p:nvPr/>
        </p:nvSpPr>
        <p:spPr>
          <a:xfrm>
            <a:off x="5121971" y="1530023"/>
            <a:ext cx="1828146" cy="1646605"/>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Offering world leading nutrition, health and wellness through food and beverages</a:t>
            </a:r>
          </a:p>
          <a:p>
            <a:pPr>
              <a:spcAft>
                <a:spcPts val="600"/>
              </a:spcAft>
            </a:pPr>
            <a:r>
              <a:rPr lang="en-GB" sz="1200" dirty="0">
                <a:latin typeface="Arial" panose="020B0604020202020204" pitchFamily="34" charset="0"/>
                <a:cs typeface="Arial" panose="020B0604020202020204" pitchFamily="34" charset="0"/>
              </a:rPr>
              <a:t>Improving the quality of life of the supply chain stakeholders in developing countries</a:t>
            </a:r>
          </a:p>
        </p:txBody>
      </p:sp>
      <p:sp>
        <p:nvSpPr>
          <p:cNvPr id="9" name="TextBox 8">
            <a:extLst>
              <a:ext uri="{FF2B5EF4-FFF2-40B4-BE49-F238E27FC236}">
                <a16:creationId xmlns:a16="http://schemas.microsoft.com/office/drawing/2014/main" id="{C3924966-0E6F-66C9-6593-BD96AF383387}"/>
              </a:ext>
            </a:extLst>
          </p:cNvPr>
          <p:cNvSpPr txBox="1"/>
          <p:nvPr/>
        </p:nvSpPr>
        <p:spPr>
          <a:xfrm>
            <a:off x="7150792" y="1568868"/>
            <a:ext cx="1759833" cy="1431161"/>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Culture of:</a:t>
            </a:r>
          </a:p>
          <a:p>
            <a:pPr marL="92075" indent="-92075">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individuality with single servings</a:t>
            </a:r>
          </a:p>
          <a:p>
            <a:pPr marL="92075" indent="-92075">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responsibility through programmes</a:t>
            </a:r>
          </a:p>
          <a:p>
            <a:pPr marL="92075" indent="-92075">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hosting friends</a:t>
            </a:r>
          </a:p>
        </p:txBody>
      </p:sp>
      <p:sp>
        <p:nvSpPr>
          <p:cNvPr id="10" name="TextBox 9">
            <a:extLst>
              <a:ext uri="{FF2B5EF4-FFF2-40B4-BE49-F238E27FC236}">
                <a16:creationId xmlns:a16="http://schemas.microsoft.com/office/drawing/2014/main" id="{C5C6E7B0-FA25-E31D-CCC5-E49281847196}"/>
              </a:ext>
            </a:extLst>
          </p:cNvPr>
          <p:cNvSpPr txBox="1"/>
          <p:nvPr/>
        </p:nvSpPr>
        <p:spPr>
          <a:xfrm>
            <a:off x="9075242" y="1557247"/>
            <a:ext cx="1759834" cy="800219"/>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Caffeine boost</a:t>
            </a:r>
          </a:p>
          <a:p>
            <a:pPr>
              <a:spcAft>
                <a:spcPts val="600"/>
              </a:spcAft>
            </a:pPr>
            <a:r>
              <a:rPr lang="en-GB" sz="1200" dirty="0">
                <a:latin typeface="Arial" panose="020B0604020202020204" pitchFamily="34" charset="0"/>
                <a:cs typeface="Arial" panose="020B0604020202020204" pitchFamily="34" charset="0"/>
              </a:rPr>
              <a:t>Warmth</a:t>
            </a:r>
          </a:p>
          <a:p>
            <a:pPr>
              <a:spcAft>
                <a:spcPts val="600"/>
              </a:spcAft>
            </a:pPr>
            <a:r>
              <a:rPr lang="en-GB" sz="1200" dirty="0">
                <a:latin typeface="Arial" panose="020B0604020202020204" pitchFamily="34" charset="0"/>
                <a:cs typeface="Arial" panose="020B0604020202020204" pitchFamily="34" charset="0"/>
              </a:rPr>
              <a:t>Taste</a:t>
            </a:r>
          </a:p>
        </p:txBody>
      </p:sp>
      <p:sp>
        <p:nvSpPr>
          <p:cNvPr id="11" name="TextBox 10">
            <a:extLst>
              <a:ext uri="{FF2B5EF4-FFF2-40B4-BE49-F238E27FC236}">
                <a16:creationId xmlns:a16="http://schemas.microsoft.com/office/drawing/2014/main" id="{10ABEC35-3625-8BAA-E9B6-2B0FBDEA69CE}"/>
              </a:ext>
            </a:extLst>
          </p:cNvPr>
          <p:cNvSpPr txBox="1"/>
          <p:nvPr/>
        </p:nvSpPr>
        <p:spPr>
          <a:xfrm>
            <a:off x="3123224" y="1530023"/>
            <a:ext cx="1759833" cy="907941"/>
          </a:xfrm>
          <a:prstGeom prst="rect">
            <a:avLst/>
          </a:prstGeom>
          <a:solidFill>
            <a:srgbClr val="F5F3EF"/>
          </a:solidFill>
        </p:spPr>
        <p:txBody>
          <a:bodyPr wrap="square" rtlCol="0">
            <a:spAutoFit/>
          </a:bodyPr>
          <a:lstStyle/>
          <a:p>
            <a:pPr>
              <a:spcAft>
                <a:spcPts val="600"/>
              </a:spcAft>
            </a:pPr>
            <a:r>
              <a:rPr lang="en-GB" sz="1200" dirty="0">
                <a:latin typeface="Arial" panose="020B0604020202020204" pitchFamily="34" charset="0"/>
                <a:cs typeface="Arial" panose="020B0604020202020204" pitchFamily="34" charset="0"/>
              </a:rPr>
              <a:t>Autonomous business unit</a:t>
            </a:r>
          </a:p>
          <a:p>
            <a:pPr>
              <a:spcAft>
                <a:spcPts val="600"/>
              </a:spcAft>
            </a:pPr>
            <a:r>
              <a:rPr lang="en-GB" sz="1200" dirty="0">
                <a:latin typeface="Arial" panose="020B0604020202020204" pitchFamily="34" charset="0"/>
                <a:cs typeface="Arial" panose="020B0604020202020204" pitchFamily="34" charset="0"/>
              </a:rPr>
              <a:t>Multinational public company</a:t>
            </a:r>
          </a:p>
        </p:txBody>
      </p:sp>
    </p:spTree>
    <p:extLst>
      <p:ext uri="{BB962C8B-B14F-4D97-AF65-F5344CB8AC3E}">
        <p14:creationId xmlns:p14="http://schemas.microsoft.com/office/powerpoint/2010/main" val="1943587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0AFD429A-60F4-6325-CFB0-CC08DC6CF90A}"/>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1A1CFD11-721E-04D3-5B5F-70C171C04663}"/>
              </a:ext>
            </a:extLst>
          </p:cNvPr>
          <p:cNvSpPr/>
          <p:nvPr/>
        </p:nvSpPr>
        <p:spPr>
          <a:xfrm>
            <a:off x="739133" y="-154112"/>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a:noFill/>
                </a:ln>
                <a:solidFill>
                  <a:srgbClr val="F6F2E9"/>
                </a:solidFill>
                <a:effectLst/>
                <a:uLnTx/>
                <a:uFillTx/>
                <a:latin typeface="Arial" panose="020B0604020202020204" pitchFamily="34" charset="0"/>
                <a:ea typeface="+mn-ea"/>
                <a:cs typeface="Arial" panose="020B0604020202020204" pitchFamily="34" charset="0"/>
              </a:rPr>
              <a:t>The template</a:t>
            </a:r>
          </a:p>
        </p:txBody>
      </p:sp>
      <p:sp>
        <p:nvSpPr>
          <p:cNvPr id="2" name="Improving the what why how and who">
            <a:extLst>
              <a:ext uri="{FF2B5EF4-FFF2-40B4-BE49-F238E27FC236}">
                <a16:creationId xmlns:a16="http://schemas.microsoft.com/office/drawing/2014/main" id="{B88361F7-AD87-30C0-3148-7CB1273C824D}"/>
              </a:ext>
            </a:extLst>
          </p:cNvPr>
          <p:cNvSpPr/>
          <p:nvPr/>
        </p:nvSpPr>
        <p:spPr>
          <a:xfrm>
            <a:off x="626036" y="421433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0" i="0" u="non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rPr>
              <a:t>Activity 2</a:t>
            </a:r>
          </a:p>
        </p:txBody>
      </p:sp>
    </p:spTree>
    <p:extLst>
      <p:ext uri="{BB962C8B-B14F-4D97-AF65-F5344CB8AC3E}">
        <p14:creationId xmlns:p14="http://schemas.microsoft.com/office/powerpoint/2010/main" val="3417015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F9AC3-0D8B-B67D-6689-2D1E02AB4BA6}"/>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EAB5DE72-19CB-7649-EC17-FEED72226E49}"/>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03CE221C-49E9-22EE-B8DA-DA26619C819C}"/>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4229EE68-B669-40DD-52AA-857B953DC018}"/>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dirty="0">
                <a:latin typeface="Arial" panose="020B0604020202020204" pitchFamily="34" charset="0"/>
                <a:ea typeface="Arial" panose="020B0604020202020204" pitchFamily="34" charset="0"/>
                <a:cs typeface="Arial" panose="020B0604020202020204" pitchFamily="34" charset="0"/>
              </a:rPr>
              <a:t>Triple Layer Business Model Canvas: Economic</a:t>
            </a:r>
            <a:endParaRPr lang="en-GB" sz="3200" dirty="0">
              <a:effectLst/>
              <a:latin typeface="Arial" panose="020B0604020202020204" pitchFamily="34" charset="0"/>
              <a:ea typeface="Arial" panose="020B0604020202020204" pitchFamily="34" charset="0"/>
              <a:cs typeface="Arial" panose="020B0604020202020204" pitchFamily="34" charset="0"/>
            </a:endParaRPr>
          </a:p>
          <a:p>
            <a:pPr defTabSz="457200">
              <a:defRPr/>
            </a:pPr>
            <a:endParaRPr lang="en-GB" sz="32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8199F2DD-DFE9-96AE-DBBD-695ED4009FC6}"/>
              </a:ext>
            </a:extLst>
          </p:cNvPr>
          <p:cNvGraphicFramePr>
            <a:graphicFrameLocks noGrp="1"/>
          </p:cNvGraphicFramePr>
          <p:nvPr>
            <p:extLst>
              <p:ext uri="{D42A27DB-BD31-4B8C-83A1-F6EECF244321}">
                <p14:modId xmlns:p14="http://schemas.microsoft.com/office/powerpoint/2010/main" val="2667567635"/>
              </p:ext>
            </p:extLst>
          </p:nvPr>
        </p:nvGraphicFramePr>
        <p:xfrm>
          <a:off x="568179" y="1507037"/>
          <a:ext cx="10681710" cy="5212419"/>
        </p:xfrm>
        <a:graphic>
          <a:graphicData uri="http://schemas.openxmlformats.org/drawingml/2006/table">
            <a:tbl>
              <a:tblPr firstRow="1" bandRow="1">
                <a:tableStyleId>{2D5ABB26-0587-4C30-8999-92F81FD0307C}</a:tableStyleId>
              </a:tblPr>
              <a:tblGrid>
                <a:gridCol w="1780285">
                  <a:extLst>
                    <a:ext uri="{9D8B030D-6E8A-4147-A177-3AD203B41FA5}">
                      <a16:colId xmlns:a16="http://schemas.microsoft.com/office/drawing/2014/main" val="4054696460"/>
                    </a:ext>
                  </a:extLst>
                </a:gridCol>
                <a:gridCol w="1780285">
                  <a:extLst>
                    <a:ext uri="{9D8B030D-6E8A-4147-A177-3AD203B41FA5}">
                      <a16:colId xmlns:a16="http://schemas.microsoft.com/office/drawing/2014/main" val="2171160487"/>
                    </a:ext>
                  </a:extLst>
                </a:gridCol>
                <a:gridCol w="1780285">
                  <a:extLst>
                    <a:ext uri="{9D8B030D-6E8A-4147-A177-3AD203B41FA5}">
                      <a16:colId xmlns:a16="http://schemas.microsoft.com/office/drawing/2014/main" val="2163325607"/>
                    </a:ext>
                  </a:extLst>
                </a:gridCol>
                <a:gridCol w="2486821">
                  <a:extLst>
                    <a:ext uri="{9D8B030D-6E8A-4147-A177-3AD203B41FA5}">
                      <a16:colId xmlns:a16="http://schemas.microsoft.com/office/drawing/2014/main" val="1342231392"/>
                    </a:ext>
                  </a:extLst>
                </a:gridCol>
                <a:gridCol w="2854034">
                  <a:extLst>
                    <a:ext uri="{9D8B030D-6E8A-4147-A177-3AD203B41FA5}">
                      <a16:colId xmlns:a16="http://schemas.microsoft.com/office/drawing/2014/main" val="2176177934"/>
                    </a:ext>
                  </a:extLst>
                </a:gridCol>
              </a:tblGrid>
              <a:tr h="1737473">
                <a:tc rowSpan="2">
                  <a:txBody>
                    <a:bodyPr/>
                    <a:lstStyle/>
                    <a:p>
                      <a:r>
                        <a:rPr lang="en-GB" b="1" dirty="0">
                          <a:solidFill>
                            <a:schemeClr val="tx1"/>
                          </a:solidFill>
                        </a:rPr>
                        <a:t>PARTNERS</a:t>
                      </a:r>
                      <a:endParaRPr lang="en-GB" b="1"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a:txBody>
                    <a:bodyPr/>
                    <a:lstStyle/>
                    <a:p>
                      <a:r>
                        <a:rPr lang="en-GB" b="1" dirty="0">
                          <a:solidFill>
                            <a:schemeClr val="tx1"/>
                          </a:solidFill>
                        </a:rPr>
                        <a:t>ACTIVITIES</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rowSpan="2">
                  <a:txBody>
                    <a:bodyPr/>
                    <a:lstStyle/>
                    <a:p>
                      <a:r>
                        <a:rPr lang="en-GB" b="1" dirty="0">
                          <a:solidFill>
                            <a:schemeClr val="tx1"/>
                          </a:solidFill>
                        </a:rPr>
                        <a:t>VALUE PROPOSITION</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a:txBody>
                    <a:bodyPr/>
                    <a:lstStyle/>
                    <a:p>
                      <a:r>
                        <a:rPr lang="en-GB" b="1" dirty="0">
                          <a:solidFill>
                            <a:schemeClr val="tx1"/>
                          </a:solidFill>
                        </a:rPr>
                        <a:t>CUSTOMER RELATIONSHIPS</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rowSpan="2">
                  <a:txBody>
                    <a:bodyPr/>
                    <a:lstStyle/>
                    <a:p>
                      <a:r>
                        <a:rPr lang="en-GB" b="1" dirty="0">
                          <a:solidFill>
                            <a:schemeClr val="tx1"/>
                          </a:solidFill>
                        </a:rPr>
                        <a:t>CUSTOMER SEGMENTS</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5F3EF"/>
                    </a:solidFill>
                  </a:tcPr>
                </a:tc>
                <a:extLst>
                  <a:ext uri="{0D108BD9-81ED-4DB2-BD59-A6C34878D82A}">
                    <a16:rowId xmlns:a16="http://schemas.microsoft.com/office/drawing/2014/main" val="149205509"/>
                  </a:ext>
                </a:extLst>
              </a:tr>
              <a:tr h="1737473">
                <a:tc vMerge="1">
                  <a:txBody>
                    <a:bodyPr/>
                    <a:lstStyle/>
                    <a:p>
                      <a:endParaRPr lang="en-GB" dirty="0"/>
                    </a:p>
                  </a:txBody>
                  <a:tcPr/>
                </a:tc>
                <a:tc>
                  <a:txBody>
                    <a:bodyPr/>
                    <a:lstStyle/>
                    <a:p>
                      <a:r>
                        <a:rPr lang="en-GB" b="1" dirty="0">
                          <a:solidFill>
                            <a:schemeClr val="tx1"/>
                          </a:solidFill>
                        </a:rPr>
                        <a:t>RESOURCES</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3EF"/>
                    </a:solidFill>
                  </a:tcPr>
                </a:tc>
                <a:tc vMerge="1">
                  <a:txBody>
                    <a:bodyPr/>
                    <a:lstStyle/>
                    <a:p>
                      <a:endParaRPr lang="en-GB" dirty="0"/>
                    </a:p>
                  </a:txBody>
                  <a:tcPr/>
                </a:tc>
                <a:tc>
                  <a:txBody>
                    <a:bodyPr/>
                    <a:lstStyle/>
                    <a:p>
                      <a:r>
                        <a:rPr lang="en-GB" b="1" dirty="0">
                          <a:solidFill>
                            <a:schemeClr val="tx1"/>
                          </a:solidFill>
                        </a:rPr>
                        <a:t>CHANNELS</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3EF"/>
                    </a:solidFill>
                  </a:tcPr>
                </a:tc>
                <a:tc vMerge="1">
                  <a:txBody>
                    <a:bodyPr/>
                    <a:lstStyle/>
                    <a:p>
                      <a:endParaRPr lang="en-GB" dirty="0"/>
                    </a:p>
                  </a:txBody>
                  <a:tcPr/>
                </a:tc>
                <a:extLst>
                  <a:ext uri="{0D108BD9-81ED-4DB2-BD59-A6C34878D82A}">
                    <a16:rowId xmlns:a16="http://schemas.microsoft.com/office/drawing/2014/main" val="4269592015"/>
                  </a:ext>
                </a:extLst>
              </a:tr>
              <a:tr h="1737473">
                <a:tc gridSpan="3">
                  <a:txBody>
                    <a:bodyPr/>
                    <a:lstStyle/>
                    <a:p>
                      <a:r>
                        <a:rPr lang="en-GB" b="1" dirty="0">
                          <a:solidFill>
                            <a:schemeClr val="tx1"/>
                          </a:solidFill>
                        </a:rPr>
                        <a:t>COSTS</a:t>
                      </a:r>
                      <a:endParaRPr lang="en-GB" b="1"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5F3EF"/>
                    </a:solidFill>
                  </a:tcPr>
                </a:tc>
                <a:tc hMerge="1">
                  <a:txBody>
                    <a:bodyPr/>
                    <a:lstStyle/>
                    <a:p>
                      <a:endParaRPr lang="en-GB"/>
                    </a:p>
                  </a:txBody>
                  <a:tcPr/>
                </a:tc>
                <a:tc hMerge="1">
                  <a:txBody>
                    <a:bodyPr/>
                    <a:lstStyle/>
                    <a:p>
                      <a:endParaRPr lang="en-GB" dirty="0"/>
                    </a:p>
                  </a:txBody>
                  <a:tcPr/>
                </a:tc>
                <a:tc gridSpan="2">
                  <a:txBody>
                    <a:bodyPr/>
                    <a:lstStyle/>
                    <a:p>
                      <a:r>
                        <a:rPr lang="en-GB" b="1" dirty="0">
                          <a:solidFill>
                            <a:schemeClr val="tx1"/>
                          </a:solidFill>
                        </a:rPr>
                        <a:t>REVENUE</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5F3EF"/>
                    </a:solidFill>
                  </a:tcPr>
                </a:tc>
                <a:tc hMerge="1">
                  <a:txBody>
                    <a:bodyPr/>
                    <a:lstStyle/>
                    <a:p>
                      <a:endParaRPr lang="en-GB" dirty="0"/>
                    </a:p>
                  </a:txBody>
                  <a:tcPr/>
                </a:tc>
                <a:extLst>
                  <a:ext uri="{0D108BD9-81ED-4DB2-BD59-A6C34878D82A}">
                    <a16:rowId xmlns:a16="http://schemas.microsoft.com/office/drawing/2014/main" val="3447780366"/>
                  </a:ext>
                </a:extLst>
              </a:tr>
            </a:tbl>
          </a:graphicData>
        </a:graphic>
      </p:graphicFrame>
    </p:spTree>
    <p:extLst>
      <p:ext uri="{BB962C8B-B14F-4D97-AF65-F5344CB8AC3E}">
        <p14:creationId xmlns:p14="http://schemas.microsoft.com/office/powerpoint/2010/main" val="3803345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003B2-B0F0-A685-9D64-4498E5A93D8F}"/>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A76872CC-ADF7-37D1-6D25-6BC5B27C72DF}"/>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791BED06-5B61-7B6F-83EC-D71F82156CFD}"/>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18EB0859-3477-A3D7-9B8F-266B855A4C6A}"/>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dirty="0">
                <a:latin typeface="Arial" panose="020B0604020202020204" pitchFamily="34" charset="0"/>
                <a:ea typeface="Arial" panose="020B0604020202020204" pitchFamily="34" charset="0"/>
                <a:cs typeface="Arial" panose="020B0604020202020204" pitchFamily="34" charset="0"/>
              </a:rPr>
              <a:t>Triple Layer Business Model Canvas: Environmental</a:t>
            </a:r>
            <a:endParaRPr lang="en-GB" sz="3200" dirty="0">
              <a:effectLst/>
              <a:latin typeface="Arial" panose="020B0604020202020204" pitchFamily="34" charset="0"/>
              <a:ea typeface="Arial" panose="020B0604020202020204" pitchFamily="34" charset="0"/>
              <a:cs typeface="Arial" panose="020B0604020202020204" pitchFamily="34" charset="0"/>
            </a:endParaRPr>
          </a:p>
          <a:p>
            <a:pPr defTabSz="457200">
              <a:defRPr/>
            </a:pPr>
            <a:endParaRPr lang="en-GB" sz="32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4C0381A8-D092-B00B-8A29-0CB78DA7E4D2}"/>
              </a:ext>
            </a:extLst>
          </p:cNvPr>
          <p:cNvGraphicFramePr>
            <a:graphicFrameLocks noGrp="1"/>
          </p:cNvGraphicFramePr>
          <p:nvPr>
            <p:extLst>
              <p:ext uri="{D42A27DB-BD31-4B8C-83A1-F6EECF244321}">
                <p14:modId xmlns:p14="http://schemas.microsoft.com/office/powerpoint/2010/main" val="1879845709"/>
              </p:ext>
            </p:extLst>
          </p:nvPr>
        </p:nvGraphicFramePr>
        <p:xfrm>
          <a:off x="568179" y="1507037"/>
          <a:ext cx="10681710" cy="5212419"/>
        </p:xfrm>
        <a:graphic>
          <a:graphicData uri="http://schemas.openxmlformats.org/drawingml/2006/table">
            <a:tbl>
              <a:tblPr firstRow="1" bandRow="1">
                <a:tableStyleId>{2D5ABB26-0587-4C30-8999-92F81FD0307C}</a:tableStyleId>
              </a:tblPr>
              <a:tblGrid>
                <a:gridCol w="1780285">
                  <a:extLst>
                    <a:ext uri="{9D8B030D-6E8A-4147-A177-3AD203B41FA5}">
                      <a16:colId xmlns:a16="http://schemas.microsoft.com/office/drawing/2014/main" val="4054696460"/>
                    </a:ext>
                  </a:extLst>
                </a:gridCol>
                <a:gridCol w="1780285">
                  <a:extLst>
                    <a:ext uri="{9D8B030D-6E8A-4147-A177-3AD203B41FA5}">
                      <a16:colId xmlns:a16="http://schemas.microsoft.com/office/drawing/2014/main" val="2171160487"/>
                    </a:ext>
                  </a:extLst>
                </a:gridCol>
                <a:gridCol w="1780285">
                  <a:extLst>
                    <a:ext uri="{9D8B030D-6E8A-4147-A177-3AD203B41FA5}">
                      <a16:colId xmlns:a16="http://schemas.microsoft.com/office/drawing/2014/main" val="2163325607"/>
                    </a:ext>
                  </a:extLst>
                </a:gridCol>
                <a:gridCol w="2500675">
                  <a:extLst>
                    <a:ext uri="{9D8B030D-6E8A-4147-A177-3AD203B41FA5}">
                      <a16:colId xmlns:a16="http://schemas.microsoft.com/office/drawing/2014/main" val="1342231392"/>
                    </a:ext>
                  </a:extLst>
                </a:gridCol>
                <a:gridCol w="2840180">
                  <a:extLst>
                    <a:ext uri="{9D8B030D-6E8A-4147-A177-3AD203B41FA5}">
                      <a16:colId xmlns:a16="http://schemas.microsoft.com/office/drawing/2014/main" val="2176177934"/>
                    </a:ext>
                  </a:extLst>
                </a:gridCol>
              </a:tblGrid>
              <a:tr h="1737473">
                <a:tc rowSpan="2">
                  <a:txBody>
                    <a:bodyPr/>
                    <a:lstStyle/>
                    <a:p>
                      <a:r>
                        <a:rPr lang="en-GB" b="1" dirty="0">
                          <a:solidFill>
                            <a:schemeClr val="tx1"/>
                          </a:solidFill>
                        </a:rPr>
                        <a:t>SUPPLIES &amp; OUTSOURCING</a:t>
                      </a:r>
                      <a:endParaRPr lang="en-GB" b="1"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a:txBody>
                    <a:bodyPr/>
                    <a:lstStyle/>
                    <a:p>
                      <a:r>
                        <a:rPr lang="en-GB" b="1" dirty="0">
                          <a:solidFill>
                            <a:schemeClr val="tx1"/>
                          </a:solidFill>
                        </a:rPr>
                        <a:t>PRODUCTION</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rowSpan="2">
                  <a:txBody>
                    <a:bodyPr/>
                    <a:lstStyle/>
                    <a:p>
                      <a:r>
                        <a:rPr lang="en-GB" b="1" dirty="0">
                          <a:solidFill>
                            <a:schemeClr val="tx1"/>
                          </a:solidFill>
                        </a:rPr>
                        <a:t>FUNCTIONAL VALUE</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a:txBody>
                    <a:bodyPr/>
                    <a:lstStyle/>
                    <a:p>
                      <a:r>
                        <a:rPr lang="en-GB" b="1" dirty="0">
                          <a:solidFill>
                            <a:schemeClr val="tx1"/>
                          </a:solidFill>
                        </a:rPr>
                        <a:t>END OF LIFE</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rowSpan="2">
                  <a:txBody>
                    <a:bodyPr/>
                    <a:lstStyle/>
                    <a:p>
                      <a:r>
                        <a:rPr lang="en-GB" b="1" dirty="0">
                          <a:solidFill>
                            <a:schemeClr val="tx1"/>
                          </a:solidFill>
                        </a:rPr>
                        <a:t>USE PHASE</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5F3EF"/>
                    </a:solidFill>
                  </a:tcPr>
                </a:tc>
                <a:extLst>
                  <a:ext uri="{0D108BD9-81ED-4DB2-BD59-A6C34878D82A}">
                    <a16:rowId xmlns:a16="http://schemas.microsoft.com/office/drawing/2014/main" val="149205509"/>
                  </a:ext>
                </a:extLst>
              </a:tr>
              <a:tr h="1737473">
                <a:tc vMerge="1">
                  <a:txBody>
                    <a:bodyPr/>
                    <a:lstStyle/>
                    <a:p>
                      <a:endParaRPr lang="en-GB" dirty="0"/>
                    </a:p>
                  </a:txBody>
                  <a:tcPr/>
                </a:tc>
                <a:tc>
                  <a:txBody>
                    <a:bodyPr/>
                    <a:lstStyle/>
                    <a:p>
                      <a:r>
                        <a:rPr lang="en-GB" b="1" dirty="0">
                          <a:solidFill>
                            <a:schemeClr val="tx1"/>
                          </a:solidFill>
                        </a:rPr>
                        <a:t>MATERIALS</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3EF"/>
                    </a:solidFill>
                  </a:tcPr>
                </a:tc>
                <a:tc vMerge="1">
                  <a:txBody>
                    <a:bodyPr/>
                    <a:lstStyle/>
                    <a:p>
                      <a:endParaRPr lang="en-GB" dirty="0"/>
                    </a:p>
                  </a:txBody>
                  <a:tcPr/>
                </a:tc>
                <a:tc>
                  <a:txBody>
                    <a:bodyPr/>
                    <a:lstStyle/>
                    <a:p>
                      <a:r>
                        <a:rPr lang="en-GB" b="1" dirty="0">
                          <a:solidFill>
                            <a:schemeClr val="tx1"/>
                          </a:solidFill>
                        </a:rPr>
                        <a:t>DISTRIBUTION</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3EF"/>
                    </a:solidFill>
                  </a:tcPr>
                </a:tc>
                <a:tc vMerge="1">
                  <a:txBody>
                    <a:bodyPr/>
                    <a:lstStyle/>
                    <a:p>
                      <a:endParaRPr lang="en-GB" dirty="0"/>
                    </a:p>
                  </a:txBody>
                  <a:tcPr/>
                </a:tc>
                <a:extLst>
                  <a:ext uri="{0D108BD9-81ED-4DB2-BD59-A6C34878D82A}">
                    <a16:rowId xmlns:a16="http://schemas.microsoft.com/office/drawing/2014/main" val="4269592015"/>
                  </a:ext>
                </a:extLst>
              </a:tr>
              <a:tr h="1737473">
                <a:tc gridSpan="3">
                  <a:txBody>
                    <a:bodyPr/>
                    <a:lstStyle/>
                    <a:p>
                      <a:r>
                        <a:rPr lang="en-GB" b="1" dirty="0">
                          <a:solidFill>
                            <a:schemeClr val="tx1"/>
                          </a:solidFill>
                        </a:rPr>
                        <a:t>ENVIRONMENTAL IMPACT</a:t>
                      </a:r>
                      <a:endParaRPr lang="en-GB" b="1"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5F3EF"/>
                    </a:solidFill>
                  </a:tcPr>
                </a:tc>
                <a:tc hMerge="1">
                  <a:txBody>
                    <a:bodyPr/>
                    <a:lstStyle/>
                    <a:p>
                      <a:endParaRPr lang="en-GB"/>
                    </a:p>
                  </a:txBody>
                  <a:tcPr/>
                </a:tc>
                <a:tc hMerge="1">
                  <a:txBody>
                    <a:bodyPr/>
                    <a:lstStyle/>
                    <a:p>
                      <a:endParaRPr lang="en-GB" dirty="0"/>
                    </a:p>
                  </a:txBody>
                  <a:tcPr/>
                </a:tc>
                <a:tc gridSpan="2">
                  <a:txBody>
                    <a:bodyPr/>
                    <a:lstStyle/>
                    <a:p>
                      <a:r>
                        <a:rPr lang="en-GB" b="1" dirty="0">
                          <a:solidFill>
                            <a:schemeClr val="tx1"/>
                          </a:solidFill>
                        </a:rPr>
                        <a:t>ENVIRONMENTAL BENEFIT</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5F3EF"/>
                    </a:solidFill>
                  </a:tcPr>
                </a:tc>
                <a:tc hMerge="1">
                  <a:txBody>
                    <a:bodyPr/>
                    <a:lstStyle/>
                    <a:p>
                      <a:endParaRPr lang="en-GB" dirty="0"/>
                    </a:p>
                  </a:txBody>
                  <a:tcPr/>
                </a:tc>
                <a:extLst>
                  <a:ext uri="{0D108BD9-81ED-4DB2-BD59-A6C34878D82A}">
                    <a16:rowId xmlns:a16="http://schemas.microsoft.com/office/drawing/2014/main" val="3447780366"/>
                  </a:ext>
                </a:extLst>
              </a:tr>
            </a:tbl>
          </a:graphicData>
        </a:graphic>
      </p:graphicFrame>
    </p:spTree>
    <p:extLst>
      <p:ext uri="{BB962C8B-B14F-4D97-AF65-F5344CB8AC3E}">
        <p14:creationId xmlns:p14="http://schemas.microsoft.com/office/powerpoint/2010/main" val="217313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7BB99-F745-5582-1325-645865F4687F}"/>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E1EB7867-0FA8-EFE6-216C-59662172C824}"/>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E6CB7F5E-41C1-B084-F70B-037E9B6625B2}"/>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A45690A5-5454-4B46-497D-2ECCA32CA4E7}"/>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dirty="0">
                <a:latin typeface="Arial" panose="020B0604020202020204" pitchFamily="34" charset="0"/>
                <a:ea typeface="Arial" panose="020B0604020202020204" pitchFamily="34" charset="0"/>
                <a:cs typeface="Arial" panose="020B0604020202020204" pitchFamily="34" charset="0"/>
              </a:rPr>
              <a:t>Triple Layer Business Model Canvas: Social</a:t>
            </a:r>
            <a:endParaRPr lang="en-GB" sz="3200" dirty="0">
              <a:effectLst/>
              <a:latin typeface="Arial" panose="020B0604020202020204" pitchFamily="34" charset="0"/>
              <a:ea typeface="Arial" panose="020B0604020202020204" pitchFamily="34" charset="0"/>
              <a:cs typeface="Arial" panose="020B0604020202020204" pitchFamily="34" charset="0"/>
            </a:endParaRPr>
          </a:p>
          <a:p>
            <a:pPr defTabSz="457200">
              <a:defRPr/>
            </a:pPr>
            <a:endParaRPr lang="en-GB" sz="32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0EFB8E98-DF75-FAA4-B1B8-5C4E9DF81D02}"/>
              </a:ext>
            </a:extLst>
          </p:cNvPr>
          <p:cNvGraphicFramePr>
            <a:graphicFrameLocks noGrp="1"/>
          </p:cNvGraphicFramePr>
          <p:nvPr>
            <p:extLst>
              <p:ext uri="{D42A27DB-BD31-4B8C-83A1-F6EECF244321}">
                <p14:modId xmlns:p14="http://schemas.microsoft.com/office/powerpoint/2010/main" val="2672679545"/>
              </p:ext>
            </p:extLst>
          </p:nvPr>
        </p:nvGraphicFramePr>
        <p:xfrm>
          <a:off x="568179" y="1507037"/>
          <a:ext cx="10681710" cy="5212419"/>
        </p:xfrm>
        <a:graphic>
          <a:graphicData uri="http://schemas.openxmlformats.org/drawingml/2006/table">
            <a:tbl>
              <a:tblPr firstRow="1" bandRow="1">
                <a:tableStyleId>{2D5ABB26-0587-4C30-8999-92F81FD0307C}</a:tableStyleId>
              </a:tblPr>
              <a:tblGrid>
                <a:gridCol w="1780285">
                  <a:extLst>
                    <a:ext uri="{9D8B030D-6E8A-4147-A177-3AD203B41FA5}">
                      <a16:colId xmlns:a16="http://schemas.microsoft.com/office/drawing/2014/main" val="4054696460"/>
                    </a:ext>
                  </a:extLst>
                </a:gridCol>
                <a:gridCol w="1780285">
                  <a:extLst>
                    <a:ext uri="{9D8B030D-6E8A-4147-A177-3AD203B41FA5}">
                      <a16:colId xmlns:a16="http://schemas.microsoft.com/office/drawing/2014/main" val="2171160487"/>
                    </a:ext>
                  </a:extLst>
                </a:gridCol>
                <a:gridCol w="1780285">
                  <a:extLst>
                    <a:ext uri="{9D8B030D-6E8A-4147-A177-3AD203B41FA5}">
                      <a16:colId xmlns:a16="http://schemas.microsoft.com/office/drawing/2014/main" val="2163325607"/>
                    </a:ext>
                  </a:extLst>
                </a:gridCol>
                <a:gridCol w="2528384">
                  <a:extLst>
                    <a:ext uri="{9D8B030D-6E8A-4147-A177-3AD203B41FA5}">
                      <a16:colId xmlns:a16="http://schemas.microsoft.com/office/drawing/2014/main" val="1342231392"/>
                    </a:ext>
                  </a:extLst>
                </a:gridCol>
                <a:gridCol w="2812471">
                  <a:extLst>
                    <a:ext uri="{9D8B030D-6E8A-4147-A177-3AD203B41FA5}">
                      <a16:colId xmlns:a16="http://schemas.microsoft.com/office/drawing/2014/main" val="2176177934"/>
                    </a:ext>
                  </a:extLst>
                </a:gridCol>
              </a:tblGrid>
              <a:tr h="1737473">
                <a:tc rowSpan="2">
                  <a:txBody>
                    <a:bodyPr/>
                    <a:lstStyle/>
                    <a:p>
                      <a:r>
                        <a:rPr lang="en-GB" b="1" dirty="0">
                          <a:solidFill>
                            <a:schemeClr val="tx1"/>
                          </a:solidFill>
                        </a:rPr>
                        <a:t>LOCAL COMMUNITIES</a:t>
                      </a:r>
                      <a:endParaRPr lang="en-GB" b="1"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a:txBody>
                    <a:bodyPr/>
                    <a:lstStyle/>
                    <a:p>
                      <a:r>
                        <a:rPr lang="en-GB" b="1" dirty="0">
                          <a:solidFill>
                            <a:schemeClr val="tx1"/>
                          </a:solidFill>
                        </a:rPr>
                        <a:t>GOVERNANCE</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rowSpan="2">
                  <a:txBody>
                    <a:bodyPr/>
                    <a:lstStyle/>
                    <a:p>
                      <a:r>
                        <a:rPr lang="en-GB" b="1" dirty="0">
                          <a:solidFill>
                            <a:schemeClr val="tx1"/>
                          </a:solidFill>
                        </a:rPr>
                        <a:t>SOCIAL VALUE</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a:txBody>
                    <a:bodyPr/>
                    <a:lstStyle/>
                    <a:p>
                      <a:r>
                        <a:rPr lang="en-GB" b="1" dirty="0">
                          <a:solidFill>
                            <a:schemeClr val="tx1"/>
                          </a:solidFill>
                          <a:latin typeface="Arial" panose="020B0604020202020204" pitchFamily="34" charset="0"/>
                          <a:cs typeface="Arial" panose="020B0604020202020204" pitchFamily="34" charset="0"/>
                        </a:rPr>
                        <a:t>SOCIETAL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5F3EF"/>
                    </a:solidFill>
                  </a:tcPr>
                </a:tc>
                <a:tc rowSpan="2">
                  <a:txBody>
                    <a:bodyPr/>
                    <a:lstStyle/>
                    <a:p>
                      <a:r>
                        <a:rPr lang="en-GB" b="1" dirty="0">
                          <a:solidFill>
                            <a:schemeClr val="tx1"/>
                          </a:solidFill>
                        </a:rPr>
                        <a:t>END USER</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5F3EF"/>
                    </a:solidFill>
                  </a:tcPr>
                </a:tc>
                <a:extLst>
                  <a:ext uri="{0D108BD9-81ED-4DB2-BD59-A6C34878D82A}">
                    <a16:rowId xmlns:a16="http://schemas.microsoft.com/office/drawing/2014/main" val="149205509"/>
                  </a:ext>
                </a:extLst>
              </a:tr>
              <a:tr h="1737473">
                <a:tc vMerge="1">
                  <a:txBody>
                    <a:bodyPr/>
                    <a:lstStyle/>
                    <a:p>
                      <a:endParaRPr lang="en-GB" dirty="0"/>
                    </a:p>
                  </a:txBody>
                  <a:tcPr/>
                </a:tc>
                <a:tc>
                  <a:txBody>
                    <a:bodyPr/>
                    <a:lstStyle/>
                    <a:p>
                      <a:r>
                        <a:rPr lang="en-GB" b="1" dirty="0">
                          <a:solidFill>
                            <a:schemeClr val="tx1"/>
                          </a:solidFill>
                        </a:rPr>
                        <a:t>EMPLOYEES</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3EF"/>
                    </a:solidFill>
                  </a:tcPr>
                </a:tc>
                <a:tc vMerge="1">
                  <a:txBody>
                    <a:bodyPr/>
                    <a:lstStyle/>
                    <a:p>
                      <a:endParaRPr lang="en-GB" dirty="0"/>
                    </a:p>
                  </a:txBody>
                  <a:tcPr/>
                </a:tc>
                <a:tc>
                  <a:txBody>
                    <a:bodyPr/>
                    <a:lstStyle/>
                    <a:p>
                      <a:r>
                        <a:rPr lang="en-GB" b="1" dirty="0">
                          <a:solidFill>
                            <a:schemeClr val="tx1"/>
                          </a:solidFill>
                        </a:rPr>
                        <a:t>SCALE OF OUTREACH</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3EF"/>
                    </a:solidFill>
                  </a:tcPr>
                </a:tc>
                <a:tc vMerge="1">
                  <a:txBody>
                    <a:bodyPr/>
                    <a:lstStyle/>
                    <a:p>
                      <a:endParaRPr lang="en-GB" dirty="0"/>
                    </a:p>
                  </a:txBody>
                  <a:tcPr/>
                </a:tc>
                <a:extLst>
                  <a:ext uri="{0D108BD9-81ED-4DB2-BD59-A6C34878D82A}">
                    <a16:rowId xmlns:a16="http://schemas.microsoft.com/office/drawing/2014/main" val="4269592015"/>
                  </a:ext>
                </a:extLst>
              </a:tr>
              <a:tr h="1737473">
                <a:tc gridSpan="3">
                  <a:txBody>
                    <a:bodyPr/>
                    <a:lstStyle/>
                    <a:p>
                      <a:r>
                        <a:rPr lang="en-GB" b="1" dirty="0">
                          <a:solidFill>
                            <a:schemeClr val="tx1"/>
                          </a:solidFill>
                        </a:rPr>
                        <a:t>SOCIAL IMPACT</a:t>
                      </a:r>
                      <a:endParaRPr lang="en-GB" b="1"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5F3EF"/>
                    </a:solidFill>
                  </a:tcPr>
                </a:tc>
                <a:tc hMerge="1">
                  <a:txBody>
                    <a:bodyPr/>
                    <a:lstStyle/>
                    <a:p>
                      <a:endParaRPr lang="en-GB"/>
                    </a:p>
                  </a:txBody>
                  <a:tcPr/>
                </a:tc>
                <a:tc hMerge="1">
                  <a:txBody>
                    <a:bodyPr/>
                    <a:lstStyle/>
                    <a:p>
                      <a:endParaRPr lang="en-GB" dirty="0"/>
                    </a:p>
                  </a:txBody>
                  <a:tcPr/>
                </a:tc>
                <a:tc gridSpan="2">
                  <a:txBody>
                    <a:bodyPr/>
                    <a:lstStyle/>
                    <a:p>
                      <a:r>
                        <a:rPr lang="en-GB" b="1" dirty="0">
                          <a:solidFill>
                            <a:schemeClr val="tx1"/>
                          </a:solidFill>
                        </a:rPr>
                        <a:t>SOCIAL BENEFIT</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5F3EF"/>
                    </a:solidFill>
                  </a:tcPr>
                </a:tc>
                <a:tc hMerge="1">
                  <a:txBody>
                    <a:bodyPr/>
                    <a:lstStyle/>
                    <a:p>
                      <a:endParaRPr lang="en-GB" dirty="0"/>
                    </a:p>
                  </a:txBody>
                  <a:tcPr/>
                </a:tc>
                <a:extLst>
                  <a:ext uri="{0D108BD9-81ED-4DB2-BD59-A6C34878D82A}">
                    <a16:rowId xmlns:a16="http://schemas.microsoft.com/office/drawing/2014/main" val="3447780366"/>
                  </a:ext>
                </a:extLst>
              </a:tr>
            </a:tbl>
          </a:graphicData>
        </a:graphic>
      </p:graphicFrame>
    </p:spTree>
    <p:extLst>
      <p:ext uri="{BB962C8B-B14F-4D97-AF65-F5344CB8AC3E}">
        <p14:creationId xmlns:p14="http://schemas.microsoft.com/office/powerpoint/2010/main" val="1357063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1375F-2C1F-C758-E4AC-53CF7F8A3D70}"/>
            </a:ext>
          </a:extLst>
        </p:cNvPr>
        <p:cNvGrpSpPr/>
        <p:nvPr/>
      </p:nvGrpSpPr>
      <p:grpSpPr>
        <a:xfrm>
          <a:off x="0" y="0"/>
          <a:ext cx="0" cy="0"/>
          <a:chOff x="0" y="0"/>
          <a:chExt cx="0" cy="0"/>
        </a:xfrm>
      </p:grpSpPr>
      <p:pic>
        <p:nvPicPr>
          <p:cNvPr id="2" name="Picture 1" descr="A group of arrows pointing upwards&#10;&#10;AI-generated content may be incorrect.">
            <a:extLst>
              <a:ext uri="{FF2B5EF4-FFF2-40B4-BE49-F238E27FC236}">
                <a16:creationId xmlns:a16="http://schemas.microsoft.com/office/drawing/2014/main" id="{2BA204A1-0427-4654-898C-B31FD75F56B4}"/>
              </a:ext>
            </a:extLst>
          </p:cNvPr>
          <p:cNvPicPr>
            <a:picLocks noChangeAspect="1"/>
          </p:cNvPicPr>
          <p:nvPr/>
        </p:nvPicPr>
        <p:blipFill>
          <a:blip r:embed="rId3">
            <a:extLst>
              <a:ext uri="{28A0092B-C50C-407E-A947-70E740481C1C}">
                <a14:useLocalDpi xmlns:a14="http://schemas.microsoft.com/office/drawing/2010/main" val="0"/>
              </a:ext>
            </a:extLst>
          </a:blip>
          <a:srcRect l="2387" r="43381"/>
          <a:stretch/>
        </p:blipFill>
        <p:spPr>
          <a:xfrm>
            <a:off x="6861174" y="1301550"/>
            <a:ext cx="4635500" cy="5556450"/>
          </a:xfrm>
          <a:prstGeom prst="rect">
            <a:avLst/>
          </a:prstGeom>
        </p:spPr>
      </p:pic>
      <p:sp>
        <p:nvSpPr>
          <p:cNvPr id="17" name="Body Medium">
            <a:extLst>
              <a:ext uri="{FF2B5EF4-FFF2-40B4-BE49-F238E27FC236}">
                <a16:creationId xmlns:a16="http://schemas.microsoft.com/office/drawing/2014/main" id="{05526556-7EE1-56A2-227F-87B5EF4A34C5}"/>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84E4028-A790-6F32-1673-7A2D0D1073EA}"/>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C3432449-D788-CFD5-79AF-1A26D7A901A6}"/>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dirty="0">
                <a:solidFill>
                  <a:srgbClr val="000000"/>
                </a:solidFill>
                <a:latin typeface="Arial" panose="020B0604020202020204" pitchFamily="34" charset="0"/>
                <a:cs typeface="Arial" panose="020B0604020202020204" pitchFamily="34" charset="0"/>
              </a:rPr>
              <a:t>Activity 2: Complete the TLBMC template</a:t>
            </a:r>
          </a:p>
        </p:txBody>
      </p:sp>
      <p:sp>
        <p:nvSpPr>
          <p:cNvPr id="11" name="TextBox 10">
            <a:extLst>
              <a:ext uri="{FF2B5EF4-FFF2-40B4-BE49-F238E27FC236}">
                <a16:creationId xmlns:a16="http://schemas.microsoft.com/office/drawing/2014/main" id="{4A14C3F0-FA23-E33F-91E7-89D7BC520AE6}"/>
              </a:ext>
            </a:extLst>
          </p:cNvPr>
          <p:cNvSpPr txBox="1"/>
          <p:nvPr/>
        </p:nvSpPr>
        <p:spPr>
          <a:xfrm>
            <a:off x="479954" y="1716045"/>
            <a:ext cx="5895446" cy="4349909"/>
          </a:xfrm>
          <a:prstGeom prst="rect">
            <a:avLst/>
          </a:prstGeom>
          <a:noFill/>
        </p:spPr>
        <p:txBody>
          <a:bodyPr wrap="square">
            <a:spAutoFit/>
          </a:bodyPr>
          <a:lstStyle/>
          <a:p>
            <a:pPr defTabSz="457200">
              <a:lnSpc>
                <a:spcPct val="150000"/>
              </a:lnSpc>
              <a:spcAft>
                <a:spcPts val="1200"/>
              </a:spcAft>
              <a:defRPr/>
            </a:pPr>
            <a:r>
              <a:rPr lang="en-GB" dirty="0">
                <a:latin typeface="Arial" panose="020B0604020202020204" pitchFamily="34" charset="0"/>
                <a:ea typeface="Visuelt Pro ExtraLight"/>
                <a:cs typeface="Arial" panose="020B0604020202020204" pitchFamily="34" charset="0"/>
              </a:rPr>
              <a:t>Think through each layer in terms of how it might operate in your business. List out the options you have in areas where you’ve not yet made a decision.</a:t>
            </a:r>
          </a:p>
          <a:p>
            <a:pPr defTabSz="457200">
              <a:lnSpc>
                <a:spcPct val="150000"/>
              </a:lnSpc>
              <a:spcAft>
                <a:spcPts val="1200"/>
              </a:spcAft>
              <a:defRPr/>
            </a:pPr>
            <a:r>
              <a:rPr lang="en-GB" dirty="0">
                <a:latin typeface="Arial" panose="020B0604020202020204" pitchFamily="34" charset="0"/>
                <a:ea typeface="Visuelt Pro ExtraLight"/>
                <a:cs typeface="Arial" panose="020B0604020202020204" pitchFamily="34" charset="0"/>
              </a:rPr>
              <a:t>Having filled out the canvas once, are there other ways you could think about running your business? What would it look like if you had to run it entirely with volunteers? How about if you had to make  100x as much money? What about if you partnered with a big charity or business? Or if the local forest was a member of your board?</a:t>
            </a:r>
          </a:p>
        </p:txBody>
      </p:sp>
    </p:spTree>
    <p:extLst>
      <p:ext uri="{BB962C8B-B14F-4D97-AF65-F5344CB8AC3E}">
        <p14:creationId xmlns:p14="http://schemas.microsoft.com/office/powerpoint/2010/main" val="1701052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F3D9DC81-C7DD-7B4F-B670-CB6B43921061}"/>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A4D8C732-9F87-2E15-D66A-B2A2F59EC2E6}"/>
              </a:ext>
            </a:extLst>
          </p:cNvPr>
          <p:cNvSpPr/>
          <p:nvPr/>
        </p:nvSpPr>
        <p:spPr>
          <a:xfrm>
            <a:off x="626036" y="315120"/>
            <a:ext cx="5989204" cy="4244180"/>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Arial" panose="020B0604020202020204" pitchFamily="34" charset="0"/>
                <a:cs typeface="Arial" panose="020B0604020202020204" pitchFamily="34" charset="0"/>
              </a:rPr>
              <a:t>Linking profit &amp; purpose</a:t>
            </a:r>
          </a:p>
        </p:txBody>
      </p:sp>
      <p:sp>
        <p:nvSpPr>
          <p:cNvPr id="2" name="Improving the what why how and who">
            <a:extLst>
              <a:ext uri="{FF2B5EF4-FFF2-40B4-BE49-F238E27FC236}">
                <a16:creationId xmlns:a16="http://schemas.microsoft.com/office/drawing/2014/main" id="{34A6A7AD-3743-172E-6F58-821C4EEE88AF}"/>
              </a:ext>
            </a:extLst>
          </p:cNvPr>
          <p:cNvSpPr/>
          <p:nvPr/>
        </p:nvSpPr>
        <p:spPr>
          <a:xfrm>
            <a:off x="626036" y="421433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rPr>
              <a:t>Activity 3</a:t>
            </a:r>
          </a:p>
        </p:txBody>
      </p:sp>
    </p:spTree>
    <p:extLst>
      <p:ext uri="{BB962C8B-B14F-4D97-AF65-F5344CB8AC3E}">
        <p14:creationId xmlns:p14="http://schemas.microsoft.com/office/powerpoint/2010/main" val="4027829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EB242-262B-374B-0421-391A56FC446E}"/>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9184FBD1-4728-1DC2-C987-5A1C609FB028}"/>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0CD95DD-28AC-7FA5-0F15-2FB4ADAFB842}"/>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Body Medium">
            <a:extLst>
              <a:ext uri="{FF2B5EF4-FFF2-40B4-BE49-F238E27FC236}">
                <a16:creationId xmlns:a16="http://schemas.microsoft.com/office/drawing/2014/main" id="{8A25897B-6732-5566-97CA-069A887B77A6}"/>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Enterprises that link profit and purpose</a:t>
            </a:r>
          </a:p>
        </p:txBody>
      </p:sp>
      <p:graphicFrame>
        <p:nvGraphicFramePr>
          <p:cNvPr id="3" name="Table 2">
            <a:extLst>
              <a:ext uri="{FF2B5EF4-FFF2-40B4-BE49-F238E27FC236}">
                <a16:creationId xmlns:a16="http://schemas.microsoft.com/office/drawing/2014/main" id="{B34924D2-ADD2-C65D-3484-1FD467499BCF}"/>
              </a:ext>
            </a:extLst>
          </p:cNvPr>
          <p:cNvGraphicFramePr>
            <a:graphicFrameLocks noGrp="1"/>
          </p:cNvGraphicFramePr>
          <p:nvPr>
            <p:extLst>
              <p:ext uri="{D42A27DB-BD31-4B8C-83A1-F6EECF244321}">
                <p14:modId xmlns:p14="http://schemas.microsoft.com/office/powerpoint/2010/main" val="3654469196"/>
              </p:ext>
            </p:extLst>
          </p:nvPr>
        </p:nvGraphicFramePr>
        <p:xfrm>
          <a:off x="602961" y="2458514"/>
          <a:ext cx="10325532" cy="3737356"/>
        </p:xfrm>
        <a:graphic>
          <a:graphicData uri="http://schemas.openxmlformats.org/drawingml/2006/table">
            <a:tbl>
              <a:tblPr firstRow="1" firstCol="1">
                <a:tableStyleId>{5C22544A-7EE6-4342-B048-85BDC9FD1C3A}</a:tableStyleId>
              </a:tblPr>
              <a:tblGrid>
                <a:gridCol w="5037818">
                  <a:extLst>
                    <a:ext uri="{9D8B030D-6E8A-4147-A177-3AD203B41FA5}">
                      <a16:colId xmlns:a16="http://schemas.microsoft.com/office/drawing/2014/main" val="3689039624"/>
                    </a:ext>
                  </a:extLst>
                </a:gridCol>
                <a:gridCol w="5287714">
                  <a:extLst>
                    <a:ext uri="{9D8B030D-6E8A-4147-A177-3AD203B41FA5}">
                      <a16:colId xmlns:a16="http://schemas.microsoft.com/office/drawing/2014/main" val="616015354"/>
                    </a:ext>
                  </a:extLst>
                </a:gridCol>
              </a:tblGrid>
              <a:tr h="190500">
                <a:tc>
                  <a:txBody>
                    <a:bodyPr/>
                    <a:lstStyle/>
                    <a:p>
                      <a:pPr>
                        <a:spcBef>
                          <a:spcPts val="600"/>
                        </a:spcBef>
                        <a:spcAft>
                          <a:spcPts val="600"/>
                        </a:spcAft>
                        <a:buNone/>
                      </a:pPr>
                      <a:r>
                        <a:rPr lang="en-GB" sz="2000">
                          <a:effectLst/>
                          <a:latin typeface="Arial" panose="020B0604020202020204" pitchFamily="34" charset="0"/>
                          <a:cs typeface="Arial" panose="020B0604020202020204" pitchFamily="34" charset="0"/>
                        </a:rPr>
                        <a:t>How do they get most of their money?</a:t>
                      </a:r>
                      <a:endParaRPr lang="en-GB" sz="2000">
                        <a:effectLst/>
                        <a:latin typeface="Arial" panose="020B0604020202020204" pitchFamily="34" charset="0"/>
                        <a:ea typeface="Arial Unicode MS"/>
                        <a:cs typeface="Arial" panose="020B0604020202020204" pitchFamily="34" charset="0"/>
                      </a:endParaRPr>
                    </a:p>
                  </a:txBody>
                  <a:tcPr marL="68580" marR="68580" marT="0" marB="0">
                    <a:solidFill>
                      <a:srgbClr val="13CDBB"/>
                    </a:solidFill>
                  </a:tcPr>
                </a:tc>
                <a:tc>
                  <a:txBody>
                    <a:bodyPr/>
                    <a:lstStyle/>
                    <a:p>
                      <a:pPr>
                        <a:spcBef>
                          <a:spcPts val="600"/>
                        </a:spcBef>
                        <a:spcAft>
                          <a:spcPts val="600"/>
                        </a:spcAft>
                        <a:buNone/>
                      </a:pPr>
                      <a:r>
                        <a:rPr lang="en-GB" sz="2000">
                          <a:effectLst/>
                          <a:latin typeface="Arial" panose="020B0604020202020204" pitchFamily="34" charset="0"/>
                          <a:cs typeface="Arial" panose="020B0604020202020204" pitchFamily="34" charset="0"/>
                        </a:rPr>
                        <a:t>How do they focus on creating purpose?</a:t>
                      </a:r>
                      <a:endParaRPr lang="en-GB" sz="2000">
                        <a:effectLst/>
                        <a:latin typeface="Arial" panose="020B0604020202020204" pitchFamily="34" charset="0"/>
                        <a:ea typeface="Arial Unicode MS"/>
                        <a:cs typeface="Arial" panose="020B0604020202020204" pitchFamily="34" charset="0"/>
                      </a:endParaRPr>
                    </a:p>
                  </a:txBody>
                  <a:tcPr marL="68580" marR="68580" marT="0" marB="0">
                    <a:solidFill>
                      <a:srgbClr val="13CDBB"/>
                    </a:solidFill>
                  </a:tcPr>
                </a:tc>
                <a:extLst>
                  <a:ext uri="{0D108BD9-81ED-4DB2-BD59-A6C34878D82A}">
                    <a16:rowId xmlns:a16="http://schemas.microsoft.com/office/drawing/2014/main" val="2627283265"/>
                  </a:ext>
                </a:extLst>
              </a:tr>
              <a:tr h="190500">
                <a:tc>
                  <a:txBody>
                    <a:bodyPr/>
                    <a:lstStyle/>
                    <a:p>
                      <a:pPr marL="342900" lvl="0" indent="-342900">
                        <a:lnSpc>
                          <a:spcPct val="116000"/>
                        </a:lnSpc>
                        <a:spcBef>
                          <a:spcPts val="600"/>
                        </a:spcBef>
                        <a:spcAft>
                          <a:spcPts val="600"/>
                        </a:spcAft>
                        <a:buFont typeface="Symbol" panose="05050102010706020507" pitchFamily="18" charset="2"/>
                        <a:buChar char=""/>
                      </a:pPr>
                      <a:r>
                        <a:rPr lang="en-US" sz="1800" b="0" dirty="0">
                          <a:solidFill>
                            <a:schemeClr val="tx1"/>
                          </a:solidFill>
                          <a:effectLst/>
                          <a:uFill>
                            <a:solidFill>
                              <a:srgbClr val="000000"/>
                            </a:solidFill>
                          </a:uFill>
                          <a:latin typeface="Arial" panose="020B0604020202020204" pitchFamily="34" charset="0"/>
                          <a:cs typeface="Arial" panose="020B0604020202020204" pitchFamily="34" charset="0"/>
                        </a:rPr>
                        <a:t>Charitable foundations, donations and grants</a:t>
                      </a:r>
                      <a:endParaRPr lang="en-GB" sz="1800" b="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b="0" dirty="0">
                          <a:solidFill>
                            <a:schemeClr val="tx1"/>
                          </a:solidFill>
                          <a:effectLst/>
                          <a:uFill>
                            <a:solidFill>
                              <a:srgbClr val="000000"/>
                            </a:solidFill>
                          </a:uFill>
                          <a:latin typeface="Arial" panose="020B0604020202020204" pitchFamily="34" charset="0"/>
                          <a:cs typeface="Arial" panose="020B0604020202020204" pitchFamily="34" charset="0"/>
                        </a:rPr>
                        <a:t>Through owning land (e.g. getting rent) and other assets (e.g. shares, patents)</a:t>
                      </a:r>
                    </a:p>
                    <a:p>
                      <a:pPr marL="342900" lvl="0" indent="-342900">
                        <a:lnSpc>
                          <a:spcPct val="116000"/>
                        </a:lnSpc>
                        <a:spcBef>
                          <a:spcPts val="600"/>
                        </a:spcBef>
                        <a:spcAft>
                          <a:spcPts val="600"/>
                        </a:spcAft>
                        <a:buFont typeface="Symbol" panose="05050102010706020507" pitchFamily="18" charset="2"/>
                        <a:buChar char=""/>
                      </a:pPr>
                      <a:r>
                        <a:rPr lang="en-US" sz="1800" b="0" dirty="0">
                          <a:solidFill>
                            <a:schemeClr val="tx1"/>
                          </a:solidFill>
                          <a:effectLst/>
                          <a:uFill>
                            <a:solidFill>
                              <a:srgbClr val="000000"/>
                            </a:solidFill>
                          </a:uFill>
                          <a:latin typeface="Arial" panose="020B0604020202020204" pitchFamily="34" charset="0"/>
                          <a:cs typeface="Arial" panose="020B0604020202020204" pitchFamily="34" charset="0"/>
                        </a:rPr>
                        <a:t>Selling products </a:t>
                      </a:r>
                      <a:r>
                        <a:rPr lang="en-US" sz="1800" b="0" i="1" dirty="0">
                          <a:solidFill>
                            <a:schemeClr val="tx1"/>
                          </a:solidFill>
                          <a:effectLst/>
                          <a:uFill>
                            <a:solidFill>
                              <a:srgbClr val="000000"/>
                            </a:solidFill>
                          </a:uFill>
                          <a:latin typeface="Arial" panose="020B0604020202020204" pitchFamily="34" charset="0"/>
                          <a:cs typeface="Arial" panose="020B0604020202020204" pitchFamily="34" charset="0"/>
                        </a:rPr>
                        <a:t>or</a:t>
                      </a:r>
                      <a:r>
                        <a:rPr lang="en-US" sz="1800" b="0" dirty="0">
                          <a:solidFill>
                            <a:schemeClr val="tx1"/>
                          </a:solidFill>
                          <a:effectLst/>
                          <a:uFill>
                            <a:solidFill>
                              <a:srgbClr val="000000"/>
                            </a:solidFill>
                          </a:uFill>
                          <a:latin typeface="Arial" panose="020B0604020202020204" pitchFamily="34" charset="0"/>
                          <a:cs typeface="Arial" panose="020B0604020202020204" pitchFamily="34" charset="0"/>
                        </a:rPr>
                        <a:t>…</a:t>
                      </a:r>
                      <a:endParaRPr lang="en-GB" sz="1800" b="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b="0" dirty="0">
                          <a:solidFill>
                            <a:schemeClr val="tx1"/>
                          </a:solidFill>
                          <a:effectLst/>
                          <a:uFill>
                            <a:solidFill>
                              <a:srgbClr val="000000"/>
                            </a:solidFill>
                          </a:uFill>
                          <a:latin typeface="Arial" panose="020B0604020202020204" pitchFamily="34" charset="0"/>
                          <a:cs typeface="Arial" panose="020B0604020202020204" pitchFamily="34" charset="0"/>
                        </a:rPr>
                        <a:t>Selling services… (including advertising)</a:t>
                      </a:r>
                      <a:endParaRPr lang="en-GB" sz="1800" b="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609630" lvl="2" indent="0">
                        <a:lnSpc>
                          <a:spcPct val="116000"/>
                        </a:lnSpc>
                        <a:spcBef>
                          <a:spcPts val="600"/>
                        </a:spcBef>
                        <a:spcAft>
                          <a:spcPts val="600"/>
                        </a:spcAft>
                        <a:buFontTx/>
                        <a:buNone/>
                      </a:pPr>
                      <a:r>
                        <a:rPr lang="en-US" sz="1800" b="0" dirty="0">
                          <a:solidFill>
                            <a:schemeClr val="tx1"/>
                          </a:solidFill>
                          <a:effectLst/>
                          <a:uFill>
                            <a:solidFill>
                              <a:srgbClr val="000000"/>
                            </a:solidFill>
                          </a:uFill>
                          <a:latin typeface="Arial" panose="020B0604020202020204" pitchFamily="34" charset="0"/>
                          <a:cs typeface="Arial" panose="020B0604020202020204" pitchFamily="34" charset="0"/>
                        </a:rPr>
                        <a:t>…To Government</a:t>
                      </a:r>
                      <a:endParaRPr lang="en-GB" sz="1800" b="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609630" lvl="2" indent="0">
                        <a:lnSpc>
                          <a:spcPct val="116000"/>
                        </a:lnSpc>
                        <a:spcBef>
                          <a:spcPts val="600"/>
                        </a:spcBef>
                        <a:spcAft>
                          <a:spcPts val="600"/>
                        </a:spcAft>
                        <a:buFontTx/>
                        <a:buNone/>
                      </a:pPr>
                      <a:r>
                        <a:rPr lang="en-US" sz="1800" b="0" dirty="0">
                          <a:solidFill>
                            <a:schemeClr val="tx1"/>
                          </a:solidFill>
                          <a:effectLst/>
                          <a:uFill>
                            <a:solidFill>
                              <a:srgbClr val="000000"/>
                            </a:solidFill>
                          </a:uFill>
                          <a:latin typeface="Arial" panose="020B0604020202020204" pitchFamily="34" charset="0"/>
                          <a:cs typeface="Arial" panose="020B0604020202020204" pitchFamily="34" charset="0"/>
                        </a:rPr>
                        <a:t>…To Businesses</a:t>
                      </a:r>
                      <a:endParaRPr lang="en-GB" sz="1800" b="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609630" lvl="2" indent="0">
                        <a:lnSpc>
                          <a:spcPct val="116000"/>
                        </a:lnSpc>
                        <a:spcBef>
                          <a:spcPts val="600"/>
                        </a:spcBef>
                        <a:spcAft>
                          <a:spcPts val="600"/>
                        </a:spcAft>
                        <a:buFontTx/>
                        <a:buNone/>
                      </a:pPr>
                      <a:r>
                        <a:rPr lang="en-US" sz="1800" b="0" dirty="0">
                          <a:solidFill>
                            <a:schemeClr val="tx1"/>
                          </a:solidFill>
                          <a:effectLst/>
                          <a:uFill>
                            <a:solidFill>
                              <a:srgbClr val="000000"/>
                            </a:solidFill>
                          </a:uFill>
                          <a:latin typeface="Arial" panose="020B0604020202020204" pitchFamily="34" charset="0"/>
                          <a:cs typeface="Arial" panose="020B0604020202020204" pitchFamily="34" charset="0"/>
                        </a:rPr>
                        <a:t>…To Individual customers</a:t>
                      </a:r>
                      <a:endParaRPr lang="en-GB" sz="1800" b="0" dirty="0">
                        <a:solidFill>
                          <a:schemeClr val="tx1"/>
                        </a:solidFill>
                        <a:effectLst/>
                        <a:uFill>
                          <a:solidFill>
                            <a:srgbClr val="000000"/>
                          </a:solidFill>
                        </a:uFill>
                        <a:latin typeface="Arial" panose="020B0604020202020204" pitchFamily="34" charset="0"/>
                        <a:cs typeface="Arial" panose="020B0604020202020204" pitchFamily="34" charset="0"/>
                      </a:endParaRPr>
                    </a:p>
                  </a:txBody>
                  <a:tcPr marL="68580" marR="68580" marT="0" marB="0">
                    <a:solidFill>
                      <a:srgbClr val="ECE8DF"/>
                    </a:solidFill>
                  </a:tcPr>
                </a:tc>
                <a:tc>
                  <a:txBody>
                    <a:bodyPr/>
                    <a:lstStyle/>
                    <a:p>
                      <a:pPr marL="342900" lvl="0" indent="-342900">
                        <a:lnSpc>
                          <a:spcPct val="116000"/>
                        </a:lnSpc>
                        <a:spcBef>
                          <a:spcPts val="600"/>
                        </a:spcBef>
                        <a:spcAft>
                          <a:spcPts val="600"/>
                        </a:spcAft>
                        <a:buFont typeface="Symbol" panose="05050102010706020507" pitchFamily="18" charset="2"/>
                        <a:buChar char=""/>
                      </a:pPr>
                      <a:r>
                        <a:rPr lang="en-US" sz="1800" dirty="0">
                          <a:solidFill>
                            <a:schemeClr val="tx1"/>
                          </a:solidFill>
                          <a:effectLst/>
                          <a:uFill>
                            <a:solidFill>
                              <a:srgbClr val="000000"/>
                            </a:solidFill>
                          </a:uFill>
                          <a:latin typeface="Arial"/>
                          <a:cs typeface="Arial"/>
                        </a:rPr>
                        <a:t>Through who they employ</a:t>
                      </a:r>
                      <a:endParaRPr lang="en-GB" sz="180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solidFill>
                            <a:schemeClr val="tx1"/>
                          </a:solidFill>
                          <a:effectLst/>
                          <a:uFill>
                            <a:solidFill>
                              <a:srgbClr val="000000"/>
                            </a:solidFill>
                          </a:uFill>
                          <a:latin typeface="Arial" panose="020B0604020202020204" pitchFamily="34" charset="0"/>
                          <a:cs typeface="Arial" panose="020B0604020202020204" pitchFamily="34" charset="0"/>
                        </a:rPr>
                        <a:t>Through who is in their supply chain</a:t>
                      </a:r>
                      <a:endParaRPr lang="en-GB" sz="180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solidFill>
                            <a:schemeClr val="tx1"/>
                          </a:solidFill>
                          <a:effectLst/>
                          <a:uFill>
                            <a:solidFill>
                              <a:srgbClr val="000000"/>
                            </a:solidFill>
                          </a:uFill>
                          <a:latin typeface="Arial" panose="020B0604020202020204" pitchFamily="34" charset="0"/>
                          <a:cs typeface="Arial" panose="020B0604020202020204" pitchFamily="34" charset="0"/>
                        </a:rPr>
                        <a:t>Through the direct work that they do</a:t>
                      </a:r>
                      <a:endParaRPr lang="en-GB" sz="180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solidFill>
                            <a:schemeClr val="tx1"/>
                          </a:solidFill>
                          <a:effectLst/>
                          <a:uFill>
                            <a:solidFill>
                              <a:srgbClr val="000000"/>
                            </a:solidFill>
                          </a:uFill>
                          <a:latin typeface="Arial" panose="020B0604020202020204" pitchFamily="34" charset="0"/>
                          <a:cs typeface="Arial" panose="020B0604020202020204" pitchFamily="34" charset="0"/>
                        </a:rPr>
                        <a:t>Through campaigning for change</a:t>
                      </a:r>
                      <a:endParaRPr lang="en-GB" sz="1800" dirty="0">
                        <a:solidFill>
                          <a:schemeClr val="tx1"/>
                        </a:solidFill>
                        <a:effectLst/>
                        <a:uFill>
                          <a:solidFill>
                            <a:srgbClr val="000000"/>
                          </a:solidFill>
                        </a:uFill>
                        <a:latin typeface="Arial" panose="020B06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dirty="0">
                          <a:solidFill>
                            <a:schemeClr val="tx1"/>
                          </a:solidFill>
                          <a:effectLst/>
                          <a:uFill>
                            <a:solidFill>
                              <a:srgbClr val="000000"/>
                            </a:solidFill>
                          </a:uFill>
                          <a:latin typeface="Arial" panose="020B0604020202020204" pitchFamily="34" charset="0"/>
                          <a:cs typeface="Arial" panose="020B0604020202020204" pitchFamily="34" charset="0"/>
                        </a:rPr>
                        <a:t>Using some of their profit to give to impact projects / charities</a:t>
                      </a:r>
                      <a:endParaRPr lang="en-GB" sz="1800" dirty="0">
                        <a:solidFill>
                          <a:schemeClr val="tx1"/>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ECE8DF"/>
                    </a:solidFill>
                  </a:tcPr>
                </a:tc>
                <a:extLst>
                  <a:ext uri="{0D108BD9-81ED-4DB2-BD59-A6C34878D82A}">
                    <a16:rowId xmlns:a16="http://schemas.microsoft.com/office/drawing/2014/main" val="1695178357"/>
                  </a:ext>
                </a:extLst>
              </a:tr>
            </a:tbl>
          </a:graphicData>
        </a:graphic>
      </p:graphicFrame>
      <p:sp>
        <p:nvSpPr>
          <p:cNvPr id="13" name="TextBox 12">
            <a:extLst>
              <a:ext uri="{FF2B5EF4-FFF2-40B4-BE49-F238E27FC236}">
                <a16:creationId xmlns:a16="http://schemas.microsoft.com/office/drawing/2014/main" id="{68A12FA1-F0CC-6323-ABFB-D2572DDD330B}"/>
              </a:ext>
            </a:extLst>
          </p:cNvPr>
          <p:cNvSpPr txBox="1"/>
          <p:nvPr/>
        </p:nvSpPr>
        <p:spPr>
          <a:xfrm>
            <a:off x="602961" y="1626919"/>
            <a:ext cx="10325532"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Look again at the Nespresso case study. Select all answers that apply for each question. Answers will be shared during the workshop.</a:t>
            </a:r>
          </a:p>
        </p:txBody>
      </p:sp>
    </p:spTree>
    <p:extLst>
      <p:ext uri="{BB962C8B-B14F-4D97-AF65-F5344CB8AC3E}">
        <p14:creationId xmlns:p14="http://schemas.microsoft.com/office/powerpoint/2010/main" val="3608738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95BC-9E01-9DAF-3CDD-64DE44C3B923}"/>
            </a:ext>
          </a:extLst>
        </p:cNvPr>
        <p:cNvGrpSpPr/>
        <p:nvPr/>
      </p:nvGrpSpPr>
      <p:grpSpPr>
        <a:xfrm>
          <a:off x="0" y="0"/>
          <a:ext cx="0" cy="0"/>
          <a:chOff x="0" y="0"/>
          <a:chExt cx="0" cy="0"/>
        </a:xfrm>
      </p:grpSpPr>
      <p:pic>
        <p:nvPicPr>
          <p:cNvPr id="3" name="Picture 2" descr="A group of colorful circles&#10;&#10;AI-generated content may be incorrect.">
            <a:extLst>
              <a:ext uri="{FF2B5EF4-FFF2-40B4-BE49-F238E27FC236}">
                <a16:creationId xmlns:a16="http://schemas.microsoft.com/office/drawing/2014/main" id="{948B4C32-6FBB-A23B-0827-6F11A8AAD1DF}"/>
              </a:ext>
            </a:extLst>
          </p:cNvPr>
          <p:cNvPicPr>
            <a:picLocks noChangeAspect="1"/>
          </p:cNvPicPr>
          <p:nvPr/>
        </p:nvPicPr>
        <p:blipFill>
          <a:blip r:embed="rId3">
            <a:extLst>
              <a:ext uri="{28A0092B-C50C-407E-A947-70E740481C1C}">
                <a14:useLocalDpi xmlns:a14="http://schemas.microsoft.com/office/drawing/2010/main" val="0"/>
              </a:ext>
            </a:extLst>
          </a:blip>
          <a:srcRect l="-1" t="-1690" r="2" b="31689"/>
          <a:stretch/>
        </p:blipFill>
        <p:spPr>
          <a:xfrm>
            <a:off x="0" y="1266536"/>
            <a:ext cx="11496674" cy="6228051"/>
          </a:xfrm>
          <a:prstGeom prst="rect">
            <a:avLst/>
          </a:prstGeom>
        </p:spPr>
      </p:pic>
      <p:sp>
        <p:nvSpPr>
          <p:cNvPr id="17" name="Body Medium">
            <a:extLst>
              <a:ext uri="{FF2B5EF4-FFF2-40B4-BE49-F238E27FC236}">
                <a16:creationId xmlns:a16="http://schemas.microsoft.com/office/drawing/2014/main" id="{56F24BEE-2765-C32F-67C9-BBAF0E47D19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DA18E578-22CF-D99C-7BA7-98AEA0E998BE}"/>
              </a:ext>
            </a:extLst>
          </p:cNvPr>
          <p:cNvSpPr/>
          <p:nvPr/>
        </p:nvSpPr>
        <p:spPr>
          <a:xfrm>
            <a:off x="0" y="0"/>
            <a:ext cx="11496674" cy="1441149"/>
          </a:xfrm>
          <a:prstGeom prst="rect">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0A83DB78-EDF8-8DD0-8915-F60CEAF7FFB4}"/>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Arial" panose="020B0604020202020204" pitchFamily="34" charset="0"/>
                <a:cs typeface="Arial" panose="020B0604020202020204" pitchFamily="34" charset="0"/>
              </a:rPr>
              <a:t>Reflect and share</a:t>
            </a:r>
          </a:p>
        </p:txBody>
      </p:sp>
      <p:sp>
        <p:nvSpPr>
          <p:cNvPr id="4" name="TextBox 3">
            <a:extLst>
              <a:ext uri="{FF2B5EF4-FFF2-40B4-BE49-F238E27FC236}">
                <a16:creationId xmlns:a16="http://schemas.microsoft.com/office/drawing/2014/main" id="{09F5FD18-5582-EFD0-53D5-96303CC36D0F}"/>
              </a:ext>
            </a:extLst>
          </p:cNvPr>
          <p:cNvSpPr txBox="1"/>
          <p:nvPr/>
        </p:nvSpPr>
        <p:spPr>
          <a:xfrm>
            <a:off x="602961" y="1843258"/>
            <a:ext cx="6109854" cy="4535857"/>
          </a:xfrm>
          <a:prstGeom prst="rect">
            <a:avLst/>
          </a:prstGeom>
          <a:solidFill>
            <a:srgbClr val="EBE9E9"/>
          </a:solidFill>
        </p:spPr>
        <p:txBody>
          <a:bodyPr wrap="square">
            <a:spAutoFit/>
          </a:bodyPr>
          <a:lstStyle/>
          <a:p>
            <a:pPr lvl="0">
              <a:lnSpc>
                <a:spcPct val="116000"/>
              </a:lnSpc>
              <a:spcBef>
                <a:spcPts val="600"/>
              </a:spcBef>
              <a:spcAft>
                <a:spcPts val="600"/>
              </a:spcAft>
            </a:pPr>
            <a:r>
              <a:rPr lang="en-US">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Drawing on the case studies you have explored so far, think about:</a:t>
            </a:r>
            <a:endParaRPr lang="en-US" sz="1800">
              <a:ln>
                <a:noFill/>
              </a:ln>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a:ln>
                  <a:noFill/>
                </a:ln>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“What kind of impact do I want my business idea to make?”</a:t>
            </a:r>
            <a:endParaRPr lang="en-GB"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a:ln>
                  <a:noFill/>
                </a:ln>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“How would I feel comfortable making money? Would I want to have just one approach or different ‘revenue streams’ (i.e. ways of getting funding)?”</a:t>
            </a:r>
            <a:endParaRPr lang="en-GB"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“How can my venture inspire others toward regenerative practices?”</a:t>
            </a:r>
            <a:endParaRPr lang="en-GB" sz="1800">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6000"/>
              </a:lnSpc>
              <a:spcBef>
                <a:spcPts val="600"/>
              </a:spcBef>
              <a:spcAft>
                <a:spcPts val="600"/>
              </a:spcAft>
              <a:buFont typeface="Symbol" panose="05050102010706020507" pitchFamily="18" charset="2"/>
              <a:buChar char=""/>
            </a:pPr>
            <a:r>
              <a:rPr lang="en-US" sz="180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“Are there specific tools, methods, or strategies I could adopt from the example businesses to improve my business’ social, ecological, or economic impact?”</a:t>
            </a:r>
            <a:endParaRPr lang="en-GB" sz="1800">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363125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0F816397-93D6-40E1-F2D7-3EBC763E520E}"/>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A8FF3FBD-41F8-D16B-E74B-1CBBB016DA8D}"/>
              </a:ext>
            </a:extLst>
          </p:cNvPr>
          <p:cNvSpPr/>
          <p:nvPr/>
        </p:nvSpPr>
        <p:spPr>
          <a:xfrm>
            <a:off x="765736" y="412873"/>
            <a:ext cx="945776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6800" b="1">
                <a:solidFill>
                  <a:srgbClr val="F6F2E9"/>
                </a:solidFill>
                <a:latin typeface="Arial" panose="020B0604020202020204" pitchFamily="34" charset="0"/>
                <a:cs typeface="Arial" panose="020B0604020202020204" pitchFamily="34" charset="0"/>
              </a:rPr>
              <a:t>Action planning</a:t>
            </a:r>
            <a:endParaRPr kumimoji="0" lang="en-US" sz="6800" b="1" i="0" u="none" strike="noStrike" kern="1200" cap="none" spc="0" normalizeH="0" baseline="0" noProof="0">
              <a:ln>
                <a:noFill/>
              </a:ln>
              <a:solidFill>
                <a:srgbClr val="F6F2E9"/>
              </a:solidFill>
              <a:effectLst/>
              <a:uLnTx/>
              <a:uFillTx/>
              <a:latin typeface="Arial" panose="020B0604020202020204" pitchFamily="34" charset="0"/>
              <a:cs typeface="Arial" panose="020B0604020202020204" pitchFamily="34" charset="0"/>
            </a:endParaRPr>
          </a:p>
        </p:txBody>
      </p:sp>
      <p:sp>
        <p:nvSpPr>
          <p:cNvPr id="2" name="Improving the what why how and who">
            <a:extLst>
              <a:ext uri="{FF2B5EF4-FFF2-40B4-BE49-F238E27FC236}">
                <a16:creationId xmlns:a16="http://schemas.microsoft.com/office/drawing/2014/main" id="{11E0A0DE-A81E-C03D-EDF6-BC13C2A1C800}"/>
              </a:ext>
            </a:extLst>
          </p:cNvPr>
          <p:cNvSpPr/>
          <p:nvPr/>
        </p:nvSpPr>
        <p:spPr>
          <a:xfrm>
            <a:off x="626036" y="421433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6F2E9"/>
                </a:solidFill>
                <a:effectLst/>
                <a:uLnTx/>
                <a:uFillTx/>
                <a:latin typeface="Arial" panose="020B0604020202020204" pitchFamily="34" charset="0"/>
                <a:cs typeface="Arial" panose="020B0604020202020204" pitchFamily="34" charset="0"/>
              </a:rPr>
              <a:t>Activity 4</a:t>
            </a:r>
          </a:p>
        </p:txBody>
      </p:sp>
    </p:spTree>
    <p:extLst>
      <p:ext uri="{BB962C8B-B14F-4D97-AF65-F5344CB8AC3E}">
        <p14:creationId xmlns:p14="http://schemas.microsoft.com/office/powerpoint/2010/main" val="2076837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B6DE6F0-9E97-2758-42A9-78E68176612E}"/>
              </a:ext>
            </a:extLst>
          </p:cNvPr>
          <p:cNvSpPr txBox="1"/>
          <p:nvPr/>
        </p:nvSpPr>
        <p:spPr>
          <a:xfrm>
            <a:off x="489574" y="4824878"/>
            <a:ext cx="1930446"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prstClr val="black"/>
                </a:solidFill>
                <a:latin typeface="Arial" panose="020B0604020202020204" pitchFamily="34" charset="0"/>
                <a:cs typeface="Arial" panose="020B0604020202020204" pitchFamily="34" charset="0"/>
              </a:rPr>
              <a:t>C</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onnect</a:t>
            </a:r>
            <a:r>
              <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with your strengths and with your energy for change as you reflect on the world as it is, the world as it needs to be, and the brief that you care most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a:t>
            </a: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Care, Citizenship, Composure</a:t>
            </a:r>
          </a:p>
        </p:txBody>
      </p:sp>
      <p:sp>
        <p:nvSpPr>
          <p:cNvPr id="5" name="TextBox 3">
            <a:extLst>
              <a:ext uri="{FF2B5EF4-FFF2-40B4-BE49-F238E27FC236}">
                <a16:creationId xmlns:a16="http://schemas.microsoft.com/office/drawing/2014/main" id="{BB50ECD5-5399-A7F0-FB2B-E7715B0BBE6B}"/>
              </a:ext>
            </a:extLst>
          </p:cNvPr>
          <p:cNvSpPr txBox="1"/>
          <p:nvPr/>
        </p:nvSpPr>
        <p:spPr>
          <a:xfrm>
            <a:off x="3049665" y="4991065"/>
            <a:ext cx="1930446"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Explore with different points of possibility, thinking about who you should work with and what you can do to better understand the context of your chosen brief.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Care, </a:t>
            </a:r>
            <a:b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Curiosity, Critical Thinking</a:t>
            </a:r>
          </a:p>
        </p:txBody>
      </p:sp>
      <p:sp>
        <p:nvSpPr>
          <p:cNvPr id="6" name="TextBox 10">
            <a:extLst>
              <a:ext uri="{FF2B5EF4-FFF2-40B4-BE49-F238E27FC236}">
                <a16:creationId xmlns:a16="http://schemas.microsoft.com/office/drawing/2014/main" id="{F86453D1-F3F7-AD9C-5BC0-A28401237117}"/>
              </a:ext>
            </a:extLst>
          </p:cNvPr>
          <p:cNvSpPr txBox="1"/>
          <p:nvPr/>
        </p:nvSpPr>
        <p:spPr>
          <a:xfrm>
            <a:off x="5318404" y="4793534"/>
            <a:ext cx="1840204"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Shape your vision for change and a diversity of ideas that respond to your chosen brief, while carefully considering which ones are the most opportunistic.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Creativity, Courage, Collaboration</a:t>
            </a:r>
          </a:p>
        </p:txBody>
      </p:sp>
      <p:sp>
        <p:nvSpPr>
          <p:cNvPr id="7" name="TextBox 13">
            <a:extLst>
              <a:ext uri="{FF2B5EF4-FFF2-40B4-BE49-F238E27FC236}">
                <a16:creationId xmlns:a16="http://schemas.microsoft.com/office/drawing/2014/main" id="{052964EF-F68B-7AA7-AD5A-6D05A0FB30EB}"/>
              </a:ext>
            </a:extLst>
          </p:cNvPr>
          <p:cNvSpPr txBox="1"/>
          <p:nvPr/>
        </p:nvSpPr>
        <p:spPr>
          <a:xfrm>
            <a:off x="7438775" y="4793534"/>
            <a:ext cx="1587187"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prstClr val="black"/>
                </a:solidFill>
                <a:latin typeface="Arial" panose="020B0604020202020204" pitchFamily="34" charset="0"/>
                <a:cs typeface="Arial" panose="020B0604020202020204" pitchFamily="34" charset="0"/>
              </a:rPr>
              <a:t>C</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onsider</a:t>
            </a:r>
            <a:r>
              <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what and how you might test your most promising ideas and how they can have the greatest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Creativity, Change, Communication</a:t>
            </a:r>
          </a:p>
        </p:txBody>
      </p:sp>
      <p:sp>
        <p:nvSpPr>
          <p:cNvPr id="16" name="Rectangle 15">
            <a:extLst>
              <a:ext uri="{FF2B5EF4-FFF2-40B4-BE49-F238E27FC236}">
                <a16:creationId xmlns:a16="http://schemas.microsoft.com/office/drawing/2014/main" id="{6145094A-6FED-6E2D-5F6A-81AE8CEBB9EE}"/>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j-lt"/>
              <a:ea typeface="+mn-ea"/>
              <a:cs typeface="+mn-cs"/>
            </a:endParaRPr>
          </a:p>
        </p:txBody>
      </p:sp>
      <p:sp>
        <p:nvSpPr>
          <p:cNvPr id="17" name="Body Medium">
            <a:extLst>
              <a:ext uri="{FF2B5EF4-FFF2-40B4-BE49-F238E27FC236}">
                <a16:creationId xmlns:a16="http://schemas.microsoft.com/office/drawing/2014/main" id="{891D78BE-682B-2E65-70F7-776AE0302082}"/>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kern="0">
                <a:solidFill>
                  <a:srgbClr val="000000"/>
                </a:solidFill>
                <a:latin typeface="Arial" panose="020B0604020202020204" pitchFamily="34" charset="0"/>
                <a:ea typeface="Visuelt Pro ExtraLight"/>
                <a:cs typeface="Arial" panose="020B0604020202020204" pitchFamily="34" charset="0"/>
              </a:rPr>
              <a:t>What</a:t>
            </a:r>
            <a:r>
              <a:rPr kumimoji="0" lang="en-US" sz="3200" b="0" i="0" u="none" strike="noStrike" kern="0" cap="none" spc="0" normalizeH="0" baseline="0" noProof="0">
                <a:ln>
                  <a:noFill/>
                </a:ln>
                <a:solidFill>
                  <a:srgbClr val="000000"/>
                </a:solidFill>
                <a:effectLst/>
                <a:uLnTx/>
                <a:uFillTx/>
                <a:latin typeface="Arial" panose="020B0604020202020204" pitchFamily="34" charset="0"/>
                <a:ea typeface="Visuelt Pro ExtraLight"/>
                <a:cs typeface="Arial" panose="020B0604020202020204" pitchFamily="34" charset="0"/>
              </a:rPr>
              <a:t> </a:t>
            </a:r>
            <a:r>
              <a:rPr lang="en-US" sz="3200" kern="0">
                <a:solidFill>
                  <a:srgbClr val="000000"/>
                </a:solidFill>
                <a:latin typeface="Arial" panose="020B0604020202020204" pitchFamily="34" charset="0"/>
                <a:cs typeface="Arial" panose="020B0604020202020204" pitchFamily="34" charset="0"/>
              </a:rPr>
              <a:t>are the learning workshops on offer</a:t>
            </a: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3EC7BD62-E568-ACBB-B5A7-AA6CEFC2639A}"/>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07917D7-DA04-AA93-5F93-D2FF0E2833AD}"/>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9" name="TextBox 13">
            <a:extLst>
              <a:ext uri="{FF2B5EF4-FFF2-40B4-BE49-F238E27FC236}">
                <a16:creationId xmlns:a16="http://schemas.microsoft.com/office/drawing/2014/main" id="{D80EC469-11CA-3F20-5D19-C0B95AD73343}"/>
              </a:ext>
            </a:extLst>
          </p:cNvPr>
          <p:cNvSpPr txBox="1"/>
          <p:nvPr/>
        </p:nvSpPr>
        <p:spPr>
          <a:xfrm>
            <a:off x="9428312" y="4793534"/>
            <a:ext cx="1584662"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100" kern="100">
                <a:effectLst/>
                <a:latin typeface="Arial" panose="020B0604020202020204" pitchFamily="34" charset="0"/>
                <a:ea typeface="Gill Sans MT" panose="020B0502020104020203" pitchFamily="34" charset="0"/>
                <a:cs typeface="Arial" panose="020B0604020202020204" pitchFamily="34" charset="0"/>
              </a:rPr>
              <a:t>Explore the business and economic viability of your idea while delivering positive social and environmental impact.</a:t>
            </a: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a:t>
            </a:r>
            <a:r>
              <a:rPr lang="en-US" sz="1100">
                <a:solidFill>
                  <a:prstClr val="black"/>
                </a:solidFill>
                <a:latin typeface="Arial" panose="020B0604020202020204" pitchFamily="34" charset="0"/>
                <a:cs typeface="Arial" panose="020B0604020202020204" pitchFamily="34" charset="0"/>
              </a:rPr>
              <a:t>Courage, Change, Composure</a:t>
            </a:r>
            <a:endPar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and white circle with white lines and a green and orange circle with white lines and a black background&#10;&#10;AI-generated content may be incorrect.">
            <a:extLst>
              <a:ext uri="{FF2B5EF4-FFF2-40B4-BE49-F238E27FC236}">
                <a16:creationId xmlns:a16="http://schemas.microsoft.com/office/drawing/2014/main" id="{EE686DF3-23F8-D06C-587B-68EB4B0817BE}"/>
              </a:ext>
            </a:extLst>
          </p:cNvPr>
          <p:cNvPicPr>
            <a:picLocks noChangeAspect="1"/>
          </p:cNvPicPr>
          <p:nvPr/>
        </p:nvPicPr>
        <p:blipFill>
          <a:blip r:embed="rId3"/>
          <a:stretch>
            <a:fillRect/>
          </a:stretch>
        </p:blipFill>
        <p:spPr>
          <a:xfrm>
            <a:off x="602961" y="1732960"/>
            <a:ext cx="9738291" cy="2268697"/>
          </a:xfrm>
          <a:prstGeom prst="rect">
            <a:avLst/>
          </a:prstGeom>
        </p:spPr>
      </p:pic>
      <p:sp>
        <p:nvSpPr>
          <p:cNvPr id="20" name="TextBox 19">
            <a:extLst>
              <a:ext uri="{FF2B5EF4-FFF2-40B4-BE49-F238E27FC236}">
                <a16:creationId xmlns:a16="http://schemas.microsoft.com/office/drawing/2014/main" id="{F49143CC-2AF0-E60F-2CC5-97A116DB422B}"/>
              </a:ext>
            </a:extLst>
          </p:cNvPr>
          <p:cNvSpPr txBox="1"/>
          <p:nvPr/>
        </p:nvSpPr>
        <p:spPr>
          <a:xfrm>
            <a:off x="489574" y="4232875"/>
            <a:ext cx="2417650" cy="507831"/>
          </a:xfrm>
          <a:prstGeom prst="rect">
            <a:avLst/>
          </a:prstGeom>
          <a:noFill/>
        </p:spPr>
        <p:txBody>
          <a:bodyPr wrap="none" lIns="91440" tIns="45720" rIns="91440" bIns="45720" rtlCol="0" anchor="t">
            <a:spAutoFit/>
          </a:bodyPr>
          <a:lstStyle/>
          <a:p>
            <a:r>
              <a:rPr lang="en-GB" sz="1600" b="1">
                <a:latin typeface="Arial" panose="020B0604020202020204" pitchFamily="34" charset="0"/>
                <a:cs typeface="Arial" panose="020B0604020202020204" pitchFamily="34" charset="0"/>
              </a:rPr>
              <a:t>Discover your purpose</a:t>
            </a:r>
            <a:endParaRPr lang="en-US" sz="2800" b="1">
              <a:latin typeface="Arial" panose="020B0604020202020204" pitchFamily="34" charset="0"/>
              <a:ea typeface="Calibri"/>
              <a:cs typeface="Arial" panose="020B0604020202020204" pitchFamily="34" charset="0"/>
            </a:endParaRPr>
          </a:p>
          <a:p>
            <a:r>
              <a:rPr lang="en-GB" sz="1100">
                <a:highlight>
                  <a:srgbClr val="B6FF99"/>
                </a:highlight>
                <a:latin typeface="Arial" panose="020B0604020202020204" pitchFamily="34" charset="0"/>
                <a:cs typeface="Arial" panose="020B0604020202020204" pitchFamily="34" charset="0"/>
              </a:rPr>
              <a:t>March 2025</a:t>
            </a:r>
            <a:endParaRPr lang="en-GB">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C418A46-7F47-023C-3EB9-DD64E1C4A0E0}"/>
              </a:ext>
            </a:extLst>
          </p:cNvPr>
          <p:cNvSpPr txBox="1"/>
          <p:nvPr/>
        </p:nvSpPr>
        <p:spPr>
          <a:xfrm>
            <a:off x="5318404" y="4232875"/>
            <a:ext cx="1792478" cy="507831"/>
          </a:xfrm>
          <a:prstGeom prst="rect">
            <a:avLst/>
          </a:prstGeom>
          <a:noFill/>
        </p:spPr>
        <p:txBody>
          <a:bodyPr wrap="none" rtlCol="0">
            <a:spAutoFit/>
          </a:bodyPr>
          <a:lstStyle/>
          <a:p>
            <a:r>
              <a:rPr lang="en-GB" sz="1600" b="1">
                <a:latin typeface="Arial" panose="020B0604020202020204" pitchFamily="34" charset="0"/>
                <a:cs typeface="Arial" panose="020B0604020202020204" pitchFamily="34" charset="0"/>
              </a:rPr>
              <a:t>Envision futures</a:t>
            </a:r>
            <a:endParaRPr lang="en-US" sz="2800" b="1">
              <a:latin typeface="Arial" panose="020B0604020202020204" pitchFamily="34" charset="0"/>
              <a:ea typeface="Calibri"/>
              <a:cs typeface="Arial" panose="020B0604020202020204" pitchFamily="34" charset="0"/>
            </a:endParaRPr>
          </a:p>
          <a:p>
            <a:r>
              <a:rPr lang="en-GB" sz="1100">
                <a:highlight>
                  <a:srgbClr val="B6FF99"/>
                </a:highlight>
                <a:latin typeface="Arial" panose="020B0604020202020204" pitchFamily="34" charset="0"/>
                <a:cs typeface="Arial" panose="020B0604020202020204" pitchFamily="34" charset="0"/>
              </a:rPr>
              <a:t>April 2025</a:t>
            </a:r>
          </a:p>
        </p:txBody>
      </p:sp>
      <p:sp>
        <p:nvSpPr>
          <p:cNvPr id="24" name="TextBox 23">
            <a:extLst>
              <a:ext uri="{FF2B5EF4-FFF2-40B4-BE49-F238E27FC236}">
                <a16:creationId xmlns:a16="http://schemas.microsoft.com/office/drawing/2014/main" id="{F0F6EF41-EF1B-90FD-29C4-B8A28116F208}"/>
              </a:ext>
            </a:extLst>
          </p:cNvPr>
          <p:cNvSpPr txBox="1"/>
          <p:nvPr/>
        </p:nvSpPr>
        <p:spPr>
          <a:xfrm>
            <a:off x="7438775" y="4232875"/>
            <a:ext cx="1799980" cy="507831"/>
          </a:xfrm>
          <a:prstGeom prst="rect">
            <a:avLst/>
          </a:prstGeom>
          <a:noFill/>
        </p:spPr>
        <p:txBody>
          <a:bodyPr wrap="none" rtlCol="0">
            <a:spAutoFit/>
          </a:bodyPr>
          <a:lstStyle/>
          <a:p>
            <a:r>
              <a:rPr lang="en-GB" sz="1600" b="1">
                <a:latin typeface="Arial" panose="020B0604020202020204" pitchFamily="34" charset="0"/>
                <a:cs typeface="Arial" panose="020B0604020202020204" pitchFamily="34" charset="0"/>
              </a:rPr>
              <a:t>Test your impact</a:t>
            </a:r>
            <a:endParaRPr lang="en-US" sz="1600" b="1">
              <a:latin typeface="Arial" panose="020B0604020202020204" pitchFamily="34" charset="0"/>
              <a:ea typeface="Calibri"/>
              <a:cs typeface="Arial" panose="020B0604020202020204" pitchFamily="34" charset="0"/>
            </a:endParaRPr>
          </a:p>
          <a:p>
            <a:r>
              <a:rPr lang="en-GB" sz="1100">
                <a:highlight>
                  <a:srgbClr val="B6FF99"/>
                </a:highlight>
                <a:latin typeface="Arial" panose="020B0604020202020204" pitchFamily="34" charset="0"/>
                <a:cs typeface="Arial" panose="020B0604020202020204" pitchFamily="34" charset="0"/>
              </a:rPr>
              <a:t>May 2025</a:t>
            </a:r>
          </a:p>
        </p:txBody>
      </p:sp>
      <p:sp>
        <p:nvSpPr>
          <p:cNvPr id="11" name="TextBox 10">
            <a:extLst>
              <a:ext uri="{FF2B5EF4-FFF2-40B4-BE49-F238E27FC236}">
                <a16:creationId xmlns:a16="http://schemas.microsoft.com/office/drawing/2014/main" id="{85BF9ADD-6BE0-5F20-4A19-A969EF552522}"/>
              </a:ext>
            </a:extLst>
          </p:cNvPr>
          <p:cNvSpPr txBox="1"/>
          <p:nvPr/>
        </p:nvSpPr>
        <p:spPr>
          <a:xfrm>
            <a:off x="3049665" y="4232875"/>
            <a:ext cx="1840204" cy="754053"/>
          </a:xfrm>
          <a:prstGeom prst="rect">
            <a:avLst/>
          </a:prstGeom>
          <a:noFill/>
        </p:spPr>
        <p:txBody>
          <a:bodyPr wrap="square" lIns="91440" tIns="45720" rIns="91440" bIns="45720" rtlCol="0" anchor="t">
            <a:spAutoFit/>
          </a:bodyPr>
          <a:lstStyle/>
          <a:p>
            <a:r>
              <a:rPr lang="en-GB" sz="1600" b="1">
                <a:latin typeface="Arial" panose="020B0604020202020204" pitchFamily="34" charset="0"/>
                <a:cs typeface="Arial" panose="020B0604020202020204" pitchFamily="34" charset="0"/>
              </a:rPr>
              <a:t>Explore diverse </a:t>
            </a:r>
            <a:br>
              <a:rPr lang="en-GB" sz="1600" b="1">
                <a:latin typeface="Arial" panose="020B0604020202020204" pitchFamily="34" charset="0"/>
                <a:cs typeface="Arial" panose="020B0604020202020204" pitchFamily="34" charset="0"/>
              </a:rPr>
            </a:br>
            <a:r>
              <a:rPr lang="en-GB" sz="1600" b="1">
                <a:latin typeface="Arial" panose="020B0604020202020204" pitchFamily="34" charset="0"/>
                <a:cs typeface="Arial" panose="020B0604020202020204" pitchFamily="34" charset="0"/>
              </a:rPr>
              <a:t>perspectives</a:t>
            </a:r>
            <a:endParaRPr lang="en-US" sz="2800" b="1">
              <a:latin typeface="Arial" panose="020B0604020202020204" pitchFamily="34" charset="0"/>
              <a:ea typeface="Calibri"/>
              <a:cs typeface="Arial" panose="020B0604020202020204" pitchFamily="34" charset="0"/>
            </a:endParaRPr>
          </a:p>
          <a:p>
            <a:r>
              <a:rPr lang="en-GB" sz="1100">
                <a:highlight>
                  <a:srgbClr val="B6FF99"/>
                </a:highlight>
                <a:latin typeface="Arial" panose="020B0604020202020204" pitchFamily="34" charset="0"/>
                <a:cs typeface="Arial" panose="020B0604020202020204" pitchFamily="34" charset="0"/>
              </a:rPr>
              <a:t>March 2025</a:t>
            </a:r>
            <a:endParaRPr lang="en-GB">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0EF5079-D2D3-9610-A19F-EB6FA32AD7BF}"/>
              </a:ext>
            </a:extLst>
          </p:cNvPr>
          <p:cNvSpPr txBox="1"/>
          <p:nvPr/>
        </p:nvSpPr>
        <p:spPr>
          <a:xfrm>
            <a:off x="9428312" y="4232875"/>
            <a:ext cx="1977529" cy="507831"/>
          </a:xfrm>
          <a:prstGeom prst="rect">
            <a:avLst/>
          </a:prstGeom>
          <a:noFill/>
        </p:spPr>
        <p:txBody>
          <a:bodyPr wrap="none" rtlCol="0">
            <a:spAutoFit/>
          </a:bodyPr>
          <a:lstStyle/>
          <a:p>
            <a:r>
              <a:rPr lang="en-GB" sz="1600" b="1">
                <a:latin typeface="Arial" panose="020B0604020202020204" pitchFamily="34" charset="0"/>
                <a:cs typeface="Arial" panose="020B0604020202020204" pitchFamily="34" charset="0"/>
              </a:rPr>
              <a:t>Explore enterprise</a:t>
            </a:r>
            <a:endParaRPr lang="en-US" sz="1600" b="1">
              <a:latin typeface="Arial" panose="020B0604020202020204" pitchFamily="34" charset="0"/>
              <a:ea typeface="Calibri"/>
              <a:cs typeface="Arial" panose="020B0604020202020204" pitchFamily="34" charset="0"/>
            </a:endParaRPr>
          </a:p>
          <a:p>
            <a:r>
              <a:rPr lang="en-GB" sz="1100">
                <a:highlight>
                  <a:srgbClr val="B6FF99"/>
                </a:highlight>
                <a:latin typeface="Arial" panose="020B0604020202020204" pitchFamily="34" charset="0"/>
                <a:cs typeface="Arial" panose="020B0604020202020204" pitchFamily="34" charset="0"/>
              </a:rPr>
              <a:t>May 2025</a:t>
            </a:r>
          </a:p>
        </p:txBody>
      </p:sp>
      <p:sp>
        <p:nvSpPr>
          <p:cNvPr id="18" name="Oval 17">
            <a:extLst>
              <a:ext uri="{FF2B5EF4-FFF2-40B4-BE49-F238E27FC236}">
                <a16:creationId xmlns:a16="http://schemas.microsoft.com/office/drawing/2014/main" id="{B476C651-8E65-DA8E-65B7-00E4004E5301}"/>
              </a:ext>
            </a:extLst>
          </p:cNvPr>
          <p:cNvSpPr/>
          <p:nvPr/>
        </p:nvSpPr>
        <p:spPr>
          <a:xfrm>
            <a:off x="9653185" y="2410945"/>
            <a:ext cx="940904" cy="940904"/>
          </a:xfrm>
          <a:prstGeom prst="ellipse">
            <a:avLst/>
          </a:prstGeom>
          <a:solidFill>
            <a:srgbClr val="025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6" name="Graphic 25" descr="Flower without stem outline">
            <a:extLst>
              <a:ext uri="{FF2B5EF4-FFF2-40B4-BE49-F238E27FC236}">
                <a16:creationId xmlns:a16="http://schemas.microsoft.com/office/drawing/2014/main" id="{28B163BC-5555-8D30-A9E6-31D8367080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6437" y="2445367"/>
            <a:ext cx="914400" cy="914400"/>
          </a:xfrm>
          <a:prstGeom prst="rect">
            <a:avLst/>
          </a:prstGeom>
        </p:spPr>
      </p:pic>
      <p:sp>
        <p:nvSpPr>
          <p:cNvPr id="2" name="Rectangle 1">
            <a:extLst>
              <a:ext uri="{FF2B5EF4-FFF2-40B4-BE49-F238E27FC236}">
                <a16:creationId xmlns:a16="http://schemas.microsoft.com/office/drawing/2014/main" id="{403EFB2D-B922-1AB0-62FB-4911F467CBA5}"/>
              </a:ext>
            </a:extLst>
          </p:cNvPr>
          <p:cNvSpPr/>
          <p:nvPr/>
        </p:nvSpPr>
        <p:spPr>
          <a:xfrm>
            <a:off x="9395351" y="4197901"/>
            <a:ext cx="1977530" cy="2539406"/>
          </a:xfrm>
          <a:prstGeom prst="rect">
            <a:avLst/>
          </a:prstGeom>
          <a:noFill/>
          <a:ln w="57150">
            <a:solidFill>
              <a:srgbClr val="2BBC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34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79806-D0A9-2867-B736-B815CF092F31}"/>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F404A8DE-00CD-44E6-BE3B-C765E08689AA}"/>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3DD48D22-4111-36D5-5274-B0FA2E75E8F9}"/>
              </a:ext>
            </a:extLst>
          </p:cNvPr>
          <p:cNvSpPr/>
          <p:nvPr/>
        </p:nvSpPr>
        <p:spPr>
          <a:xfrm>
            <a:off x="0" y="0"/>
            <a:ext cx="11496674" cy="1441149"/>
          </a:xfrm>
          <a:prstGeom prst="rect">
            <a:avLst/>
          </a:prstGeom>
          <a:solidFill>
            <a:srgbClr val="13CD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highlight>
                <a:srgbClr val="34F0DF"/>
              </a:highligh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82FBE450-ED6A-0E88-4558-585E2526E0FD}"/>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1. Dream big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F5F16FB-3434-E25F-D18D-117FED8D15C3}"/>
              </a:ext>
            </a:extLst>
          </p:cNvPr>
          <p:cNvSpPr txBox="1"/>
          <p:nvPr/>
        </p:nvSpPr>
        <p:spPr>
          <a:xfrm>
            <a:off x="568179" y="1922948"/>
            <a:ext cx="10087121" cy="3877985"/>
          </a:xfrm>
          <a:prstGeom prst="rect">
            <a:avLst/>
          </a:prstGeom>
          <a:noFill/>
        </p:spPr>
        <p:txBody>
          <a:bodyPr wrap="square">
            <a:spAutoFit/>
          </a:bodyPr>
          <a:lstStyle/>
          <a:p>
            <a:pPr>
              <a:spcBef>
                <a:spcPts val="600"/>
              </a:spcBef>
              <a:spcAft>
                <a:spcPts val="600"/>
              </a:spcAft>
              <a:buNone/>
            </a:pPr>
            <a:r>
              <a:rPr lang="en-GB" sz="2400">
                <a:effectLst/>
                <a:latin typeface="Arial" panose="020B0604020202020204" pitchFamily="34" charset="0"/>
                <a:ea typeface="Arial" panose="020B0604020202020204" pitchFamily="34" charset="0"/>
                <a:cs typeface="Arial" panose="020B0604020202020204" pitchFamily="34" charset="0"/>
              </a:rPr>
              <a:t>Think about where you’d like to see your idea in a year from now. What achievements would make you feel proud? These goals could be about reaching new audiences, launching a product, or creating meaningful community impact.</a:t>
            </a:r>
          </a:p>
          <a:p>
            <a:pPr>
              <a:spcBef>
                <a:spcPts val="600"/>
              </a:spcBef>
              <a:spcAft>
                <a:spcPts val="600"/>
              </a:spcAft>
              <a:buNone/>
            </a:pPr>
            <a:endParaRPr lang="en-GB" sz="2400">
              <a:latin typeface="Arial" panose="020B0604020202020204" pitchFamily="34" charset="0"/>
              <a:ea typeface="Arial" panose="020B0604020202020204" pitchFamily="34" charset="0"/>
              <a:cs typeface="Arial" panose="020B0604020202020204" pitchFamily="34" charset="0"/>
            </a:endParaRPr>
          </a:p>
          <a:p>
            <a:pPr>
              <a:spcBef>
                <a:spcPts val="600"/>
              </a:spcBef>
              <a:spcAft>
                <a:spcPts val="600"/>
              </a:spcAft>
              <a:buNone/>
            </a:pPr>
            <a:r>
              <a:rPr lang="en-GB" sz="2400">
                <a:effectLst/>
                <a:highlight>
                  <a:srgbClr val="FFAC02"/>
                </a:highlight>
                <a:latin typeface="Arial" panose="020B0604020202020204" pitchFamily="34" charset="0"/>
                <a:ea typeface="Arial" panose="020B0604020202020204" pitchFamily="34" charset="0"/>
                <a:cs typeface="Arial" panose="020B0604020202020204" pitchFamily="34" charset="0"/>
              </a:rPr>
              <a:t>Example:</a:t>
            </a:r>
          </a:p>
          <a:p>
            <a:pPr>
              <a:spcBef>
                <a:spcPts val="600"/>
              </a:spcBef>
              <a:spcAft>
                <a:spcPts val="600"/>
              </a:spcAft>
              <a:buNone/>
            </a:pPr>
            <a:r>
              <a:rPr lang="en-GB" sz="2400">
                <a:effectLst/>
                <a:highlight>
                  <a:srgbClr val="FFAC02"/>
                </a:highlight>
                <a:latin typeface="Arial" panose="020B0604020202020204" pitchFamily="34" charset="0"/>
                <a:ea typeface="Arial" panose="020B0604020202020204" pitchFamily="34" charset="0"/>
                <a:cs typeface="Arial" panose="020B0604020202020204" pitchFamily="34" charset="0"/>
              </a:rPr>
              <a:t>"Our vision was for everyone in Bristol to recognise our logo in the street and know that it stood for community natural spaces, volunteer opportunities and materials that rebuilt natural habitats."</a:t>
            </a:r>
          </a:p>
        </p:txBody>
      </p:sp>
    </p:spTree>
    <p:extLst>
      <p:ext uri="{BB962C8B-B14F-4D97-AF65-F5344CB8AC3E}">
        <p14:creationId xmlns:p14="http://schemas.microsoft.com/office/powerpoint/2010/main" val="2297692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26E17-BE24-FD6B-5694-A6E18F202395}"/>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E25333F6-E122-AC19-7AEA-88467D80BC9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EBFEDC79-0B56-F815-6CD5-6FB8E7D8F4D7}"/>
              </a:ext>
            </a:extLst>
          </p:cNvPr>
          <p:cNvSpPr/>
          <p:nvPr/>
        </p:nvSpPr>
        <p:spPr>
          <a:xfrm>
            <a:off x="0" y="0"/>
            <a:ext cx="11496674" cy="1441149"/>
          </a:xfrm>
          <a:prstGeom prst="rect">
            <a:avLst/>
          </a:prstGeom>
          <a:solidFill>
            <a:srgbClr val="13CD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7A001681-FD2B-70CB-E437-50A91C98179D}"/>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a:ln>
                  <a:noFill/>
                </a:ln>
                <a:solidFill>
                  <a:srgbClr val="000000"/>
                </a:solidFill>
                <a:effectLst/>
                <a:uFill>
                  <a:solidFill>
                    <a:srgbClr val="000000"/>
                  </a:solidFill>
                </a:uFill>
                <a:latin typeface="Arial" panose="020B0604020202020204" pitchFamily="34" charset="0"/>
                <a:ea typeface="Aptos" panose="020B0004020202020204" pitchFamily="34" charset="0"/>
                <a:cs typeface="Arial" panose="020B0604020202020204" pitchFamily="34" charset="0"/>
              </a:rPr>
              <a:t>2. Set SMART goals</a:t>
            </a:r>
          </a:p>
        </p:txBody>
      </p:sp>
      <p:sp>
        <p:nvSpPr>
          <p:cNvPr id="16" name="TextBox 15">
            <a:extLst>
              <a:ext uri="{FF2B5EF4-FFF2-40B4-BE49-F238E27FC236}">
                <a16:creationId xmlns:a16="http://schemas.microsoft.com/office/drawing/2014/main" id="{D19E1E43-7B4B-8C1F-56E6-D4742C8FD5F0}"/>
              </a:ext>
            </a:extLst>
          </p:cNvPr>
          <p:cNvSpPr txBox="1"/>
          <p:nvPr/>
        </p:nvSpPr>
        <p:spPr>
          <a:xfrm>
            <a:off x="568179" y="1922948"/>
            <a:ext cx="10531621" cy="4339650"/>
          </a:xfrm>
          <a:prstGeom prst="rect">
            <a:avLst/>
          </a:prstGeom>
          <a:noFill/>
        </p:spPr>
        <p:txBody>
          <a:bodyPr wrap="square">
            <a:spAutoFit/>
          </a:bodyPr>
          <a:lstStyle/>
          <a:p>
            <a:pPr>
              <a:spcBef>
                <a:spcPts val="600"/>
              </a:spcBef>
              <a:spcAft>
                <a:spcPts val="600"/>
              </a:spcAft>
              <a:buNone/>
            </a:pPr>
            <a:r>
              <a:rPr lang="en-GB" sz="2400">
                <a:effectLst/>
                <a:latin typeface="Arial" panose="020B0604020202020204" pitchFamily="34" charset="0"/>
                <a:ea typeface="Arial" panose="020B0604020202020204" pitchFamily="34" charset="0"/>
                <a:cs typeface="Arial" panose="020B0604020202020204" pitchFamily="34" charset="0"/>
              </a:rPr>
              <a:t>Let’s transform your big dreams into actionable, realistic goals using the SMART method:</a:t>
            </a:r>
          </a:p>
          <a:p>
            <a:pPr marL="342900" indent="-342900">
              <a:spcBef>
                <a:spcPts val="600"/>
              </a:spcBef>
              <a:spcAft>
                <a:spcPts val="600"/>
              </a:spcAft>
              <a:buFont typeface="Arial" panose="020B0604020202020204" pitchFamily="34" charset="0"/>
              <a:buChar char="•"/>
            </a:pPr>
            <a:r>
              <a:rPr lang="en-GB" sz="2400">
                <a:effectLst/>
                <a:highlight>
                  <a:srgbClr val="B6FF99"/>
                </a:highlight>
                <a:latin typeface="Arial" panose="020B0604020202020204" pitchFamily="34" charset="0"/>
                <a:ea typeface="Arial" panose="020B0604020202020204" pitchFamily="34" charset="0"/>
                <a:cs typeface="Arial" panose="020B0604020202020204" pitchFamily="34" charset="0"/>
              </a:rPr>
              <a:t>Specific</a:t>
            </a:r>
            <a:r>
              <a:rPr lang="en-GB" sz="2400">
                <a:effectLst/>
                <a:latin typeface="Arial" panose="020B0604020202020204" pitchFamily="34" charset="0"/>
                <a:ea typeface="Arial" panose="020B0604020202020204" pitchFamily="34" charset="0"/>
                <a:cs typeface="Arial" panose="020B0604020202020204" pitchFamily="34" charset="0"/>
              </a:rPr>
              <a:t>: What exactly will success look like?</a:t>
            </a:r>
          </a:p>
          <a:p>
            <a:pPr marL="342900" indent="-342900">
              <a:spcBef>
                <a:spcPts val="600"/>
              </a:spcBef>
              <a:spcAft>
                <a:spcPts val="600"/>
              </a:spcAft>
              <a:buFont typeface="Arial" panose="020B0604020202020204" pitchFamily="34" charset="0"/>
              <a:buChar char="•"/>
            </a:pPr>
            <a:r>
              <a:rPr lang="en-GB" sz="2400">
                <a:effectLst/>
                <a:highlight>
                  <a:srgbClr val="B6FF99"/>
                </a:highlight>
                <a:latin typeface="Arial" panose="020B0604020202020204" pitchFamily="34" charset="0"/>
                <a:ea typeface="Arial" panose="020B0604020202020204" pitchFamily="34" charset="0"/>
                <a:cs typeface="Arial" panose="020B0604020202020204" pitchFamily="34" charset="0"/>
              </a:rPr>
              <a:t>Measurable</a:t>
            </a:r>
            <a:r>
              <a:rPr lang="en-GB" sz="2400">
                <a:effectLst/>
                <a:latin typeface="Arial" panose="020B0604020202020204" pitchFamily="34" charset="0"/>
                <a:ea typeface="Arial" panose="020B0604020202020204" pitchFamily="34" charset="0"/>
                <a:cs typeface="Arial" panose="020B0604020202020204" pitchFamily="34" charset="0"/>
              </a:rPr>
              <a:t>: How will you know when you’ve reached it?</a:t>
            </a:r>
          </a:p>
          <a:p>
            <a:pPr marL="342900" indent="-342900">
              <a:spcBef>
                <a:spcPts val="600"/>
              </a:spcBef>
              <a:spcAft>
                <a:spcPts val="600"/>
              </a:spcAft>
              <a:buFont typeface="Arial" panose="020B0604020202020204" pitchFamily="34" charset="0"/>
              <a:buChar char="•"/>
            </a:pPr>
            <a:r>
              <a:rPr lang="en-GB" sz="2400">
                <a:effectLst/>
                <a:highlight>
                  <a:srgbClr val="B6FF99"/>
                </a:highlight>
                <a:latin typeface="Arial" panose="020B0604020202020204" pitchFamily="34" charset="0"/>
                <a:ea typeface="Arial" panose="020B0604020202020204" pitchFamily="34" charset="0"/>
                <a:cs typeface="Arial" panose="020B0604020202020204" pitchFamily="34" charset="0"/>
              </a:rPr>
              <a:t>Achievable</a:t>
            </a:r>
            <a:r>
              <a:rPr lang="en-GB" sz="2400">
                <a:effectLst/>
                <a:latin typeface="Arial" panose="020B0604020202020204" pitchFamily="34" charset="0"/>
                <a:ea typeface="Arial" panose="020B0604020202020204" pitchFamily="34" charset="0"/>
                <a:cs typeface="Arial" panose="020B0604020202020204" pitchFamily="34" charset="0"/>
              </a:rPr>
              <a:t>: Is this something you can realistically accomplish?</a:t>
            </a:r>
          </a:p>
          <a:p>
            <a:pPr marL="342900" indent="-342900">
              <a:spcBef>
                <a:spcPts val="600"/>
              </a:spcBef>
              <a:spcAft>
                <a:spcPts val="600"/>
              </a:spcAft>
              <a:buFont typeface="Arial" panose="020B0604020202020204" pitchFamily="34" charset="0"/>
              <a:buChar char="•"/>
            </a:pPr>
            <a:r>
              <a:rPr lang="en-GB" sz="2400">
                <a:effectLst/>
                <a:highlight>
                  <a:srgbClr val="B6FF99"/>
                </a:highlight>
                <a:latin typeface="Arial" panose="020B0604020202020204" pitchFamily="34" charset="0"/>
                <a:ea typeface="Arial" panose="020B0604020202020204" pitchFamily="34" charset="0"/>
                <a:cs typeface="Arial" panose="020B0604020202020204" pitchFamily="34" charset="0"/>
              </a:rPr>
              <a:t>Relevant</a:t>
            </a:r>
            <a:r>
              <a:rPr lang="en-GB" sz="2400">
                <a:effectLst/>
                <a:latin typeface="Arial" panose="020B0604020202020204" pitchFamily="34" charset="0"/>
                <a:ea typeface="Arial" panose="020B0604020202020204" pitchFamily="34" charset="0"/>
                <a:cs typeface="Arial" panose="020B0604020202020204" pitchFamily="34" charset="0"/>
              </a:rPr>
              <a:t>: Why is this goal important now? How does it relate to your </a:t>
            </a:r>
            <a:r>
              <a:rPr lang="en-GB" sz="2400">
                <a:latin typeface="Arial" panose="020B0604020202020204" pitchFamily="34" charset="0"/>
                <a:ea typeface="Arial" panose="020B0604020202020204" pitchFamily="34" charset="0"/>
                <a:cs typeface="Arial" panose="020B0604020202020204" pitchFamily="34" charset="0"/>
              </a:rPr>
              <a:t>purpose</a:t>
            </a:r>
            <a:r>
              <a:rPr lang="en-GB" sz="2400">
                <a:effectLst/>
                <a:latin typeface="Arial" panose="020B0604020202020204" pitchFamily="34" charset="0"/>
                <a:ea typeface="Arial" panose="020B0604020202020204" pitchFamily="34" charset="0"/>
                <a:cs typeface="Arial" panose="020B0604020202020204" pitchFamily="34" charset="0"/>
              </a:rPr>
              <a:t>? </a:t>
            </a:r>
          </a:p>
          <a:p>
            <a:pPr marL="342900" indent="-342900">
              <a:spcBef>
                <a:spcPts val="600"/>
              </a:spcBef>
              <a:spcAft>
                <a:spcPts val="600"/>
              </a:spcAft>
              <a:buFont typeface="Arial" panose="020B0604020202020204" pitchFamily="34" charset="0"/>
              <a:buChar char="•"/>
            </a:pPr>
            <a:r>
              <a:rPr lang="en-GB" sz="2400">
                <a:effectLst/>
                <a:highlight>
                  <a:srgbClr val="B6FF99"/>
                </a:highlight>
                <a:latin typeface="Arial" panose="020B0604020202020204" pitchFamily="34" charset="0"/>
                <a:ea typeface="Arial" panose="020B0604020202020204" pitchFamily="34" charset="0"/>
                <a:cs typeface="Arial" panose="020B0604020202020204" pitchFamily="34" charset="0"/>
              </a:rPr>
              <a:t>Time-bound</a:t>
            </a:r>
            <a:r>
              <a:rPr lang="en-GB" sz="2400">
                <a:effectLst/>
                <a:latin typeface="Arial" panose="020B0604020202020204" pitchFamily="34" charset="0"/>
                <a:ea typeface="Arial" panose="020B0604020202020204" pitchFamily="34" charset="0"/>
                <a:cs typeface="Arial" panose="020B0604020202020204" pitchFamily="34" charset="0"/>
              </a:rPr>
              <a:t>: What’s a reasonable timeframe to achieve it?</a:t>
            </a:r>
          </a:p>
          <a:p>
            <a:pPr>
              <a:spcBef>
                <a:spcPts val="600"/>
              </a:spcBef>
              <a:spcAft>
                <a:spcPts val="600"/>
              </a:spcAft>
              <a:buNone/>
            </a:pPr>
            <a:endParaRPr lang="en-GB" sz="24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41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DE951-68F1-B9F1-7EB0-17D420616570}"/>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BE10FCDE-C51E-AD73-C706-71CCEF1E233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27B1C6DA-B08C-8E2E-B7BF-B50FAA650093}"/>
              </a:ext>
            </a:extLst>
          </p:cNvPr>
          <p:cNvSpPr/>
          <p:nvPr/>
        </p:nvSpPr>
        <p:spPr>
          <a:xfrm>
            <a:off x="0" y="0"/>
            <a:ext cx="11496674" cy="1441149"/>
          </a:xfrm>
          <a:prstGeom prst="rect">
            <a:avLst/>
          </a:prstGeom>
          <a:solidFill>
            <a:srgbClr val="13CD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E6B5D5C7-A850-DBB5-0ED3-10AFC0847EA8}"/>
              </a:ext>
            </a:extLst>
          </p:cNvPr>
          <p:cNvSpPr/>
          <p:nvPr/>
        </p:nvSpPr>
        <p:spPr>
          <a:xfrm>
            <a:off x="568180" y="547686"/>
            <a:ext cx="10360313" cy="477549"/>
          </a:xfrm>
          <a:prstGeom prst="rect">
            <a:avLst/>
          </a:prstGeom>
          <a:noFill/>
          <a:ln/>
        </p:spPr>
        <p:txBody>
          <a:bodyPr wrap="square" lIns="0" tIns="0" rIns="0" bIns="0" rtlCol="0" anchor="t"/>
          <a:lstStyle/>
          <a:p>
            <a:pPr defTabSz="457200">
              <a:defRPr/>
            </a:pPr>
            <a:r>
              <a:rPr lang="en-GB" sz="3200">
                <a:ln>
                  <a:noFill/>
                </a:ln>
                <a:solidFill>
                  <a:srgbClr val="000000"/>
                </a:solidFill>
                <a:effectLst/>
                <a:uFill>
                  <a:solidFill>
                    <a:srgbClr val="000000"/>
                  </a:solidFill>
                </a:uFill>
                <a:latin typeface="Arial" panose="020B0604020202020204" pitchFamily="34" charset="0"/>
                <a:ea typeface="STCaiyun" panose="020B0503020204020204" pitchFamily="2" charset="-122"/>
                <a:cs typeface="Arial" panose="020B0604020202020204" pitchFamily="34" charset="0"/>
              </a:rPr>
              <a:t>3. </a:t>
            </a:r>
            <a:r>
              <a:rPr lang="en-GB" sz="3200">
                <a:solidFill>
                  <a:srgbClr val="000000"/>
                </a:solidFill>
                <a:uFill>
                  <a:solidFill>
                    <a:srgbClr val="000000"/>
                  </a:solidFill>
                </a:uFill>
                <a:latin typeface="Arial" panose="020B0604020202020204" pitchFamily="34" charset="0"/>
                <a:ea typeface="STCaiyun" panose="020B0503020204020204" pitchFamily="2" charset="-122"/>
                <a:cs typeface="Arial" panose="020B0604020202020204" pitchFamily="34" charset="0"/>
              </a:rPr>
              <a:t>Map out underpinning activities</a:t>
            </a:r>
            <a:endParaRPr lang="en-GB" sz="3200">
              <a:ln>
                <a:noFill/>
              </a:ln>
              <a:solidFill>
                <a:srgbClr val="000000"/>
              </a:solidFill>
              <a:effectLst/>
              <a:uFill>
                <a:solidFill>
                  <a:srgbClr val="000000"/>
                </a:solidFill>
              </a:uFill>
              <a:latin typeface="Arial" panose="020B0604020202020204" pitchFamily="34" charset="0"/>
              <a:ea typeface="STCaiyun" panose="020B0503020204020204" pitchFamily="2" charset="-122"/>
              <a:cs typeface="Arial" panose="020B0604020202020204" pitchFamily="34" charset="0"/>
            </a:endParaRPr>
          </a:p>
          <a:p>
            <a:pPr defTabSz="457200">
              <a:defRPr/>
            </a:pPr>
            <a:endParaRPr lang="en-GB" sz="3200">
              <a:ln>
                <a:noFill/>
              </a:ln>
              <a:solidFill>
                <a:srgbClr val="000000"/>
              </a:solidFill>
              <a:effectLst/>
              <a:uFill>
                <a:solidFill>
                  <a:srgbClr val="000000"/>
                </a:solidFill>
              </a:uFill>
              <a:latin typeface="Arial" panose="020B0604020202020204" pitchFamily="34" charset="0"/>
              <a:ea typeface="STCaiyun" panose="020B0503020204020204" pitchFamily="2" charset="-122"/>
              <a:cs typeface="Arial" panose="020B0604020202020204" pitchFamily="34" charset="0"/>
            </a:endParaRPr>
          </a:p>
        </p:txBody>
      </p:sp>
      <p:pic>
        <p:nvPicPr>
          <p:cNvPr id="8196" name="Picture 4" descr="Business strategic growth orbit diagram tool">
            <a:extLst>
              <a:ext uri="{FF2B5EF4-FFF2-40B4-BE49-F238E27FC236}">
                <a16:creationId xmlns:a16="http://schemas.microsoft.com/office/drawing/2014/main" id="{E1B57748-632D-A911-DE1C-5DA1ED8DE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61" y="2116139"/>
            <a:ext cx="5535925" cy="3789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B47811-07ED-8210-C024-BB57BAE06BD6}"/>
              </a:ext>
            </a:extLst>
          </p:cNvPr>
          <p:cNvSpPr txBox="1"/>
          <p:nvPr/>
        </p:nvSpPr>
        <p:spPr>
          <a:xfrm>
            <a:off x="1540807" y="6171813"/>
            <a:ext cx="3769747" cy="27699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hlinkClick r:id="rId4"/>
              </a:rPr>
              <a:t>https://sigbi.org/stourbridge/files/2016/07/Slide-1.pdf</a:t>
            </a:r>
            <a:r>
              <a:rPr lang="en-GB" sz="120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73DF3E2F-1A21-CB0A-D751-56DB4C1EA8B0}"/>
              </a:ext>
            </a:extLst>
          </p:cNvPr>
          <p:cNvPicPr>
            <a:picLocks noChangeAspect="1"/>
          </p:cNvPicPr>
          <p:nvPr/>
        </p:nvPicPr>
        <p:blipFill>
          <a:blip r:embed="rId5"/>
          <a:stretch>
            <a:fillRect/>
          </a:stretch>
        </p:blipFill>
        <p:spPr>
          <a:xfrm>
            <a:off x="6477000" y="1988835"/>
            <a:ext cx="4698767" cy="3586633"/>
          </a:xfrm>
          <a:prstGeom prst="rect">
            <a:avLst/>
          </a:prstGeom>
        </p:spPr>
      </p:pic>
    </p:spTree>
    <p:extLst>
      <p:ext uri="{BB962C8B-B14F-4D97-AF65-F5344CB8AC3E}">
        <p14:creationId xmlns:p14="http://schemas.microsoft.com/office/powerpoint/2010/main" val="974591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CD128-4030-0073-BDF9-35978D211183}"/>
            </a:ext>
          </a:extLst>
        </p:cNvPr>
        <p:cNvGrpSpPr/>
        <p:nvPr/>
      </p:nvGrpSpPr>
      <p:grpSpPr>
        <a:xfrm>
          <a:off x="0" y="0"/>
          <a:ext cx="0" cy="0"/>
          <a:chOff x="0" y="0"/>
          <a:chExt cx="0" cy="0"/>
        </a:xfrm>
      </p:grpSpPr>
      <p:pic>
        <p:nvPicPr>
          <p:cNvPr id="2" name="Picture 1" descr="A colorful fireworks and stars&#10;&#10;AI-generated content may be incorrect.">
            <a:extLst>
              <a:ext uri="{FF2B5EF4-FFF2-40B4-BE49-F238E27FC236}">
                <a16:creationId xmlns:a16="http://schemas.microsoft.com/office/drawing/2014/main" id="{083DD10A-4A5F-E659-5B3F-E3B123109AE8}"/>
              </a:ext>
            </a:extLst>
          </p:cNvPr>
          <p:cNvPicPr>
            <a:picLocks noChangeAspect="1"/>
          </p:cNvPicPr>
          <p:nvPr/>
        </p:nvPicPr>
        <p:blipFill>
          <a:blip r:embed="rId3">
            <a:extLst>
              <a:ext uri="{28A0092B-C50C-407E-A947-70E740481C1C}">
                <a14:useLocalDpi xmlns:a14="http://schemas.microsoft.com/office/drawing/2010/main" val="0"/>
              </a:ext>
            </a:extLst>
          </a:blip>
          <a:srcRect l="39592" r="23123"/>
          <a:stretch/>
        </p:blipFill>
        <p:spPr>
          <a:xfrm>
            <a:off x="-13496" y="0"/>
            <a:ext cx="3933524" cy="6858000"/>
          </a:xfrm>
          <a:prstGeom prst="rect">
            <a:avLst/>
          </a:prstGeom>
        </p:spPr>
      </p:pic>
      <p:sp>
        <p:nvSpPr>
          <p:cNvPr id="16" name="Rectangle 15">
            <a:extLst>
              <a:ext uri="{FF2B5EF4-FFF2-40B4-BE49-F238E27FC236}">
                <a16:creationId xmlns:a16="http://schemas.microsoft.com/office/drawing/2014/main" id="{3DE5E770-DD5C-AC0B-8503-D69518800F89}"/>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DF847E43-DBD2-3850-10BC-5FB83AE1484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15" name="Body Medium">
            <a:extLst>
              <a:ext uri="{FF2B5EF4-FFF2-40B4-BE49-F238E27FC236}">
                <a16:creationId xmlns:a16="http://schemas.microsoft.com/office/drawing/2014/main" id="{D8C55DDE-E0C5-79E7-2D42-264F63D750F6}"/>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Arial" panose="020B0604020202020204" pitchFamily="34" charset="0"/>
                <a:cs typeface="Arial" panose="020B0604020202020204" pitchFamily="34" charset="0"/>
              </a:rPr>
              <a:t>Next steps</a:t>
            </a:r>
          </a:p>
        </p:txBody>
      </p:sp>
      <p:sp>
        <p:nvSpPr>
          <p:cNvPr id="21" name="Oval 20">
            <a:extLst>
              <a:ext uri="{FF2B5EF4-FFF2-40B4-BE49-F238E27FC236}">
                <a16:creationId xmlns:a16="http://schemas.microsoft.com/office/drawing/2014/main" id="{DE646718-F05E-3130-8325-17A4004E5537}"/>
              </a:ext>
            </a:extLst>
          </p:cNvPr>
          <p:cNvSpPr/>
          <p:nvPr/>
        </p:nvSpPr>
        <p:spPr>
          <a:xfrm>
            <a:off x="5697180" y="2951174"/>
            <a:ext cx="3528751" cy="318673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23" name="Oval 22">
            <a:extLst>
              <a:ext uri="{FF2B5EF4-FFF2-40B4-BE49-F238E27FC236}">
                <a16:creationId xmlns:a16="http://schemas.microsoft.com/office/drawing/2014/main" id="{875FDAD9-8829-8184-1F0B-D7E51128C283}"/>
              </a:ext>
            </a:extLst>
          </p:cNvPr>
          <p:cNvSpPr/>
          <p:nvPr/>
        </p:nvSpPr>
        <p:spPr>
          <a:xfrm>
            <a:off x="5342954" y="4023253"/>
            <a:ext cx="1028576" cy="8856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2" name="TextBox 11">
            <a:extLst>
              <a:ext uri="{FF2B5EF4-FFF2-40B4-BE49-F238E27FC236}">
                <a16:creationId xmlns:a16="http://schemas.microsoft.com/office/drawing/2014/main" id="{A881E088-FDDA-F2F3-F066-E2724D387B2C}"/>
              </a:ext>
            </a:extLst>
          </p:cNvPr>
          <p:cNvSpPr txBox="1"/>
          <p:nvPr/>
        </p:nvSpPr>
        <p:spPr>
          <a:xfrm>
            <a:off x="4309796" y="1711461"/>
            <a:ext cx="6917004" cy="4031873"/>
          </a:xfrm>
          <a:prstGeom prst="rect">
            <a:avLst/>
          </a:prstGeom>
          <a:solidFill>
            <a:srgbClr val="FFFFFF"/>
          </a:solidFill>
        </p:spPr>
        <p:txBody>
          <a:bodyPr wrap="square">
            <a:spAutoFit/>
          </a:bodyPr>
          <a:lstStyle/>
          <a:p>
            <a:pPr>
              <a:spcBef>
                <a:spcPts val="600"/>
              </a:spcBef>
              <a:spcAft>
                <a:spcPts val="600"/>
              </a:spcAft>
            </a:pPr>
            <a:r>
              <a:rPr lang="en-GB" sz="2400">
                <a:effectLst/>
                <a:latin typeface="Arial" panose="020B0604020202020204" pitchFamily="34" charset="0"/>
                <a:cs typeface="Arial" panose="020B0604020202020204" pitchFamily="34" charset="0"/>
              </a:rPr>
              <a:t>Submit your idea!</a:t>
            </a:r>
            <a:endParaRPr lang="en-GB" sz="2400">
              <a:latin typeface="Arial" panose="020B0604020202020204" pitchFamily="34" charset="0"/>
              <a:cs typeface="Arial" panose="020B0604020202020204" pitchFamily="34" charset="0"/>
            </a:endParaRPr>
          </a:p>
          <a:p>
            <a:pPr marL="800100" lvl="1" indent="-342900">
              <a:spcBef>
                <a:spcPts val="600"/>
              </a:spcBef>
              <a:spcAft>
                <a:spcPts val="600"/>
              </a:spcAft>
              <a:buFont typeface="Arial" panose="020B0604020202020204" pitchFamily="34" charset="0"/>
              <a:buChar char="•"/>
            </a:pPr>
            <a:r>
              <a:rPr lang="en-GB" sz="2400">
                <a:latin typeface="Arial" panose="020B0604020202020204" pitchFamily="34" charset="0"/>
                <a:cs typeface="Arial" panose="020B0604020202020204" pitchFamily="34" charset="0"/>
              </a:rPr>
              <a:t>Go to the RSA Spark webpage and click on the link to complete the submission form.</a:t>
            </a:r>
          </a:p>
          <a:p>
            <a:pPr marL="800100" lvl="1" indent="-342900">
              <a:spcBef>
                <a:spcPts val="600"/>
              </a:spcBef>
              <a:spcAft>
                <a:spcPts val="600"/>
              </a:spcAft>
              <a:buFont typeface="Arial" panose="020B0604020202020204" pitchFamily="34" charset="0"/>
              <a:buChar char="•"/>
            </a:pPr>
            <a:r>
              <a:rPr lang="en-GB" sz="2400">
                <a:effectLst/>
                <a:highlight>
                  <a:srgbClr val="FF9700"/>
                </a:highlight>
                <a:latin typeface="Arial" panose="020B0604020202020204" pitchFamily="34" charset="0"/>
                <a:cs typeface="Arial" panose="020B0604020202020204" pitchFamily="34" charset="0"/>
              </a:rPr>
              <a:t>Submissions close 30 June 5</a:t>
            </a:r>
            <a:r>
              <a:rPr lang="en-GB" sz="2400">
                <a:highlight>
                  <a:srgbClr val="FF9700"/>
                </a:highlight>
                <a:latin typeface="Arial" panose="020B0604020202020204" pitchFamily="34" charset="0"/>
                <a:cs typeface="Arial" panose="020B0604020202020204" pitchFamily="34" charset="0"/>
              </a:rPr>
              <a:t>pm (UCT)</a:t>
            </a:r>
          </a:p>
          <a:p>
            <a:pPr marL="800100" lvl="1" indent="-342900">
              <a:spcBef>
                <a:spcPts val="600"/>
              </a:spcBef>
              <a:spcAft>
                <a:spcPts val="600"/>
              </a:spcAft>
              <a:buFont typeface="Arial" panose="020B0604020202020204" pitchFamily="34" charset="0"/>
              <a:buChar char="•"/>
            </a:pPr>
            <a:r>
              <a:rPr lang="en-GB" sz="2400">
                <a:latin typeface="Arial" panose="020B0604020202020204" pitchFamily="34" charset="0"/>
                <a:cs typeface="Arial" panose="020B0604020202020204" pitchFamily="34" charset="0"/>
              </a:rPr>
              <a:t>Email </a:t>
            </a:r>
            <a:r>
              <a:rPr lang="en-GB" sz="2400">
                <a:latin typeface="Arial" panose="020B0604020202020204" pitchFamily="34" charset="0"/>
                <a:cs typeface="Arial" panose="020B0604020202020204" pitchFamily="34" charset="0"/>
                <a:hlinkClick r:id="rId4"/>
              </a:rPr>
              <a:t>rsaspark@rsa.org.uk</a:t>
            </a:r>
            <a:r>
              <a:rPr lang="en-GB" sz="2400">
                <a:latin typeface="Arial" panose="020B0604020202020204" pitchFamily="34" charset="0"/>
                <a:cs typeface="Arial" panose="020B0604020202020204" pitchFamily="34" charset="0"/>
              </a:rPr>
              <a:t> if you need help or have questions.</a:t>
            </a:r>
          </a:p>
          <a:p>
            <a:pPr marL="800100" lvl="1" indent="-342900">
              <a:spcBef>
                <a:spcPts val="600"/>
              </a:spcBef>
              <a:spcAft>
                <a:spcPts val="600"/>
              </a:spcAft>
              <a:buFont typeface="Arial" panose="020B0604020202020204" pitchFamily="34" charset="0"/>
              <a:buChar char="•"/>
            </a:pPr>
            <a:r>
              <a:rPr lang="en-GB" sz="2400">
                <a:effectLst/>
                <a:latin typeface="Arial" panose="020B0604020202020204" pitchFamily="34" charset="0"/>
                <a:cs typeface="Arial" panose="020B0604020202020204" pitchFamily="34" charset="0"/>
              </a:rPr>
              <a:t>Come back to the content we </a:t>
            </a:r>
            <a:r>
              <a:rPr lang="en-GB" sz="2400">
                <a:latin typeface="Arial" panose="020B0604020202020204" pitchFamily="34" charset="0"/>
                <a:cs typeface="Arial" panose="020B0604020202020204" pitchFamily="34" charset="0"/>
              </a:rPr>
              <a:t>covered today to help you strengthen your idea prior to submission.</a:t>
            </a:r>
          </a:p>
        </p:txBody>
      </p:sp>
    </p:spTree>
    <p:extLst>
      <p:ext uri="{BB962C8B-B14F-4D97-AF65-F5344CB8AC3E}">
        <p14:creationId xmlns:p14="http://schemas.microsoft.com/office/powerpoint/2010/main" val="1441471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19620-9638-5803-3001-50A640CD4804}"/>
            </a:ext>
          </a:extLst>
        </p:cNvPr>
        <p:cNvGrpSpPr/>
        <p:nvPr/>
      </p:nvGrpSpPr>
      <p:grpSpPr>
        <a:xfrm>
          <a:off x="0" y="0"/>
          <a:ext cx="0" cy="0"/>
          <a:chOff x="0" y="0"/>
          <a:chExt cx="0" cy="0"/>
        </a:xfrm>
      </p:grpSpPr>
      <p:pic>
        <p:nvPicPr>
          <p:cNvPr id="3" name="Picture 2" descr="A colorful fireworks and stars&#10;&#10;AI-generated content may be incorrect.">
            <a:extLst>
              <a:ext uri="{FF2B5EF4-FFF2-40B4-BE49-F238E27FC236}">
                <a16:creationId xmlns:a16="http://schemas.microsoft.com/office/drawing/2014/main" id="{57432968-EB28-B945-1809-9D03040986C3}"/>
              </a:ext>
            </a:extLst>
          </p:cNvPr>
          <p:cNvPicPr>
            <a:picLocks noChangeAspect="1"/>
          </p:cNvPicPr>
          <p:nvPr/>
        </p:nvPicPr>
        <p:blipFill>
          <a:blip r:embed="rId3">
            <a:extLst>
              <a:ext uri="{28A0092B-C50C-407E-A947-70E740481C1C}">
                <a14:useLocalDpi xmlns:a14="http://schemas.microsoft.com/office/drawing/2010/main" val="0"/>
              </a:ext>
            </a:extLst>
          </a:blip>
          <a:srcRect l="39592" r="23123"/>
          <a:stretch/>
        </p:blipFill>
        <p:spPr>
          <a:xfrm flipH="1">
            <a:off x="0" y="0"/>
            <a:ext cx="3933524" cy="6858000"/>
          </a:xfrm>
          <a:prstGeom prst="rect">
            <a:avLst/>
          </a:prstGeom>
        </p:spPr>
      </p:pic>
      <p:sp>
        <p:nvSpPr>
          <p:cNvPr id="16" name="Rectangle 15">
            <a:extLst>
              <a:ext uri="{FF2B5EF4-FFF2-40B4-BE49-F238E27FC236}">
                <a16:creationId xmlns:a16="http://schemas.microsoft.com/office/drawing/2014/main" id="{A25C2757-2B00-A302-8F08-20B7C22AEA03}"/>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6A7FD13D-18E9-7AB4-0AFB-503581B3C5E8}"/>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15" name="Body Medium">
            <a:extLst>
              <a:ext uri="{FF2B5EF4-FFF2-40B4-BE49-F238E27FC236}">
                <a16:creationId xmlns:a16="http://schemas.microsoft.com/office/drawing/2014/main" id="{1D63097D-61BC-E8D7-A3C9-D0C336A33F56}"/>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Arial" panose="020B0604020202020204" pitchFamily="34" charset="0"/>
                <a:cs typeface="Arial" panose="020B0604020202020204" pitchFamily="34" charset="0"/>
              </a:rPr>
              <a:t>RSA Spark Entrepreneur Award</a:t>
            </a:r>
          </a:p>
        </p:txBody>
      </p:sp>
      <p:sp>
        <p:nvSpPr>
          <p:cNvPr id="23" name="Oval 22">
            <a:extLst>
              <a:ext uri="{FF2B5EF4-FFF2-40B4-BE49-F238E27FC236}">
                <a16:creationId xmlns:a16="http://schemas.microsoft.com/office/drawing/2014/main" id="{B83435F1-1508-5BF7-F986-45BBBDE1F0D5}"/>
              </a:ext>
            </a:extLst>
          </p:cNvPr>
          <p:cNvSpPr/>
          <p:nvPr/>
        </p:nvSpPr>
        <p:spPr>
          <a:xfrm>
            <a:off x="5342954" y="4023253"/>
            <a:ext cx="1028576" cy="8856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2" name="TextBox 11">
            <a:extLst>
              <a:ext uri="{FF2B5EF4-FFF2-40B4-BE49-F238E27FC236}">
                <a16:creationId xmlns:a16="http://schemas.microsoft.com/office/drawing/2014/main" id="{809CFED4-6AA0-B8D4-1FC1-FD175205E080}"/>
              </a:ext>
            </a:extLst>
          </p:cNvPr>
          <p:cNvSpPr txBox="1"/>
          <p:nvPr/>
        </p:nvSpPr>
        <p:spPr>
          <a:xfrm>
            <a:off x="4309796" y="1711461"/>
            <a:ext cx="6917004" cy="4770537"/>
          </a:xfrm>
          <a:prstGeom prst="rect">
            <a:avLst/>
          </a:prstGeom>
          <a:solidFill>
            <a:srgbClr val="FFFFFF"/>
          </a:solidFill>
        </p:spPr>
        <p:txBody>
          <a:bodyPr wrap="square">
            <a:spAutoFit/>
          </a:bodyPr>
          <a:lstStyle/>
          <a:p>
            <a:pPr>
              <a:spcBef>
                <a:spcPts val="600"/>
              </a:spcBef>
              <a:spcAft>
                <a:spcPts val="600"/>
              </a:spcAft>
            </a:pPr>
            <a:r>
              <a:rPr lang="en-GB">
                <a:latin typeface="Arial" panose="020B0604020202020204" pitchFamily="34" charset="0"/>
                <a:cs typeface="Arial" panose="020B0604020202020204" pitchFamily="34" charset="0"/>
              </a:rPr>
              <a:t>If you enjoyed today’s exploration of turning your idea into an impactful business, then consider whether you want to apply for the RSA Spark Entrepreneur Award.</a:t>
            </a:r>
          </a:p>
          <a:p>
            <a:pPr>
              <a:spcBef>
                <a:spcPts val="600"/>
              </a:spcBef>
              <a:spcAft>
                <a:spcPts val="600"/>
              </a:spcAft>
            </a:pPr>
            <a:endParaRPr lang="en-GB">
              <a:latin typeface="Arial" panose="020B0604020202020204" pitchFamily="34" charset="0"/>
              <a:cs typeface="Arial" panose="020B0604020202020204" pitchFamily="34" charset="0"/>
            </a:endParaRPr>
          </a:p>
          <a:p>
            <a:pPr>
              <a:spcBef>
                <a:spcPts val="600"/>
              </a:spcBef>
              <a:spcAft>
                <a:spcPts val="600"/>
              </a:spcAft>
            </a:pPr>
            <a:r>
              <a:rPr lang="en-GB">
                <a:latin typeface="Arial" panose="020B0604020202020204" pitchFamily="34" charset="0"/>
                <a:cs typeface="Arial" panose="020B0604020202020204" pitchFamily="34" charset="0"/>
              </a:rPr>
              <a:t>You will get:</a:t>
            </a:r>
          </a:p>
          <a:p>
            <a:pPr marL="342900" indent="-342900">
              <a:spcBef>
                <a:spcPts val="600"/>
              </a:spcBef>
              <a:spcAft>
                <a:spcPts val="600"/>
              </a:spcAft>
              <a:buFont typeface="Arial" panose="020B0604020202020204" pitchFamily="34" charset="0"/>
              <a:buChar char="•"/>
            </a:pPr>
            <a:r>
              <a:rPr lang="en-GB">
                <a:latin typeface="Arial" panose="020B0604020202020204" pitchFamily="34" charset="0"/>
                <a:cs typeface="Arial" panose="020B0604020202020204" pitchFamily="34" charset="0"/>
              </a:rPr>
              <a:t>A 4-month online peer learning journey from September 2026 to January 2027</a:t>
            </a:r>
          </a:p>
          <a:p>
            <a:pPr marL="342900" indent="-342900">
              <a:spcBef>
                <a:spcPts val="600"/>
              </a:spcBef>
              <a:spcAft>
                <a:spcPts val="600"/>
              </a:spcAft>
              <a:buFont typeface="Arial" panose="020B0604020202020204" pitchFamily="34" charset="0"/>
              <a:buChar char="•"/>
            </a:pPr>
            <a:r>
              <a:rPr lang="en-GB">
                <a:latin typeface="Arial" panose="020B0604020202020204" pitchFamily="34" charset="0"/>
                <a:cs typeface="Arial" panose="020B0604020202020204" pitchFamily="34" charset="0"/>
              </a:rPr>
              <a:t>An experienced business founder as a ‘Guide’</a:t>
            </a:r>
          </a:p>
          <a:p>
            <a:pPr marL="342900" indent="-342900">
              <a:spcBef>
                <a:spcPts val="600"/>
              </a:spcBef>
              <a:spcAft>
                <a:spcPts val="600"/>
              </a:spcAft>
              <a:buFont typeface="Arial" panose="020B0604020202020204" pitchFamily="34" charset="0"/>
              <a:buChar char="•"/>
            </a:pPr>
            <a:r>
              <a:rPr lang="en-GB">
                <a:latin typeface="Arial" panose="020B0604020202020204" pitchFamily="34" charset="0"/>
                <a:cs typeface="Arial" panose="020B0604020202020204" pitchFamily="34" charset="0"/>
              </a:rPr>
              <a:t>£1000 grant funding (with opportunity to bid for more once you graduate)</a:t>
            </a:r>
          </a:p>
          <a:p>
            <a:pPr marL="342900" indent="-342900">
              <a:spcBef>
                <a:spcPts val="600"/>
              </a:spcBef>
              <a:spcAft>
                <a:spcPts val="600"/>
              </a:spcAft>
              <a:buFont typeface="Arial" panose="020B0604020202020204" pitchFamily="34" charset="0"/>
              <a:buChar char="•"/>
            </a:pPr>
            <a:endParaRPr lang="en-GB">
              <a:latin typeface="Arial" panose="020B0604020202020204" pitchFamily="34" charset="0"/>
              <a:cs typeface="Arial" panose="020B0604020202020204" pitchFamily="34" charset="0"/>
            </a:endParaRPr>
          </a:p>
          <a:p>
            <a:pPr>
              <a:spcBef>
                <a:spcPts val="600"/>
              </a:spcBef>
              <a:spcAft>
                <a:spcPts val="600"/>
              </a:spcAft>
            </a:pPr>
            <a:r>
              <a:rPr lang="en-GB">
                <a:highlight>
                  <a:srgbClr val="B6FF99"/>
                </a:highlight>
                <a:latin typeface="Arial" panose="020B0604020202020204" pitchFamily="34" charset="0"/>
                <a:cs typeface="Arial" panose="020B0604020202020204" pitchFamily="34" charset="0"/>
              </a:rPr>
              <a:t>To apply, you need to submit an idea to one of the RSA Spark live briefs and opt in to being considered for one of the eight spaces.</a:t>
            </a:r>
          </a:p>
        </p:txBody>
      </p:sp>
    </p:spTree>
    <p:extLst>
      <p:ext uri="{BB962C8B-B14F-4D97-AF65-F5344CB8AC3E}">
        <p14:creationId xmlns:p14="http://schemas.microsoft.com/office/powerpoint/2010/main" val="2321547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CA10-E117-8C98-76BD-AAA1E0C26D3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54A00C9-48A5-2171-EF57-EABE0BB40FF2}"/>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j-lt"/>
              <a:ea typeface="+mn-ea"/>
              <a:cs typeface="+mn-cs"/>
            </a:endParaRPr>
          </a:p>
        </p:txBody>
      </p:sp>
      <p:sp>
        <p:nvSpPr>
          <p:cNvPr id="17" name="Body Medium">
            <a:extLst>
              <a:ext uri="{FF2B5EF4-FFF2-40B4-BE49-F238E27FC236}">
                <a16:creationId xmlns:a16="http://schemas.microsoft.com/office/drawing/2014/main" id="{072C7C4C-DE00-8BE6-DB1F-21DCE75DE87C}"/>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mj-lt"/>
              <a:ea typeface="+mn-ea"/>
              <a:cs typeface="+mn-cs"/>
            </a:endParaRPr>
          </a:p>
        </p:txBody>
      </p:sp>
      <p:sp>
        <p:nvSpPr>
          <p:cNvPr id="8" name="Rectangle 7">
            <a:extLst>
              <a:ext uri="{FF2B5EF4-FFF2-40B4-BE49-F238E27FC236}">
                <a16:creationId xmlns:a16="http://schemas.microsoft.com/office/drawing/2014/main" id="{4BDB6D97-C59A-C23A-68FB-A6ECFFEF9FF9}"/>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5" name="Body Medium">
            <a:extLst>
              <a:ext uri="{FF2B5EF4-FFF2-40B4-BE49-F238E27FC236}">
                <a16:creationId xmlns:a16="http://schemas.microsoft.com/office/drawing/2014/main" id="{8EA45594-4650-61BF-4F71-F042232C4FF9}"/>
              </a:ext>
            </a:extLst>
          </p:cNvPr>
          <p:cNvSpPr/>
          <p:nvPr/>
        </p:nvSpPr>
        <p:spPr>
          <a:xfrm>
            <a:off x="602961" y="493106"/>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Arial" panose="020B0604020202020204" pitchFamily="34" charset="0"/>
                <a:cs typeface="Arial" panose="020B0604020202020204" pitchFamily="34" charset="0"/>
              </a:rPr>
              <a:t>Assessing growth (survey 2)</a:t>
            </a:r>
          </a:p>
        </p:txBody>
      </p:sp>
      <p:sp>
        <p:nvSpPr>
          <p:cNvPr id="22" name="Body Medium">
            <a:extLst>
              <a:ext uri="{FF2B5EF4-FFF2-40B4-BE49-F238E27FC236}">
                <a16:creationId xmlns:a16="http://schemas.microsoft.com/office/drawing/2014/main" id="{2F5EAE39-FE96-CA1C-9116-A310854ACB78}"/>
              </a:ext>
            </a:extLst>
          </p:cNvPr>
          <p:cNvSpPr/>
          <p:nvPr/>
        </p:nvSpPr>
        <p:spPr>
          <a:xfrm>
            <a:off x="567129" y="1988836"/>
            <a:ext cx="8831860" cy="4691798"/>
          </a:xfrm>
          <a:prstGeom prst="rect">
            <a:avLst/>
          </a:prstGeom>
          <a:noFill/>
          <a:ln/>
        </p:spPr>
        <p:txBody>
          <a:bodyPr wrap="square" lIns="0" tIns="0" rIns="0" bIns="0" rtlCol="0" anchor="t"/>
          <a:lstStyle/>
          <a:p>
            <a:r>
              <a:rPr lang="en-GB" sz="2400">
                <a:latin typeface="Arial" panose="020B0604020202020204" pitchFamily="34" charset="0"/>
                <a:cs typeface="Arial" panose="020B0604020202020204" pitchFamily="34" charset="0"/>
              </a:rPr>
              <a:t>To chart a course forward, you must first know where you stand</a:t>
            </a:r>
          </a:p>
          <a:p>
            <a:endParaRPr lang="en-US" sz="2400">
              <a:latin typeface="Arial" panose="020B0604020202020204" pitchFamily="34" charset="0"/>
              <a:ea typeface="Visuelt Pro ExtraLight"/>
              <a:cs typeface="Arial" panose="020B0604020202020204" pitchFamily="34" charset="0"/>
            </a:endParaRPr>
          </a:p>
          <a:p>
            <a:pPr>
              <a:lnSpc>
                <a:spcPct val="150000"/>
              </a:lnSpc>
            </a:pPr>
            <a:endParaRPr lang="en-US" sz="2400">
              <a:latin typeface="Arial" panose="020B0604020202020204" pitchFamily="34" charset="0"/>
              <a:ea typeface="Visuelt Pro ExtraLight"/>
              <a:cs typeface="Arial" panose="020B0604020202020204" pitchFamily="34" charset="0"/>
            </a:endParaRPr>
          </a:p>
        </p:txBody>
      </p:sp>
      <p:graphicFrame>
        <p:nvGraphicFramePr>
          <p:cNvPr id="39" name="Table 38">
            <a:extLst>
              <a:ext uri="{FF2B5EF4-FFF2-40B4-BE49-F238E27FC236}">
                <a16:creationId xmlns:a16="http://schemas.microsoft.com/office/drawing/2014/main" id="{3755F5EE-FD1E-1675-B0D6-E331090E3B59}"/>
              </a:ext>
            </a:extLst>
          </p:cNvPr>
          <p:cNvGraphicFramePr>
            <a:graphicFrameLocks noGrp="1"/>
          </p:cNvGraphicFramePr>
          <p:nvPr>
            <p:extLst>
              <p:ext uri="{D42A27DB-BD31-4B8C-83A1-F6EECF244321}">
                <p14:modId xmlns:p14="http://schemas.microsoft.com/office/powerpoint/2010/main" val="415759929"/>
              </p:ext>
            </p:extLst>
          </p:nvPr>
        </p:nvGraphicFramePr>
        <p:xfrm>
          <a:off x="1930401" y="2697681"/>
          <a:ext cx="7689850" cy="2815960"/>
        </p:xfrm>
        <a:graphic>
          <a:graphicData uri="http://schemas.openxmlformats.org/drawingml/2006/table">
            <a:tbl>
              <a:tblPr firstRow="1" bandRow="1">
                <a:tableStyleId>{C083E6E3-FA7D-4D7B-A595-EF9225AFEA82}</a:tableStyleId>
              </a:tblPr>
              <a:tblGrid>
                <a:gridCol w="2017163">
                  <a:extLst>
                    <a:ext uri="{9D8B030D-6E8A-4147-A177-3AD203B41FA5}">
                      <a16:colId xmlns:a16="http://schemas.microsoft.com/office/drawing/2014/main" val="2791638648"/>
                    </a:ext>
                  </a:extLst>
                </a:gridCol>
                <a:gridCol w="5672687">
                  <a:extLst>
                    <a:ext uri="{9D8B030D-6E8A-4147-A177-3AD203B41FA5}">
                      <a16:colId xmlns:a16="http://schemas.microsoft.com/office/drawing/2014/main" val="171805292"/>
                    </a:ext>
                  </a:extLst>
                </a:gridCol>
              </a:tblGrid>
              <a:tr h="497383">
                <a:tc>
                  <a:txBody>
                    <a:bodyPr/>
                    <a:lstStyle/>
                    <a:p>
                      <a:r>
                        <a:rPr lang="en-GB" sz="1800" b="1">
                          <a:latin typeface="Arial" panose="020B0604020202020204" pitchFamily="34" charset="0"/>
                          <a:cs typeface="Arial" panose="020B0604020202020204" pitchFamily="34" charset="0"/>
                        </a:rPr>
                        <a:t>Capability</a:t>
                      </a:r>
                    </a:p>
                  </a:txBody>
                  <a:tcPr anchor="ctr">
                    <a:solidFill>
                      <a:srgbClr val="03ECDD"/>
                    </a:solidFill>
                  </a:tcPr>
                </a:tc>
                <a:tc>
                  <a:txBody>
                    <a:bodyPr/>
                    <a:lstStyle/>
                    <a:p>
                      <a:r>
                        <a:rPr lang="en-GB" sz="1800" b="1">
                          <a:latin typeface="Arial" panose="020B0604020202020204" pitchFamily="34" charset="0"/>
                          <a:cs typeface="Arial" panose="020B0604020202020204" pitchFamily="34" charset="0"/>
                        </a:rPr>
                        <a:t>Statement</a:t>
                      </a:r>
                    </a:p>
                  </a:txBody>
                  <a:tcPr anchor="ctr">
                    <a:solidFill>
                      <a:srgbClr val="03ECDD"/>
                    </a:solidFill>
                  </a:tcPr>
                </a:tc>
                <a:extLst>
                  <a:ext uri="{0D108BD9-81ED-4DB2-BD59-A6C34878D82A}">
                    <a16:rowId xmlns:a16="http://schemas.microsoft.com/office/drawing/2014/main" val="728828462"/>
                  </a:ext>
                </a:extLst>
              </a:tr>
              <a:tr h="772859">
                <a:tc>
                  <a:txBody>
                    <a:bodyPr/>
                    <a:lstStyle/>
                    <a:p>
                      <a:r>
                        <a:rPr lang="en-GB" sz="1800" b="1">
                          <a:latin typeface="Arial" panose="020B0604020202020204" pitchFamily="34" charset="0"/>
                          <a:cs typeface="Arial" panose="020B0604020202020204" pitchFamily="34" charset="0"/>
                        </a:rPr>
                        <a:t>Critical Thinking</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a:effectLst/>
                          <a:latin typeface="Arial" panose="020B0604020202020204" pitchFamily="34" charset="0"/>
                          <a:cs typeface="Arial" panose="020B0604020202020204" pitchFamily="34" charset="0"/>
                        </a:rPr>
                        <a:t>I can assess different options and select the best for myself and my community.</a:t>
                      </a:r>
                    </a:p>
                  </a:txBody>
                  <a:tcPr anchor="ctr">
                    <a:solidFill>
                      <a:srgbClr val="FFFAEF">
                        <a:alpha val="20000"/>
                      </a:srgbClr>
                    </a:solidFill>
                  </a:tcPr>
                </a:tc>
                <a:extLst>
                  <a:ext uri="{0D108BD9-81ED-4DB2-BD59-A6C34878D82A}">
                    <a16:rowId xmlns:a16="http://schemas.microsoft.com/office/drawing/2014/main" val="2462516747"/>
                  </a:ext>
                </a:extLst>
              </a:tr>
              <a:tr h="772859">
                <a:tc>
                  <a:txBody>
                    <a:bodyPr/>
                    <a:lstStyle/>
                    <a:p>
                      <a:r>
                        <a:rPr lang="en-GB" sz="1800" b="1">
                          <a:latin typeface="Arial" panose="020B0604020202020204" pitchFamily="34" charset="0"/>
                          <a:cs typeface="Arial" panose="020B0604020202020204" pitchFamily="34" charset="0"/>
                        </a:rPr>
                        <a:t>Courage</a:t>
                      </a:r>
                    </a:p>
                  </a:txBody>
                  <a:tcPr anchor="ct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1800" b="0" i="0" u="none" strike="noStrike" kern="1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can overcome my worries to step up for actioning something I strongly believe in.</a:t>
                      </a:r>
                      <a:endParaRPr lang="en-GB"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0890715"/>
                  </a:ext>
                </a:extLst>
              </a:tr>
              <a:tr h="772859">
                <a:tc>
                  <a:txBody>
                    <a:bodyPr/>
                    <a:lstStyle/>
                    <a:p>
                      <a:r>
                        <a:rPr lang="en-GB" sz="1800" b="1">
                          <a:latin typeface="Arial" panose="020B0604020202020204" pitchFamily="34" charset="0"/>
                          <a:cs typeface="Arial" panose="020B0604020202020204" pitchFamily="34" charset="0"/>
                        </a:rPr>
                        <a:t>Composure</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1800" b="0" i="0" u="none" strike="noStrike" kern="1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have the confidence to plan and take the next step.</a:t>
                      </a:r>
                    </a:p>
                  </a:txBody>
                  <a:tcPr anchor="ctr">
                    <a:solidFill>
                      <a:srgbClr val="FFFAEF">
                        <a:alpha val="20000"/>
                      </a:srgbClr>
                    </a:solidFill>
                  </a:tcPr>
                </a:tc>
                <a:extLst>
                  <a:ext uri="{0D108BD9-81ED-4DB2-BD59-A6C34878D82A}">
                    <a16:rowId xmlns:a16="http://schemas.microsoft.com/office/drawing/2014/main" val="3557240161"/>
                  </a:ext>
                </a:extLst>
              </a:tr>
            </a:tbl>
          </a:graphicData>
        </a:graphic>
      </p:graphicFrame>
      <p:sp>
        <p:nvSpPr>
          <p:cNvPr id="41" name="TextBox 40">
            <a:extLst>
              <a:ext uri="{FF2B5EF4-FFF2-40B4-BE49-F238E27FC236}">
                <a16:creationId xmlns:a16="http://schemas.microsoft.com/office/drawing/2014/main" id="{B7F2271D-8D84-3773-0C93-0ACA3AF81D4B}"/>
              </a:ext>
            </a:extLst>
          </p:cNvPr>
          <p:cNvSpPr txBox="1"/>
          <p:nvPr/>
        </p:nvSpPr>
        <p:spPr>
          <a:xfrm>
            <a:off x="602961" y="5652786"/>
            <a:ext cx="8213549" cy="888705"/>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kern="0">
                <a:solidFill>
                  <a:srgbClr val="000000"/>
                </a:solidFill>
                <a:highlight>
                  <a:srgbClr val="B6FF99"/>
                </a:highlight>
                <a:latin typeface="Arial" panose="020B0604020202020204" pitchFamily="34" charset="0"/>
                <a:ea typeface="Visuelt Pro ExtraLight"/>
                <a:cs typeface="Arial" panose="020B0604020202020204" pitchFamily="34" charset="0"/>
              </a:rPr>
              <a:t>Participants who attend the workshop and complete the workshop surveys will obtain an ‘Explorer’ digital badge</a:t>
            </a:r>
            <a:endParaRPr kumimoji="0" lang="en-US" sz="1800" b="0" i="0" u="none" strike="noStrike" kern="0" cap="none" spc="0" normalizeH="0" baseline="0" noProof="0">
              <a:ln>
                <a:noFill/>
              </a:ln>
              <a:solidFill>
                <a:srgbClr val="000000"/>
              </a:solidFill>
              <a:effectLst/>
              <a:highlight>
                <a:srgbClr val="B6FF99"/>
              </a:highlight>
              <a:uLnTx/>
              <a:uFillTx/>
              <a:latin typeface="Arial" panose="020B0604020202020204" pitchFamily="34" charset="0"/>
              <a:ea typeface="Visuelt Pro ExtraLight"/>
              <a:cs typeface="Arial" panose="020B0604020202020204" pitchFamily="34" charset="0"/>
            </a:endParaRPr>
          </a:p>
        </p:txBody>
      </p:sp>
      <p:pic>
        <p:nvPicPr>
          <p:cNvPr id="3" name="Picture 2" descr="A blue octagon with a rocket and text&#10;&#10;AI-generated content may be incorrect.">
            <a:extLst>
              <a:ext uri="{FF2B5EF4-FFF2-40B4-BE49-F238E27FC236}">
                <a16:creationId xmlns:a16="http://schemas.microsoft.com/office/drawing/2014/main" id="{576D694F-657E-F57C-92C0-076CF22EA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463" y="4158277"/>
            <a:ext cx="2670455" cy="2670455"/>
          </a:xfrm>
          <a:prstGeom prst="rect">
            <a:avLst/>
          </a:prstGeom>
        </p:spPr>
      </p:pic>
      <p:pic>
        <p:nvPicPr>
          <p:cNvPr id="4" name="Picture 3">
            <a:extLst>
              <a:ext uri="{FF2B5EF4-FFF2-40B4-BE49-F238E27FC236}">
                <a16:creationId xmlns:a16="http://schemas.microsoft.com/office/drawing/2014/main" id="{68188062-CE30-E96E-0D69-C6DDD7E29049}"/>
              </a:ext>
            </a:extLst>
          </p:cNvPr>
          <p:cNvPicPr>
            <a:picLocks noChangeAspect="1"/>
          </p:cNvPicPr>
          <p:nvPr/>
        </p:nvPicPr>
        <p:blipFill>
          <a:blip r:embed="rId4"/>
          <a:srcRect l="82960"/>
          <a:stretch/>
        </p:blipFill>
        <p:spPr>
          <a:xfrm>
            <a:off x="0" y="2686857"/>
            <a:ext cx="1702642" cy="2267909"/>
          </a:xfrm>
          <a:prstGeom prst="rect">
            <a:avLst/>
          </a:prstGeom>
        </p:spPr>
      </p:pic>
    </p:spTree>
    <p:extLst>
      <p:ext uri="{BB962C8B-B14F-4D97-AF65-F5344CB8AC3E}">
        <p14:creationId xmlns:p14="http://schemas.microsoft.com/office/powerpoint/2010/main" val="653042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C38A-A179-362C-86BF-F4C37A689C9A}"/>
            </a:ext>
          </a:extLst>
        </p:cNvPr>
        <p:cNvGrpSpPr/>
        <p:nvPr/>
      </p:nvGrpSpPr>
      <p:grpSpPr>
        <a:xfrm>
          <a:off x="0" y="0"/>
          <a:ext cx="0" cy="0"/>
          <a:chOff x="0" y="0"/>
          <a:chExt cx="0" cy="0"/>
        </a:xfrm>
      </p:grpSpPr>
      <p:pic>
        <p:nvPicPr>
          <p:cNvPr id="3" name="Picture 2" descr="A group of arrows pointing upwards&#10;&#10;AI-generated content may be incorrect.">
            <a:extLst>
              <a:ext uri="{FF2B5EF4-FFF2-40B4-BE49-F238E27FC236}">
                <a16:creationId xmlns:a16="http://schemas.microsoft.com/office/drawing/2014/main" id="{F46AE86E-67F7-EB66-D6B4-DB1854D4573F}"/>
              </a:ext>
            </a:extLst>
          </p:cNvPr>
          <p:cNvPicPr>
            <a:picLocks noChangeAspect="1"/>
          </p:cNvPicPr>
          <p:nvPr/>
        </p:nvPicPr>
        <p:blipFill>
          <a:blip r:embed="rId3">
            <a:extLst>
              <a:ext uri="{28A0092B-C50C-407E-A947-70E740481C1C}">
                <a14:useLocalDpi xmlns:a14="http://schemas.microsoft.com/office/drawing/2010/main" val="0"/>
              </a:ext>
            </a:extLst>
          </a:blip>
          <a:srcRect l="43318" r="7388"/>
          <a:stretch/>
        </p:blipFill>
        <p:spPr>
          <a:xfrm flipH="1">
            <a:off x="7283270" y="1320800"/>
            <a:ext cx="4213404" cy="5556450"/>
          </a:xfrm>
          <a:prstGeom prst="rect">
            <a:avLst/>
          </a:prstGeom>
        </p:spPr>
      </p:pic>
      <p:sp>
        <p:nvSpPr>
          <p:cNvPr id="17" name="Body Medium">
            <a:extLst>
              <a:ext uri="{FF2B5EF4-FFF2-40B4-BE49-F238E27FC236}">
                <a16:creationId xmlns:a16="http://schemas.microsoft.com/office/drawing/2014/main" id="{9C54BE5F-E384-59BC-F358-FBCE2EF8297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BCAC3E23-065B-5106-1979-020AA444778C}"/>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027FFBF-14A6-23FD-4A90-34F7BF6E8159}"/>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A22A406E-2033-7FDE-131E-997200A18830}"/>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Arial" panose="020B0604020202020204" pitchFamily="34" charset="0"/>
                <a:cs typeface="Arial" panose="020B0604020202020204" pitchFamily="34" charset="0"/>
              </a:rPr>
              <a:t>Additional Resources</a:t>
            </a:r>
          </a:p>
        </p:txBody>
      </p:sp>
      <p:sp>
        <p:nvSpPr>
          <p:cNvPr id="11" name="TextBox 10">
            <a:extLst>
              <a:ext uri="{FF2B5EF4-FFF2-40B4-BE49-F238E27FC236}">
                <a16:creationId xmlns:a16="http://schemas.microsoft.com/office/drawing/2014/main" id="{2D8EC50E-B1AB-491A-9DE3-D1F73659E20F}"/>
              </a:ext>
            </a:extLst>
          </p:cNvPr>
          <p:cNvSpPr txBox="1"/>
          <p:nvPr/>
        </p:nvSpPr>
        <p:spPr>
          <a:xfrm>
            <a:off x="479954" y="1716045"/>
            <a:ext cx="6936846" cy="4308872"/>
          </a:xfrm>
          <a:prstGeom prst="rect">
            <a:avLst/>
          </a:prstGeom>
          <a:noFill/>
        </p:spPr>
        <p:txBody>
          <a:bodyPr wrap="square">
            <a:spAutoFit/>
          </a:bodyPr>
          <a:lstStyle/>
          <a:p>
            <a:pPr marL="342900" indent="-342900" defTabSz="457200">
              <a:lnSpc>
                <a:spcPct val="150000"/>
              </a:lnSpc>
              <a:spcAft>
                <a:spcPts val="1200"/>
              </a:spcAft>
              <a:buFont typeface="Arial" panose="020B0604020202020204" pitchFamily="34" charset="0"/>
              <a:buChar char="•"/>
              <a:defRPr/>
            </a:pPr>
            <a:r>
              <a:rPr lang="en-GB">
                <a:latin typeface="Arial" panose="020B0604020202020204" pitchFamily="34" charset="0"/>
                <a:ea typeface="Visuelt Pro ExtraLight"/>
                <a:cs typeface="Arial" panose="020B0604020202020204" pitchFamily="34" charset="0"/>
              </a:rPr>
              <a:t>Read the RSA’s blogs about </a:t>
            </a:r>
            <a:r>
              <a:rPr lang="en-GB">
                <a:latin typeface="Arial" panose="020B0604020202020204" pitchFamily="34" charset="0"/>
                <a:ea typeface="Visuelt Pro ExtraLight"/>
                <a:cs typeface="Arial" panose="020B0604020202020204" pitchFamily="34" charset="0"/>
                <a:hlinkClick r:id="rId4"/>
              </a:rPr>
              <a:t>the Vitality Scale </a:t>
            </a:r>
            <a:r>
              <a:rPr lang="en-GB">
                <a:latin typeface="Arial" panose="020B0604020202020204" pitchFamily="34" charset="0"/>
                <a:ea typeface="Visuelt Pro ExtraLight"/>
                <a:cs typeface="Arial" panose="020B0604020202020204" pitchFamily="34" charset="0"/>
              </a:rPr>
              <a:t>and Regenerative Enterprise part </a:t>
            </a:r>
            <a:r>
              <a:rPr lang="en-GB">
                <a:latin typeface="Arial" panose="020B0604020202020204" pitchFamily="34" charset="0"/>
                <a:ea typeface="Visuelt Pro ExtraLight"/>
                <a:cs typeface="Arial" panose="020B0604020202020204" pitchFamily="34" charset="0"/>
                <a:hlinkClick r:id="rId5"/>
              </a:rPr>
              <a:t>1</a:t>
            </a:r>
            <a:r>
              <a:rPr lang="en-GB">
                <a:latin typeface="Arial" panose="020B0604020202020204" pitchFamily="34" charset="0"/>
                <a:ea typeface="Visuelt Pro ExtraLight"/>
                <a:cs typeface="Arial" panose="020B0604020202020204" pitchFamily="34" charset="0"/>
              </a:rPr>
              <a:t> and </a:t>
            </a:r>
            <a:r>
              <a:rPr lang="en-GB">
                <a:latin typeface="Arial" panose="020B0604020202020204" pitchFamily="34" charset="0"/>
                <a:ea typeface="Visuelt Pro ExtraLight"/>
                <a:cs typeface="Arial" panose="020B0604020202020204" pitchFamily="34" charset="0"/>
                <a:hlinkClick r:id="rId6"/>
              </a:rPr>
              <a:t>2</a:t>
            </a:r>
            <a:endParaRPr lang="en-GB">
              <a:latin typeface="Arial" panose="020B0604020202020204" pitchFamily="34" charset="0"/>
              <a:ea typeface="Visuelt Pro ExtraLight"/>
              <a:cs typeface="Arial" panose="020B0604020202020204" pitchFamily="34" charset="0"/>
            </a:endParaRPr>
          </a:p>
          <a:p>
            <a:pPr marL="342900" indent="-342900" defTabSz="457200">
              <a:lnSpc>
                <a:spcPct val="150000"/>
              </a:lnSpc>
              <a:spcAft>
                <a:spcPts val="1200"/>
              </a:spcAft>
              <a:buFont typeface="Arial" panose="020B0604020202020204" pitchFamily="34" charset="0"/>
              <a:buChar char="•"/>
              <a:defRPr/>
            </a:pPr>
            <a:r>
              <a:rPr lang="en-GB">
                <a:latin typeface="Arial" panose="020B0604020202020204" pitchFamily="34" charset="0"/>
                <a:ea typeface="Visuelt Pro ExtraLight"/>
                <a:cs typeface="Arial" panose="020B0604020202020204" pitchFamily="34" charset="0"/>
              </a:rPr>
              <a:t>CNN Great by Design – Can Mongolian herders change high fashion? Watch the interview </a:t>
            </a:r>
            <a:r>
              <a:rPr lang="en-GB">
                <a:latin typeface="Arial" panose="020B0604020202020204" pitchFamily="34" charset="0"/>
                <a:ea typeface="Visuelt Pro ExtraLight"/>
                <a:cs typeface="Arial" panose="020B0604020202020204" pitchFamily="34" charset="0"/>
                <a:hlinkClick r:id="rId7"/>
              </a:rPr>
              <a:t>here</a:t>
            </a:r>
            <a:endParaRPr lang="en-GB">
              <a:latin typeface="Arial" panose="020B0604020202020204" pitchFamily="34" charset="0"/>
              <a:ea typeface="Visuelt Pro ExtraLight"/>
              <a:cs typeface="Arial" panose="020B0604020202020204" pitchFamily="34" charset="0"/>
            </a:endParaRPr>
          </a:p>
          <a:p>
            <a:pPr marL="342900" lvl="0" indent="-342900">
              <a:spcBef>
                <a:spcPts val="600"/>
              </a:spcBef>
              <a:spcAft>
                <a:spcPts val="600"/>
              </a:spcAft>
              <a:buFont typeface="Symbol" panose="05050102010706020507" pitchFamily="18" charset="2"/>
              <a:buChar char=""/>
            </a:pPr>
            <a:r>
              <a:rPr lang="en-US" u="sng">
                <a:effectLst/>
                <a:latin typeface="Arial" panose="020B0604020202020204" pitchFamily="34" charset="0"/>
                <a:ea typeface="Arial" panose="020B0604020202020204" pitchFamily="34" charset="0"/>
                <a:cs typeface="Arial" panose="020B0604020202020204" pitchFamily="34" charset="0"/>
                <a:hlinkClick r:id="rId8"/>
              </a:rPr>
              <a:t>Biomimicry case studies</a:t>
            </a:r>
            <a:r>
              <a:rPr lang="en-GB">
                <a:effectLst/>
                <a:latin typeface="Arial" panose="020B0604020202020204" pitchFamily="34" charset="0"/>
                <a:ea typeface="Arial" panose="020B0604020202020204" pitchFamily="34" charset="0"/>
                <a:cs typeface="Arial" panose="020B0604020202020204" pitchFamily="34" charset="0"/>
              </a:rPr>
              <a:t> </a:t>
            </a:r>
            <a:r>
              <a:rPr lang="en-GB">
                <a:effectLst/>
                <a:latin typeface="Arial" panose="020B0604020202020204" pitchFamily="34" charset="0"/>
                <a:ea typeface="Arial Unicode MS"/>
                <a:cs typeface="Arial" panose="020B0604020202020204" pitchFamily="34" charset="0"/>
              </a:rPr>
              <a:t> </a:t>
            </a:r>
            <a:r>
              <a:rPr lang="en-US">
                <a:latin typeface="Arial" panose="020B0604020202020204" pitchFamily="34" charset="0"/>
                <a:cs typeface="Arial" panose="020B0604020202020204" pitchFamily="34" charset="0"/>
              </a:rPr>
              <a:t>showing businesses that have successfully applied biomimicry principles in their operations.</a:t>
            </a:r>
            <a:endParaRPr lang="en-GB">
              <a:latin typeface="Arial" panose="020B0604020202020204" pitchFamily="34" charset="0"/>
              <a:cs typeface="Arial" panose="020B0604020202020204" pitchFamily="34" charset="0"/>
            </a:endParaRPr>
          </a:p>
          <a:p>
            <a:pPr marL="342900" indent="-342900">
              <a:spcBef>
                <a:spcPts val="600"/>
              </a:spcBef>
              <a:spcAft>
                <a:spcPts val="600"/>
              </a:spcAft>
              <a:buFont typeface="Symbol" panose="05050102010706020507" pitchFamily="18" charset="2"/>
              <a:buChar char=""/>
            </a:pPr>
            <a:r>
              <a:rPr lang="en-US">
                <a:latin typeface="Arial" panose="020B0604020202020204" pitchFamily="34" charset="0"/>
                <a:cs typeface="Arial" panose="020B0604020202020204" pitchFamily="34" charset="0"/>
              </a:rPr>
              <a:t>A video from the Ellen MacArthur Foundation discussing </a:t>
            </a:r>
            <a:r>
              <a:rPr lang="en-US" u="sng">
                <a:effectLst/>
                <a:latin typeface="Arial" panose="020B0604020202020204" pitchFamily="34" charset="0"/>
                <a:ea typeface="Arial" panose="020B0604020202020204" pitchFamily="34" charset="0"/>
                <a:cs typeface="Arial" panose="020B0604020202020204" pitchFamily="34" charset="0"/>
                <a:hlinkClick r:id="rId9"/>
              </a:rPr>
              <a:t>nature's blueprint for building prosperity</a:t>
            </a:r>
            <a:r>
              <a:rPr lang="en-GB">
                <a:effectLst/>
                <a:latin typeface="Arial" panose="020B0604020202020204" pitchFamily="34" charset="0"/>
                <a:ea typeface="Arial Unicode MS"/>
                <a:cs typeface="Arial" panose="020B0604020202020204" pitchFamily="34" charset="0"/>
              </a:rPr>
              <a:t> </a:t>
            </a:r>
            <a:r>
              <a:rPr lang="en-US">
                <a:effectLst/>
                <a:latin typeface="Arial" panose="020B0604020202020204" pitchFamily="34" charset="0"/>
                <a:ea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i.e. showing how nature’s efficient processes can inspire innovative, regenerative solutions.</a:t>
            </a:r>
            <a:endParaRPr lang="en-GB">
              <a:latin typeface="Arial" panose="020B0604020202020204" pitchFamily="34" charset="0"/>
              <a:cs typeface="Arial" panose="020B0604020202020204" pitchFamily="34" charset="0"/>
            </a:endParaRPr>
          </a:p>
          <a:p>
            <a:pPr>
              <a:buNone/>
            </a:pPr>
            <a:r>
              <a:rPr lang="en-GB" sz="1800">
                <a:effectLst/>
                <a:latin typeface="Arial" panose="020B0604020202020204" pitchFamily="34" charset="0"/>
                <a:ea typeface="Arial Unicode MS"/>
                <a:cs typeface="Arial" panose="020B0604020202020204" pitchFamily="34" charset="0"/>
              </a:rPr>
              <a:t> </a:t>
            </a:r>
          </a:p>
        </p:txBody>
      </p:sp>
    </p:spTree>
    <p:extLst>
      <p:ext uri="{BB962C8B-B14F-4D97-AF65-F5344CB8AC3E}">
        <p14:creationId xmlns:p14="http://schemas.microsoft.com/office/powerpoint/2010/main" val="3511293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11EF5-DFF7-6D3E-CFF6-C507551B696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19E0FEA-DC1D-3959-193B-7B36A0D96E8F}"/>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FDF3FA70-A007-8CC2-4617-2428EB0FCFEA}"/>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kern="0">
                <a:solidFill>
                  <a:srgbClr val="000000"/>
                </a:solidFill>
                <a:latin typeface="Arial" panose="020B0604020202020204" pitchFamily="34" charset="0"/>
                <a:ea typeface="Visuelt Pro ExtraLight"/>
                <a:cs typeface="Arial" panose="020B0604020202020204" pitchFamily="34" charset="0"/>
              </a:rPr>
              <a:t>What</a:t>
            </a:r>
            <a:r>
              <a:rPr kumimoji="0" lang="en-US" sz="3200" b="0" i="0" u="none" strike="noStrike" kern="0" cap="none" spc="0" normalizeH="0" baseline="0" noProof="0">
                <a:ln>
                  <a:noFill/>
                </a:ln>
                <a:solidFill>
                  <a:srgbClr val="000000"/>
                </a:solidFill>
                <a:effectLst/>
                <a:uLnTx/>
                <a:uFillTx/>
                <a:latin typeface="Arial" panose="020B0604020202020204" pitchFamily="34" charset="0"/>
                <a:ea typeface="Visuelt Pro ExtraLight"/>
                <a:cs typeface="Arial" panose="020B0604020202020204" pitchFamily="34" charset="0"/>
              </a:rPr>
              <a:t> </a:t>
            </a:r>
            <a:r>
              <a:rPr lang="en-US" sz="3200" kern="0">
                <a:solidFill>
                  <a:srgbClr val="000000"/>
                </a:solidFill>
                <a:latin typeface="Arial" panose="020B0604020202020204" pitchFamily="34" charset="0"/>
                <a:cs typeface="Arial" panose="020B0604020202020204" pitchFamily="34" charset="0"/>
              </a:rPr>
              <a:t>are the digital badges on offer</a:t>
            </a: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DA79DB85-D958-23D3-E9C3-D9083531FD7B}"/>
              </a:ext>
            </a:extLst>
          </p:cNvPr>
          <p:cNvPicPr>
            <a:picLocks noChangeAspect="1"/>
          </p:cNvPicPr>
          <p:nvPr/>
        </p:nvPicPr>
        <p:blipFill>
          <a:blip r:embed="rId3"/>
          <a:srcRect b="29933"/>
          <a:stretch/>
        </p:blipFill>
        <p:spPr>
          <a:xfrm>
            <a:off x="863237" y="2142486"/>
            <a:ext cx="9551759" cy="2141427"/>
          </a:xfrm>
          <a:prstGeom prst="rect">
            <a:avLst/>
          </a:prstGeom>
        </p:spPr>
      </p:pic>
      <p:sp>
        <p:nvSpPr>
          <p:cNvPr id="4" name="Body Medium">
            <a:extLst>
              <a:ext uri="{FF2B5EF4-FFF2-40B4-BE49-F238E27FC236}">
                <a16:creationId xmlns:a16="http://schemas.microsoft.com/office/drawing/2014/main" id="{C2C66B44-9E25-540D-7FA1-312337BD4AE8}"/>
              </a:ext>
            </a:extLst>
          </p:cNvPr>
          <p:cNvSpPr/>
          <p:nvPr/>
        </p:nvSpPr>
        <p:spPr>
          <a:xfrm>
            <a:off x="1241922" y="4677203"/>
            <a:ext cx="1757196" cy="868829"/>
          </a:xfrm>
          <a:prstGeom prst="rect">
            <a:avLst/>
          </a:prstGeom>
          <a:noFill/>
          <a:ln/>
        </p:spPr>
        <p:txBody>
          <a:bodyPr wrap="square" lIns="0" tIns="0" rIns="0" bIns="0" rtlCol="0" anchor="t"/>
          <a:lstStyle/>
          <a:p>
            <a:pPr algn="ctr"/>
            <a:r>
              <a:rPr lang="en-US">
                <a:latin typeface="Arial" panose="020B0604020202020204" pitchFamily="34" charset="0"/>
                <a:ea typeface="Visuelt Pro ExtraLight"/>
                <a:cs typeface="Arial" panose="020B0604020202020204" pitchFamily="34" charset="0"/>
              </a:rPr>
              <a:t>One or more workshops </a:t>
            </a:r>
          </a:p>
          <a:p>
            <a:pPr algn="ctr"/>
            <a:r>
              <a:rPr lang="en-US">
                <a:latin typeface="Arial" panose="020B0604020202020204" pitchFamily="34" charset="0"/>
                <a:ea typeface="Visuelt Pro ExtraLight"/>
                <a:cs typeface="Arial" panose="020B0604020202020204" pitchFamily="34" charset="0"/>
              </a:rPr>
              <a:t>(live attendance or watch back)</a:t>
            </a:r>
          </a:p>
          <a:p>
            <a:pPr algn="ctr">
              <a:lnSpc>
                <a:spcPct val="150000"/>
              </a:lnSpc>
            </a:pPr>
            <a:endParaRPr lang="en-US">
              <a:latin typeface="Arial" panose="020B0604020202020204" pitchFamily="34" charset="0"/>
              <a:ea typeface="Visuelt Pro ExtraLight"/>
              <a:cs typeface="Arial" panose="020B0604020202020204" pitchFamily="34" charset="0"/>
            </a:endParaRPr>
          </a:p>
        </p:txBody>
      </p:sp>
      <p:sp>
        <p:nvSpPr>
          <p:cNvPr id="5" name="Body Medium">
            <a:extLst>
              <a:ext uri="{FF2B5EF4-FFF2-40B4-BE49-F238E27FC236}">
                <a16:creationId xmlns:a16="http://schemas.microsoft.com/office/drawing/2014/main" id="{F033889F-16F1-F485-586B-7ABF91B91497}"/>
              </a:ext>
            </a:extLst>
          </p:cNvPr>
          <p:cNvSpPr/>
          <p:nvPr/>
        </p:nvSpPr>
        <p:spPr>
          <a:xfrm>
            <a:off x="3642222" y="4677203"/>
            <a:ext cx="1757195" cy="868829"/>
          </a:xfrm>
          <a:prstGeom prst="rect">
            <a:avLst/>
          </a:prstGeom>
          <a:noFill/>
          <a:ln/>
        </p:spPr>
        <p:txBody>
          <a:bodyPr wrap="square" lIns="0" tIns="0" rIns="0" bIns="0" rtlCol="0" anchor="t"/>
          <a:lstStyle/>
          <a:p>
            <a:pPr algn="ctr"/>
            <a:r>
              <a:rPr lang="en-US">
                <a:latin typeface="Arial" panose="020B0604020202020204" pitchFamily="34" charset="0"/>
                <a:ea typeface="Visuelt Pro ExtraLight"/>
                <a:cs typeface="Arial" panose="020B0604020202020204" pitchFamily="34" charset="0"/>
              </a:rPr>
              <a:t>Submitting an idea</a:t>
            </a:r>
          </a:p>
        </p:txBody>
      </p:sp>
      <p:sp>
        <p:nvSpPr>
          <p:cNvPr id="6" name="Body Medium">
            <a:extLst>
              <a:ext uri="{FF2B5EF4-FFF2-40B4-BE49-F238E27FC236}">
                <a16:creationId xmlns:a16="http://schemas.microsoft.com/office/drawing/2014/main" id="{8D896A6A-C731-FE79-9674-812C2F221C74}"/>
              </a:ext>
            </a:extLst>
          </p:cNvPr>
          <p:cNvSpPr/>
          <p:nvPr/>
        </p:nvSpPr>
        <p:spPr>
          <a:xfrm>
            <a:off x="5940921" y="4677202"/>
            <a:ext cx="1757195" cy="868829"/>
          </a:xfrm>
          <a:prstGeom prst="rect">
            <a:avLst/>
          </a:prstGeom>
          <a:noFill/>
          <a:ln/>
        </p:spPr>
        <p:txBody>
          <a:bodyPr wrap="square" lIns="0" tIns="0" rIns="0" bIns="0" rtlCol="0" anchor="t"/>
          <a:lstStyle/>
          <a:p>
            <a:pPr algn="ctr"/>
            <a:r>
              <a:rPr lang="en-US">
                <a:latin typeface="Arial" panose="020B0604020202020204" pitchFamily="34" charset="0"/>
                <a:ea typeface="Visuelt Pro ExtraLight"/>
                <a:cs typeface="Arial" panose="020B0604020202020204" pitchFamily="34" charset="0"/>
              </a:rPr>
              <a:t>Submitting an idea as a team</a:t>
            </a:r>
          </a:p>
        </p:txBody>
      </p:sp>
      <p:sp>
        <p:nvSpPr>
          <p:cNvPr id="7" name="Body Medium">
            <a:extLst>
              <a:ext uri="{FF2B5EF4-FFF2-40B4-BE49-F238E27FC236}">
                <a16:creationId xmlns:a16="http://schemas.microsoft.com/office/drawing/2014/main" id="{3462C973-CFAB-FA7F-AC04-1F4142ECD2B4}"/>
              </a:ext>
            </a:extLst>
          </p:cNvPr>
          <p:cNvSpPr/>
          <p:nvPr/>
        </p:nvSpPr>
        <p:spPr>
          <a:xfrm>
            <a:off x="8239620" y="4677202"/>
            <a:ext cx="1757195" cy="868829"/>
          </a:xfrm>
          <a:prstGeom prst="rect">
            <a:avLst/>
          </a:prstGeom>
          <a:noFill/>
          <a:ln/>
        </p:spPr>
        <p:txBody>
          <a:bodyPr wrap="square" lIns="0" tIns="0" rIns="0" bIns="0" rtlCol="0" anchor="t"/>
          <a:lstStyle/>
          <a:p>
            <a:pPr algn="ctr"/>
            <a:r>
              <a:rPr lang="en-US">
                <a:latin typeface="Arial" panose="020B0604020202020204" pitchFamily="34" charset="0"/>
                <a:ea typeface="Visuelt Pro ExtraLight"/>
                <a:cs typeface="Arial" panose="020B0604020202020204" pitchFamily="34" charset="0"/>
              </a:rPr>
              <a:t>Completing the entrepreneur's journey</a:t>
            </a:r>
          </a:p>
        </p:txBody>
      </p:sp>
      <p:pic>
        <p:nvPicPr>
          <p:cNvPr id="29" name="Picture 28" descr="A sign with a hand pointing to a pointer&#10;&#10;AI-generated content may be incorrect.">
            <a:extLst>
              <a:ext uri="{FF2B5EF4-FFF2-40B4-BE49-F238E27FC236}">
                <a16:creationId xmlns:a16="http://schemas.microsoft.com/office/drawing/2014/main" id="{71242798-7DDD-FA30-3D23-B87C759BA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354" y="2535776"/>
            <a:ext cx="1897569" cy="1897569"/>
          </a:xfrm>
          <a:prstGeom prst="rect">
            <a:avLst/>
          </a:prstGeom>
        </p:spPr>
      </p:pic>
      <p:pic>
        <p:nvPicPr>
          <p:cNvPr id="31" name="Picture 30" descr="A pink sign with black text and a light bulb&#10;&#10;AI-generated content may be incorrect.">
            <a:extLst>
              <a:ext uri="{FF2B5EF4-FFF2-40B4-BE49-F238E27FC236}">
                <a16:creationId xmlns:a16="http://schemas.microsoft.com/office/drawing/2014/main" id="{94116134-59EE-1170-A284-F16AD82EEB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079" y="2535775"/>
            <a:ext cx="1897569" cy="1897569"/>
          </a:xfrm>
          <a:prstGeom prst="rect">
            <a:avLst/>
          </a:prstGeom>
        </p:spPr>
      </p:pic>
      <p:pic>
        <p:nvPicPr>
          <p:cNvPr id="30" name="Picture 29" descr="A green and black hexagon with black text and a black and white logo&#10;&#10;AI-generated content may be incorrect.">
            <a:extLst>
              <a:ext uri="{FF2B5EF4-FFF2-40B4-BE49-F238E27FC236}">
                <a16:creationId xmlns:a16="http://schemas.microsoft.com/office/drawing/2014/main" id="{3A33E8BA-0AA0-483D-726E-5A59EB2B16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053" y="2535775"/>
            <a:ext cx="1897569" cy="1897569"/>
          </a:xfrm>
          <a:prstGeom prst="rect">
            <a:avLst/>
          </a:prstGeom>
        </p:spPr>
      </p:pic>
    </p:spTree>
    <p:extLst>
      <p:ext uri="{BB962C8B-B14F-4D97-AF65-F5344CB8AC3E}">
        <p14:creationId xmlns:p14="http://schemas.microsoft.com/office/powerpoint/2010/main" val="197579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51932-FD2C-D2C7-3024-4F3116C96F6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72F327D-63A0-ED64-06FC-EE9FFC40647D}"/>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854AB976-A29B-A4E1-7587-1F3342E7B0DA}"/>
              </a:ext>
            </a:extLst>
          </p:cNvPr>
          <p:cNvSpPr/>
          <p:nvPr/>
        </p:nvSpPr>
        <p:spPr>
          <a:xfrm>
            <a:off x="602961" y="547687"/>
            <a:ext cx="10969914"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Explorer badges for each workshop</a:t>
            </a:r>
          </a:p>
        </p:txBody>
      </p:sp>
      <p:sp>
        <p:nvSpPr>
          <p:cNvPr id="4" name="Body Medium">
            <a:extLst>
              <a:ext uri="{FF2B5EF4-FFF2-40B4-BE49-F238E27FC236}">
                <a16:creationId xmlns:a16="http://schemas.microsoft.com/office/drawing/2014/main" id="{0EC0AF0E-AF45-1C0B-CD61-C376844F03B2}"/>
              </a:ext>
            </a:extLst>
          </p:cNvPr>
          <p:cNvSpPr/>
          <p:nvPr/>
        </p:nvSpPr>
        <p:spPr>
          <a:xfrm>
            <a:off x="362535" y="4115221"/>
            <a:ext cx="1757196" cy="868829"/>
          </a:xfrm>
          <a:prstGeom prst="rect">
            <a:avLst/>
          </a:prstGeom>
          <a:noFill/>
          <a:ln/>
        </p:spPr>
        <p:txBody>
          <a:bodyPr wrap="square" lIns="0" tIns="0" rIns="0" bIns="0" rtlCol="0" anchor="t"/>
          <a:lstStyle/>
          <a:p>
            <a:pPr algn="ctr">
              <a:lnSpc>
                <a:spcPct val="150000"/>
              </a:lnSpc>
            </a:pPr>
            <a:r>
              <a:rPr lang="en-US">
                <a:latin typeface="Arial" panose="020B0604020202020204" pitchFamily="34" charset="0"/>
                <a:ea typeface="Visuelt Pro ExtraLight"/>
                <a:cs typeface="Arial" panose="020B0604020202020204" pitchFamily="34" charset="0"/>
              </a:rPr>
              <a:t>Workshop 1</a:t>
            </a:r>
          </a:p>
        </p:txBody>
      </p:sp>
      <p:sp>
        <p:nvSpPr>
          <p:cNvPr id="2" name="Body Medium">
            <a:extLst>
              <a:ext uri="{FF2B5EF4-FFF2-40B4-BE49-F238E27FC236}">
                <a16:creationId xmlns:a16="http://schemas.microsoft.com/office/drawing/2014/main" id="{0B117E91-B8A2-9C2E-7512-98C7166D224E}"/>
              </a:ext>
            </a:extLst>
          </p:cNvPr>
          <p:cNvSpPr/>
          <p:nvPr/>
        </p:nvSpPr>
        <p:spPr>
          <a:xfrm>
            <a:off x="2607973" y="4115221"/>
            <a:ext cx="1757196" cy="868829"/>
          </a:xfrm>
          <a:prstGeom prst="rect">
            <a:avLst/>
          </a:prstGeom>
          <a:noFill/>
          <a:ln/>
        </p:spPr>
        <p:txBody>
          <a:bodyPr wrap="square" lIns="0" tIns="0" rIns="0" bIns="0" rtlCol="0" anchor="t"/>
          <a:lstStyle/>
          <a:p>
            <a:pPr algn="ctr">
              <a:lnSpc>
                <a:spcPct val="150000"/>
              </a:lnSpc>
            </a:pPr>
            <a:r>
              <a:rPr lang="en-US">
                <a:latin typeface="Arial" panose="020B0604020202020204" pitchFamily="34" charset="0"/>
                <a:ea typeface="Visuelt Pro ExtraLight"/>
                <a:cs typeface="Arial" panose="020B0604020202020204" pitchFamily="34" charset="0"/>
              </a:rPr>
              <a:t>Workshop 2</a:t>
            </a:r>
          </a:p>
        </p:txBody>
      </p:sp>
      <p:sp>
        <p:nvSpPr>
          <p:cNvPr id="8" name="Body Medium">
            <a:extLst>
              <a:ext uri="{FF2B5EF4-FFF2-40B4-BE49-F238E27FC236}">
                <a16:creationId xmlns:a16="http://schemas.microsoft.com/office/drawing/2014/main" id="{4D6D2EF5-B521-A390-E96E-8F4740385FA2}"/>
              </a:ext>
            </a:extLst>
          </p:cNvPr>
          <p:cNvSpPr/>
          <p:nvPr/>
        </p:nvSpPr>
        <p:spPr>
          <a:xfrm>
            <a:off x="4853411" y="4115221"/>
            <a:ext cx="1757196" cy="868829"/>
          </a:xfrm>
          <a:prstGeom prst="rect">
            <a:avLst/>
          </a:prstGeom>
          <a:noFill/>
          <a:ln/>
        </p:spPr>
        <p:txBody>
          <a:bodyPr wrap="square" lIns="0" tIns="0" rIns="0" bIns="0" rtlCol="0" anchor="t"/>
          <a:lstStyle/>
          <a:p>
            <a:pPr algn="ctr">
              <a:lnSpc>
                <a:spcPct val="150000"/>
              </a:lnSpc>
            </a:pPr>
            <a:r>
              <a:rPr lang="en-US">
                <a:latin typeface="Arial" panose="020B0604020202020204" pitchFamily="34" charset="0"/>
                <a:ea typeface="Visuelt Pro ExtraLight"/>
                <a:cs typeface="Arial" panose="020B0604020202020204" pitchFamily="34" charset="0"/>
              </a:rPr>
              <a:t>Workshop 3</a:t>
            </a:r>
          </a:p>
        </p:txBody>
      </p:sp>
      <p:sp>
        <p:nvSpPr>
          <p:cNvPr id="9" name="Body Medium">
            <a:extLst>
              <a:ext uri="{FF2B5EF4-FFF2-40B4-BE49-F238E27FC236}">
                <a16:creationId xmlns:a16="http://schemas.microsoft.com/office/drawing/2014/main" id="{8AAD49C5-DD23-ACE0-ABDA-CBB0C7451214}"/>
              </a:ext>
            </a:extLst>
          </p:cNvPr>
          <p:cNvSpPr/>
          <p:nvPr/>
        </p:nvSpPr>
        <p:spPr>
          <a:xfrm>
            <a:off x="9343601" y="4108171"/>
            <a:ext cx="1757196" cy="868829"/>
          </a:xfrm>
          <a:prstGeom prst="rect">
            <a:avLst/>
          </a:prstGeom>
          <a:noFill/>
          <a:ln/>
        </p:spPr>
        <p:txBody>
          <a:bodyPr wrap="square" lIns="0" tIns="0" rIns="0" bIns="0" rtlCol="0" anchor="t"/>
          <a:lstStyle/>
          <a:p>
            <a:pPr algn="ctr">
              <a:lnSpc>
                <a:spcPct val="150000"/>
              </a:lnSpc>
            </a:pPr>
            <a:r>
              <a:rPr lang="en-US">
                <a:latin typeface="Arial" panose="020B0604020202020204" pitchFamily="34" charset="0"/>
                <a:ea typeface="Visuelt Pro ExtraLight"/>
                <a:cs typeface="Arial" panose="020B0604020202020204" pitchFamily="34" charset="0"/>
              </a:rPr>
              <a:t>Workshop 5</a:t>
            </a:r>
          </a:p>
        </p:txBody>
      </p:sp>
      <p:sp>
        <p:nvSpPr>
          <p:cNvPr id="10" name="Body Medium">
            <a:extLst>
              <a:ext uri="{FF2B5EF4-FFF2-40B4-BE49-F238E27FC236}">
                <a16:creationId xmlns:a16="http://schemas.microsoft.com/office/drawing/2014/main" id="{50BF0DBA-9DD6-DEC2-FFE0-709D995A9337}"/>
              </a:ext>
            </a:extLst>
          </p:cNvPr>
          <p:cNvSpPr/>
          <p:nvPr/>
        </p:nvSpPr>
        <p:spPr>
          <a:xfrm>
            <a:off x="7098849" y="4115222"/>
            <a:ext cx="1757196" cy="868829"/>
          </a:xfrm>
          <a:prstGeom prst="rect">
            <a:avLst/>
          </a:prstGeom>
          <a:noFill/>
          <a:ln/>
        </p:spPr>
        <p:txBody>
          <a:bodyPr wrap="square" lIns="0" tIns="0" rIns="0" bIns="0" rtlCol="0" anchor="t"/>
          <a:lstStyle/>
          <a:p>
            <a:pPr algn="ctr">
              <a:lnSpc>
                <a:spcPct val="150000"/>
              </a:lnSpc>
            </a:pPr>
            <a:r>
              <a:rPr lang="en-US">
                <a:latin typeface="Arial" panose="020B0604020202020204" pitchFamily="34" charset="0"/>
                <a:ea typeface="Visuelt Pro ExtraLight"/>
                <a:cs typeface="Arial" panose="020B0604020202020204" pitchFamily="34" charset="0"/>
              </a:rPr>
              <a:t>Workshop 4</a:t>
            </a:r>
          </a:p>
        </p:txBody>
      </p:sp>
      <p:pic>
        <p:nvPicPr>
          <p:cNvPr id="18" name="Picture 17" descr="A blue octagon with a rocket and text&#10;&#10;AI-generated content may be incorrect.">
            <a:extLst>
              <a:ext uri="{FF2B5EF4-FFF2-40B4-BE49-F238E27FC236}">
                <a16:creationId xmlns:a16="http://schemas.microsoft.com/office/drawing/2014/main" id="{9205F31F-9F57-4DE3-A684-4F0475230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35" y="2249786"/>
            <a:ext cx="1757196" cy="1757196"/>
          </a:xfrm>
          <a:prstGeom prst="rect">
            <a:avLst/>
          </a:prstGeom>
        </p:spPr>
      </p:pic>
      <p:pic>
        <p:nvPicPr>
          <p:cNvPr id="20" name="Picture 19" descr="A blue octagon with a rocket and text&#10;&#10;AI-generated content may be incorrect.">
            <a:extLst>
              <a:ext uri="{FF2B5EF4-FFF2-40B4-BE49-F238E27FC236}">
                <a16:creationId xmlns:a16="http://schemas.microsoft.com/office/drawing/2014/main" id="{FA03FFF6-FD11-90A5-BF32-80F0FEA8A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175" y="2249786"/>
            <a:ext cx="1757196" cy="1757196"/>
          </a:xfrm>
          <a:prstGeom prst="rect">
            <a:avLst/>
          </a:prstGeom>
        </p:spPr>
      </p:pic>
      <p:pic>
        <p:nvPicPr>
          <p:cNvPr id="22" name="Picture 21" descr="A blue octagon with a rocket and text&#10;&#10;AI-generated content may be incorrect.">
            <a:extLst>
              <a:ext uri="{FF2B5EF4-FFF2-40B4-BE49-F238E27FC236}">
                <a16:creationId xmlns:a16="http://schemas.microsoft.com/office/drawing/2014/main" id="{87F33315-B22A-DBF0-6C0A-246EF1B95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757" y="2249786"/>
            <a:ext cx="1757196" cy="1757196"/>
          </a:xfrm>
          <a:prstGeom prst="rect">
            <a:avLst/>
          </a:prstGeom>
        </p:spPr>
      </p:pic>
      <p:pic>
        <p:nvPicPr>
          <p:cNvPr id="24" name="Picture 23" descr="A blue octagon with a rocket and text&#10;&#10;AI-generated content may be incorrect.">
            <a:extLst>
              <a:ext uri="{FF2B5EF4-FFF2-40B4-BE49-F238E27FC236}">
                <a16:creationId xmlns:a16="http://schemas.microsoft.com/office/drawing/2014/main" id="{8FA5F0DE-F561-93E1-A3C5-D0E1C8630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3601" y="2273020"/>
            <a:ext cx="1757196" cy="1757196"/>
          </a:xfrm>
          <a:prstGeom prst="rect">
            <a:avLst/>
          </a:prstGeom>
        </p:spPr>
      </p:pic>
      <p:pic>
        <p:nvPicPr>
          <p:cNvPr id="26" name="Picture 25" descr="A blue octagon with a rocket and text&#10;&#10;AI-generated content may be incorrect.">
            <a:extLst>
              <a:ext uri="{FF2B5EF4-FFF2-40B4-BE49-F238E27FC236}">
                <a16:creationId xmlns:a16="http://schemas.microsoft.com/office/drawing/2014/main" id="{FFEC693B-0367-CD18-702E-848DD6EE2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8379" y="2252869"/>
            <a:ext cx="1757196" cy="1757196"/>
          </a:xfrm>
          <a:prstGeom prst="rect">
            <a:avLst/>
          </a:prstGeom>
        </p:spPr>
      </p:pic>
      <p:sp>
        <p:nvSpPr>
          <p:cNvPr id="32" name="Rectangle: Rounded Corners 31">
            <a:extLst>
              <a:ext uri="{FF2B5EF4-FFF2-40B4-BE49-F238E27FC236}">
                <a16:creationId xmlns:a16="http://schemas.microsoft.com/office/drawing/2014/main" id="{D4BB865C-4FB0-66A2-1F76-FE19CF95624A}"/>
              </a:ext>
            </a:extLst>
          </p:cNvPr>
          <p:cNvSpPr/>
          <p:nvPr/>
        </p:nvSpPr>
        <p:spPr>
          <a:xfrm>
            <a:off x="602961" y="4782870"/>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Claim your badge!</a:t>
            </a:r>
          </a:p>
        </p:txBody>
      </p:sp>
      <p:sp>
        <p:nvSpPr>
          <p:cNvPr id="35" name="Rectangle: Rounded Corners 34">
            <a:extLst>
              <a:ext uri="{FF2B5EF4-FFF2-40B4-BE49-F238E27FC236}">
                <a16:creationId xmlns:a16="http://schemas.microsoft.com/office/drawing/2014/main" id="{07DEC48A-0A7E-3AC0-23DF-A574008397C4}"/>
              </a:ext>
            </a:extLst>
          </p:cNvPr>
          <p:cNvSpPr/>
          <p:nvPr/>
        </p:nvSpPr>
        <p:spPr>
          <a:xfrm>
            <a:off x="2848399" y="4735245"/>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Claim your badge!</a:t>
            </a:r>
          </a:p>
        </p:txBody>
      </p:sp>
      <p:sp>
        <p:nvSpPr>
          <p:cNvPr id="36" name="Rectangle: Rounded Corners 35">
            <a:extLst>
              <a:ext uri="{FF2B5EF4-FFF2-40B4-BE49-F238E27FC236}">
                <a16:creationId xmlns:a16="http://schemas.microsoft.com/office/drawing/2014/main" id="{EF89FB1C-C925-1467-0A17-5DEA923BA0EB}"/>
              </a:ext>
            </a:extLst>
          </p:cNvPr>
          <p:cNvSpPr/>
          <p:nvPr/>
        </p:nvSpPr>
        <p:spPr>
          <a:xfrm>
            <a:off x="5096457" y="4735245"/>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Claim your badge!</a:t>
            </a:r>
          </a:p>
        </p:txBody>
      </p:sp>
      <p:sp>
        <p:nvSpPr>
          <p:cNvPr id="37" name="Rectangle: Rounded Corners 36">
            <a:extLst>
              <a:ext uri="{FF2B5EF4-FFF2-40B4-BE49-F238E27FC236}">
                <a16:creationId xmlns:a16="http://schemas.microsoft.com/office/drawing/2014/main" id="{23A9C615-439C-F456-AB9B-91820CBAD73A}"/>
              </a:ext>
            </a:extLst>
          </p:cNvPr>
          <p:cNvSpPr/>
          <p:nvPr/>
        </p:nvSpPr>
        <p:spPr>
          <a:xfrm>
            <a:off x="7341895" y="4735245"/>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Claim your badge!</a:t>
            </a:r>
          </a:p>
        </p:txBody>
      </p:sp>
      <p:sp>
        <p:nvSpPr>
          <p:cNvPr id="38" name="Rectangle: Rounded Corners 37">
            <a:extLst>
              <a:ext uri="{FF2B5EF4-FFF2-40B4-BE49-F238E27FC236}">
                <a16:creationId xmlns:a16="http://schemas.microsoft.com/office/drawing/2014/main" id="{6A42ACE4-53FD-9211-2D0F-DFE3936C1601}"/>
              </a:ext>
            </a:extLst>
          </p:cNvPr>
          <p:cNvSpPr/>
          <p:nvPr/>
        </p:nvSpPr>
        <p:spPr>
          <a:xfrm>
            <a:off x="9584027" y="4735245"/>
            <a:ext cx="1276344" cy="1155968"/>
          </a:xfrm>
          <a:prstGeom prst="roundRect">
            <a:avLst/>
          </a:prstGeom>
          <a:solidFill>
            <a:srgbClr val="EBE9E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From 1 June</a:t>
            </a:r>
          </a:p>
        </p:txBody>
      </p:sp>
      <p:sp>
        <p:nvSpPr>
          <p:cNvPr id="42" name="Rectangle: Rounded Corners 41">
            <a:extLst>
              <a:ext uri="{FF2B5EF4-FFF2-40B4-BE49-F238E27FC236}">
                <a16:creationId xmlns:a16="http://schemas.microsoft.com/office/drawing/2014/main" id="{8D014DA7-BD24-1957-51E0-5AC4FE1FE742}"/>
              </a:ext>
            </a:extLst>
          </p:cNvPr>
          <p:cNvSpPr/>
          <p:nvPr/>
        </p:nvSpPr>
        <p:spPr>
          <a:xfrm>
            <a:off x="7345200" y="4722256"/>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Claim your badge!</a:t>
            </a:r>
          </a:p>
        </p:txBody>
      </p:sp>
    </p:spTree>
    <p:extLst>
      <p:ext uri="{BB962C8B-B14F-4D97-AF65-F5344CB8AC3E}">
        <p14:creationId xmlns:p14="http://schemas.microsoft.com/office/powerpoint/2010/main" val="360226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88C96F7E-7370-699E-7FA8-AFEFC0FAB53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3B6A63E-8309-7B82-8E3F-D1A0313D6423}"/>
              </a:ext>
            </a:extLst>
          </p:cNvPr>
          <p:cNvGrpSpPr/>
          <p:nvPr/>
        </p:nvGrpSpPr>
        <p:grpSpPr>
          <a:xfrm>
            <a:off x="493682" y="3352081"/>
            <a:ext cx="7502828" cy="2698051"/>
            <a:chOff x="504579" y="2074532"/>
            <a:chExt cx="6166030" cy="2698051"/>
          </a:xfrm>
        </p:grpSpPr>
        <p:sp>
          <p:nvSpPr>
            <p:cNvPr id="7" name="Improving the what why how and who">
              <a:extLst>
                <a:ext uri="{FF2B5EF4-FFF2-40B4-BE49-F238E27FC236}">
                  <a16:creationId xmlns:a16="http://schemas.microsoft.com/office/drawing/2014/main" id="{D526AE18-34B0-3DF0-71DA-DC07AC99DAA1}"/>
                </a:ext>
              </a:extLst>
            </p:cNvPr>
            <p:cNvSpPr/>
            <p:nvPr/>
          </p:nvSpPr>
          <p:spPr>
            <a:xfrm>
              <a:off x="571200" y="2074532"/>
              <a:ext cx="4922092"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Arial" panose="020B0604020202020204" pitchFamily="34" charset="0"/>
                  <a:cs typeface="Arial" panose="020B0604020202020204" pitchFamily="34" charset="0"/>
                </a:rPr>
                <a:t>Explore Enterprise</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6800" b="1" i="0" u="none" strike="noStrike" kern="1200" cap="none" spc="0" normalizeH="0" baseline="0" noProof="0">
                <a:ln>
                  <a:noFill/>
                </a:ln>
                <a:solidFill>
                  <a:srgbClr val="F6F2E9"/>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DF699B-4E86-8564-3005-67ECD0205A6B}"/>
                </a:ext>
              </a:extLst>
            </p:cNvPr>
            <p:cNvSpPr txBox="1"/>
            <p:nvPr/>
          </p:nvSpPr>
          <p:spPr>
            <a:xfrm>
              <a:off x="504579" y="4310918"/>
              <a:ext cx="6166030" cy="461665"/>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GB" sz="2400">
                  <a:solidFill>
                    <a:srgbClr val="F6F2E9"/>
                  </a:solidFill>
                  <a:latin typeface="Arial" panose="020B0604020202020204" pitchFamily="34" charset="0"/>
                  <a:cs typeface="Arial" panose="020B0604020202020204" pitchFamily="34" charset="0"/>
                </a:rPr>
                <a:t>Learning Workshop 5</a:t>
              </a:r>
              <a:endParaRPr kumimoji="0" lang="en-GB" sz="2400" b="0" i="0" u="none" strike="noStrike" kern="1200" cap="none" spc="0" normalizeH="0" baseline="0" noProof="0">
                <a:ln>
                  <a:noFill/>
                </a:ln>
                <a:solidFill>
                  <a:srgbClr val="F6F2E9"/>
                </a:solidFill>
                <a:effectLst/>
                <a:uLnTx/>
                <a:uFillTx/>
                <a:latin typeface="Arial" panose="020B0604020202020204" pitchFamily="34" charset="0"/>
                <a:cs typeface="Arial" panose="020B0604020202020204" pitchFamily="34" charset="0"/>
              </a:endParaRPr>
            </a:p>
          </p:txBody>
        </p:sp>
      </p:grpSp>
      <p:pic>
        <p:nvPicPr>
          <p:cNvPr id="2" name="Picture 1" descr="A yellow and blue star with a blue star in the center&#10;&#10;Description automatically generated">
            <a:extLst>
              <a:ext uri="{FF2B5EF4-FFF2-40B4-BE49-F238E27FC236}">
                <a16:creationId xmlns:a16="http://schemas.microsoft.com/office/drawing/2014/main" id="{112038C0-925F-2B34-73E5-1D1EA54D6BF3}"/>
              </a:ext>
            </a:extLst>
          </p:cNvPr>
          <p:cNvPicPr>
            <a:picLocks noChangeAspect="1"/>
          </p:cNvPicPr>
          <p:nvPr/>
        </p:nvPicPr>
        <p:blipFill>
          <a:blip r:embed="rId3">
            <a:extLst>
              <a:ext uri="{28A0092B-C50C-407E-A947-70E740481C1C}">
                <a14:useLocalDpi xmlns:a14="http://schemas.microsoft.com/office/drawing/2010/main" val="0"/>
              </a:ext>
            </a:extLst>
          </a:blip>
          <a:srcRect l="-4768" t="-12020" r="39862" b="41977"/>
          <a:stretch/>
        </p:blipFill>
        <p:spPr>
          <a:xfrm>
            <a:off x="4245096" y="-1717581"/>
            <a:ext cx="7946904" cy="8575581"/>
          </a:xfrm>
          <a:prstGeom prst="rect">
            <a:avLst/>
          </a:prstGeom>
        </p:spPr>
      </p:pic>
    </p:spTree>
    <p:extLst>
      <p:ext uri="{BB962C8B-B14F-4D97-AF65-F5344CB8AC3E}">
        <p14:creationId xmlns:p14="http://schemas.microsoft.com/office/powerpoint/2010/main" val="959134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270C4-257D-490A-2F19-EDD359E892B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700A9B3-22F8-83CE-35C2-84291F313994}"/>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Body Medium">
            <a:extLst>
              <a:ext uri="{FF2B5EF4-FFF2-40B4-BE49-F238E27FC236}">
                <a16:creationId xmlns:a16="http://schemas.microsoft.com/office/drawing/2014/main" id="{BDCB505D-8564-98B8-A633-FD0381044236}"/>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23941B0-21E9-8CEC-555D-FD182A47E5B4}"/>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5" name="Body Medium">
            <a:extLst>
              <a:ext uri="{FF2B5EF4-FFF2-40B4-BE49-F238E27FC236}">
                <a16:creationId xmlns:a16="http://schemas.microsoft.com/office/drawing/2014/main" id="{A7F68D8C-5CD1-A245-6127-83D9E0A9DC57}"/>
              </a:ext>
            </a:extLst>
          </p:cNvPr>
          <p:cNvSpPr/>
          <p:nvPr/>
        </p:nvSpPr>
        <p:spPr>
          <a:xfrm>
            <a:off x="602961" y="493106"/>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Arial" panose="020B0604020202020204" pitchFamily="34" charset="0"/>
                <a:cs typeface="Arial" panose="020B0604020202020204" pitchFamily="34" charset="0"/>
              </a:rPr>
              <a:t>Laying foundations (survey 1)</a:t>
            </a:r>
          </a:p>
        </p:txBody>
      </p:sp>
      <p:sp>
        <p:nvSpPr>
          <p:cNvPr id="22" name="Body Medium">
            <a:extLst>
              <a:ext uri="{FF2B5EF4-FFF2-40B4-BE49-F238E27FC236}">
                <a16:creationId xmlns:a16="http://schemas.microsoft.com/office/drawing/2014/main" id="{1B576F22-95F3-34D5-84E9-7E7D21EC3E96}"/>
              </a:ext>
            </a:extLst>
          </p:cNvPr>
          <p:cNvSpPr/>
          <p:nvPr/>
        </p:nvSpPr>
        <p:spPr>
          <a:xfrm>
            <a:off x="567129" y="1988836"/>
            <a:ext cx="8831860" cy="4691798"/>
          </a:xfrm>
          <a:prstGeom prst="rect">
            <a:avLst/>
          </a:prstGeom>
          <a:noFill/>
          <a:ln/>
        </p:spPr>
        <p:txBody>
          <a:bodyPr wrap="square" lIns="0" tIns="0" rIns="0" bIns="0" rtlCol="0" anchor="t"/>
          <a:lstStyle/>
          <a:p>
            <a:r>
              <a:rPr lang="en-GB" sz="2400">
                <a:latin typeface="Arial" panose="020B0604020202020204" pitchFamily="34" charset="0"/>
                <a:cs typeface="Arial" panose="020B0604020202020204" pitchFamily="34" charset="0"/>
              </a:rPr>
              <a:t>To chart a course forward, you must first know where you stand</a:t>
            </a:r>
          </a:p>
          <a:p>
            <a:endParaRPr lang="en-US" sz="2400">
              <a:latin typeface="Arial" panose="020B0604020202020204" pitchFamily="34" charset="0"/>
              <a:ea typeface="Visuelt Pro ExtraLight"/>
              <a:cs typeface="Arial" panose="020B0604020202020204" pitchFamily="34" charset="0"/>
            </a:endParaRPr>
          </a:p>
          <a:p>
            <a:pPr>
              <a:lnSpc>
                <a:spcPct val="150000"/>
              </a:lnSpc>
            </a:pPr>
            <a:endParaRPr lang="en-US" sz="2400">
              <a:latin typeface="Arial" panose="020B0604020202020204" pitchFamily="34" charset="0"/>
              <a:ea typeface="Visuelt Pro ExtraLight"/>
              <a:cs typeface="Arial" panose="020B0604020202020204" pitchFamily="34" charset="0"/>
            </a:endParaRPr>
          </a:p>
        </p:txBody>
      </p:sp>
      <p:graphicFrame>
        <p:nvGraphicFramePr>
          <p:cNvPr id="39" name="Table 38">
            <a:extLst>
              <a:ext uri="{FF2B5EF4-FFF2-40B4-BE49-F238E27FC236}">
                <a16:creationId xmlns:a16="http://schemas.microsoft.com/office/drawing/2014/main" id="{826DAAE5-FBD3-6BE0-EAD4-282FF477B149}"/>
              </a:ext>
            </a:extLst>
          </p:cNvPr>
          <p:cNvGraphicFramePr>
            <a:graphicFrameLocks noGrp="1"/>
          </p:cNvGraphicFramePr>
          <p:nvPr>
            <p:extLst>
              <p:ext uri="{D42A27DB-BD31-4B8C-83A1-F6EECF244321}">
                <p14:modId xmlns:p14="http://schemas.microsoft.com/office/powerpoint/2010/main" val="2862912420"/>
              </p:ext>
            </p:extLst>
          </p:nvPr>
        </p:nvGraphicFramePr>
        <p:xfrm>
          <a:off x="1980595" y="2702545"/>
          <a:ext cx="7535483" cy="2815960"/>
        </p:xfrm>
        <a:graphic>
          <a:graphicData uri="http://schemas.openxmlformats.org/drawingml/2006/table">
            <a:tbl>
              <a:tblPr firstRow="1" bandRow="1">
                <a:tableStyleId>{C083E6E3-FA7D-4D7B-A595-EF9225AFEA82}</a:tableStyleId>
              </a:tblPr>
              <a:tblGrid>
                <a:gridCol w="1976670">
                  <a:extLst>
                    <a:ext uri="{9D8B030D-6E8A-4147-A177-3AD203B41FA5}">
                      <a16:colId xmlns:a16="http://schemas.microsoft.com/office/drawing/2014/main" val="2791638648"/>
                    </a:ext>
                  </a:extLst>
                </a:gridCol>
                <a:gridCol w="5558813">
                  <a:extLst>
                    <a:ext uri="{9D8B030D-6E8A-4147-A177-3AD203B41FA5}">
                      <a16:colId xmlns:a16="http://schemas.microsoft.com/office/drawing/2014/main" val="171805292"/>
                    </a:ext>
                  </a:extLst>
                </a:gridCol>
              </a:tblGrid>
              <a:tr h="497383">
                <a:tc>
                  <a:txBody>
                    <a:bodyPr/>
                    <a:lstStyle/>
                    <a:p>
                      <a:r>
                        <a:rPr lang="en-GB" sz="1800" b="1">
                          <a:latin typeface="Arial" panose="020B0604020202020204" pitchFamily="34" charset="0"/>
                          <a:cs typeface="Arial" panose="020B0604020202020204" pitchFamily="34" charset="0"/>
                        </a:rPr>
                        <a:t>Capability</a:t>
                      </a:r>
                    </a:p>
                  </a:txBody>
                  <a:tcPr anchor="ctr">
                    <a:solidFill>
                      <a:srgbClr val="03ECDD"/>
                    </a:solidFill>
                  </a:tcPr>
                </a:tc>
                <a:tc>
                  <a:txBody>
                    <a:bodyPr/>
                    <a:lstStyle/>
                    <a:p>
                      <a:r>
                        <a:rPr lang="en-GB" sz="1800" b="1">
                          <a:latin typeface="Arial" panose="020B0604020202020204" pitchFamily="34" charset="0"/>
                          <a:cs typeface="Arial" panose="020B0604020202020204" pitchFamily="34" charset="0"/>
                        </a:rPr>
                        <a:t>Statement</a:t>
                      </a:r>
                    </a:p>
                  </a:txBody>
                  <a:tcPr anchor="ctr">
                    <a:solidFill>
                      <a:srgbClr val="03ECDD"/>
                    </a:solidFill>
                  </a:tcPr>
                </a:tc>
                <a:extLst>
                  <a:ext uri="{0D108BD9-81ED-4DB2-BD59-A6C34878D82A}">
                    <a16:rowId xmlns:a16="http://schemas.microsoft.com/office/drawing/2014/main" val="728828462"/>
                  </a:ext>
                </a:extLst>
              </a:tr>
              <a:tr h="772859">
                <a:tc>
                  <a:txBody>
                    <a:bodyPr/>
                    <a:lstStyle/>
                    <a:p>
                      <a:r>
                        <a:rPr lang="en-GB" sz="1800" b="1">
                          <a:latin typeface="Arial" panose="020B0604020202020204" pitchFamily="34" charset="0"/>
                          <a:cs typeface="Arial" panose="020B0604020202020204" pitchFamily="34" charset="0"/>
                        </a:rPr>
                        <a:t>Critical Thinking</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a:effectLst/>
                          <a:latin typeface="Arial" panose="020B0604020202020204" pitchFamily="34" charset="0"/>
                          <a:cs typeface="Arial" panose="020B0604020202020204" pitchFamily="34" charset="0"/>
                        </a:rPr>
                        <a:t>I can assess different options and select the best for myself and my community.</a:t>
                      </a:r>
                    </a:p>
                  </a:txBody>
                  <a:tcPr anchor="ctr">
                    <a:solidFill>
                      <a:srgbClr val="FFFAEF">
                        <a:alpha val="20000"/>
                      </a:srgbClr>
                    </a:solidFill>
                  </a:tcPr>
                </a:tc>
                <a:extLst>
                  <a:ext uri="{0D108BD9-81ED-4DB2-BD59-A6C34878D82A}">
                    <a16:rowId xmlns:a16="http://schemas.microsoft.com/office/drawing/2014/main" val="2462516747"/>
                  </a:ext>
                </a:extLst>
              </a:tr>
              <a:tr h="772859">
                <a:tc>
                  <a:txBody>
                    <a:bodyPr/>
                    <a:lstStyle/>
                    <a:p>
                      <a:r>
                        <a:rPr lang="en-GB" sz="1800" b="1">
                          <a:latin typeface="Arial" panose="020B0604020202020204" pitchFamily="34" charset="0"/>
                          <a:cs typeface="Arial" panose="020B0604020202020204" pitchFamily="34" charset="0"/>
                        </a:rPr>
                        <a:t>Courage</a:t>
                      </a:r>
                    </a:p>
                  </a:txBody>
                  <a:tcPr anchor="ct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1800" b="0" i="0" u="none" strike="noStrike" kern="1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can overcome my worries to step up for actioning something I strongly believe in.</a:t>
                      </a:r>
                      <a:endParaRPr lang="en-GB"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0890715"/>
                  </a:ext>
                </a:extLst>
              </a:tr>
              <a:tr h="772859">
                <a:tc>
                  <a:txBody>
                    <a:bodyPr/>
                    <a:lstStyle/>
                    <a:p>
                      <a:r>
                        <a:rPr lang="en-GB" sz="1800" b="1">
                          <a:latin typeface="Arial" panose="020B0604020202020204" pitchFamily="34" charset="0"/>
                          <a:cs typeface="Arial" panose="020B0604020202020204" pitchFamily="34" charset="0"/>
                        </a:rPr>
                        <a:t>Composure</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1800" b="0" i="0" u="none" strike="noStrike" kern="1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have the confidence to plan and take the next step.</a:t>
                      </a:r>
                    </a:p>
                  </a:txBody>
                  <a:tcPr anchor="ctr">
                    <a:solidFill>
                      <a:srgbClr val="FFFAEF">
                        <a:alpha val="20000"/>
                      </a:srgbClr>
                    </a:solidFill>
                  </a:tcPr>
                </a:tc>
                <a:extLst>
                  <a:ext uri="{0D108BD9-81ED-4DB2-BD59-A6C34878D82A}">
                    <a16:rowId xmlns:a16="http://schemas.microsoft.com/office/drawing/2014/main" val="3557240161"/>
                  </a:ext>
                </a:extLst>
              </a:tr>
            </a:tbl>
          </a:graphicData>
        </a:graphic>
      </p:graphicFrame>
      <p:sp>
        <p:nvSpPr>
          <p:cNvPr id="41" name="TextBox 40">
            <a:extLst>
              <a:ext uri="{FF2B5EF4-FFF2-40B4-BE49-F238E27FC236}">
                <a16:creationId xmlns:a16="http://schemas.microsoft.com/office/drawing/2014/main" id="{95297782-3754-0328-57B0-D87F011FDB18}"/>
              </a:ext>
            </a:extLst>
          </p:cNvPr>
          <p:cNvSpPr txBox="1"/>
          <p:nvPr/>
        </p:nvSpPr>
        <p:spPr>
          <a:xfrm>
            <a:off x="602961" y="5652786"/>
            <a:ext cx="8213549" cy="888705"/>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kern="0">
                <a:solidFill>
                  <a:srgbClr val="000000"/>
                </a:solidFill>
                <a:highlight>
                  <a:srgbClr val="B6FF99"/>
                </a:highlight>
                <a:latin typeface="Arial" panose="020B0604020202020204" pitchFamily="34" charset="0"/>
                <a:ea typeface="Visuelt Pro ExtraLight"/>
                <a:cs typeface="Arial" panose="020B0604020202020204" pitchFamily="34" charset="0"/>
              </a:rPr>
              <a:t>Participants who attend the workshop and complete the workshop surveys will obtain an ‘Explorer’ digital badge</a:t>
            </a:r>
            <a:endParaRPr kumimoji="0" lang="en-US" sz="1800" b="0" i="0" u="none" strike="noStrike" kern="0" cap="none" spc="0" normalizeH="0" baseline="0" noProof="0">
              <a:ln>
                <a:noFill/>
              </a:ln>
              <a:solidFill>
                <a:srgbClr val="000000"/>
              </a:solidFill>
              <a:effectLst/>
              <a:highlight>
                <a:srgbClr val="B6FF99"/>
              </a:highlight>
              <a:uLnTx/>
              <a:uFillTx/>
              <a:latin typeface="Arial" panose="020B0604020202020204" pitchFamily="34" charset="0"/>
              <a:ea typeface="Visuelt Pro ExtraLight"/>
              <a:cs typeface="Arial" panose="020B0604020202020204" pitchFamily="34" charset="0"/>
            </a:endParaRPr>
          </a:p>
        </p:txBody>
      </p:sp>
      <p:pic>
        <p:nvPicPr>
          <p:cNvPr id="3" name="Picture 2" descr="A blue octagon with a rocket and text&#10;&#10;AI-generated content may be incorrect.">
            <a:extLst>
              <a:ext uri="{FF2B5EF4-FFF2-40B4-BE49-F238E27FC236}">
                <a16:creationId xmlns:a16="http://schemas.microsoft.com/office/drawing/2014/main" id="{5CFF4360-99B4-FDA5-D345-A294413E3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463" y="4158277"/>
            <a:ext cx="2670455" cy="2670455"/>
          </a:xfrm>
          <a:prstGeom prst="rect">
            <a:avLst/>
          </a:prstGeom>
        </p:spPr>
      </p:pic>
      <p:pic>
        <p:nvPicPr>
          <p:cNvPr id="11" name="Picture 10">
            <a:extLst>
              <a:ext uri="{FF2B5EF4-FFF2-40B4-BE49-F238E27FC236}">
                <a16:creationId xmlns:a16="http://schemas.microsoft.com/office/drawing/2014/main" id="{0C352ACC-AAF0-99B0-D4FB-B980FB992053}"/>
              </a:ext>
            </a:extLst>
          </p:cNvPr>
          <p:cNvPicPr>
            <a:picLocks noChangeAspect="1"/>
          </p:cNvPicPr>
          <p:nvPr/>
        </p:nvPicPr>
        <p:blipFill>
          <a:blip r:embed="rId4"/>
          <a:srcRect l="82960"/>
          <a:stretch/>
        </p:blipFill>
        <p:spPr>
          <a:xfrm>
            <a:off x="0" y="2686857"/>
            <a:ext cx="1702642" cy="2267909"/>
          </a:xfrm>
          <a:prstGeom prst="rect">
            <a:avLst/>
          </a:prstGeom>
        </p:spPr>
      </p:pic>
    </p:spTree>
    <p:extLst>
      <p:ext uri="{BB962C8B-B14F-4D97-AF65-F5344CB8AC3E}">
        <p14:creationId xmlns:p14="http://schemas.microsoft.com/office/powerpoint/2010/main" val="40222842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190bdc0-d579-44de-af3a-e5f9618dc49e" xsi:nil="true"/>
    <Order0 xmlns="f67f9995-efec-40f5-bf63-ed2f4830dce0" xsi:nil="true"/>
    <lcf76f155ced4ddcb4097134ff3c332f xmlns="f67f9995-efec-40f5-bf63-ed2f4830dce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0D0FF0CE95BC4A8E6FB3BB86949185" ma:contentTypeVersion="17" ma:contentTypeDescription="Create a new document." ma:contentTypeScope="" ma:versionID="f4884de8a575e175f26c702e1cb0f9b7">
  <xsd:schema xmlns:xsd="http://www.w3.org/2001/XMLSchema" xmlns:xs="http://www.w3.org/2001/XMLSchema" xmlns:p="http://schemas.microsoft.com/office/2006/metadata/properties" xmlns:ns2="f67f9995-efec-40f5-bf63-ed2f4830dce0" xmlns:ns3="b190bdc0-d579-44de-af3a-e5f9618dc49e" targetNamespace="http://schemas.microsoft.com/office/2006/metadata/properties" ma:root="true" ma:fieldsID="5ffe2daeb909148d71d8bad94cc04338" ns2:_="" ns3:_="">
    <xsd:import namespace="f67f9995-efec-40f5-bf63-ed2f4830dce0"/>
    <xsd:import namespace="b190bdc0-d579-44de-af3a-e5f9618dc49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ServiceSearchProperties" minOccurs="0"/>
                <xsd:element ref="ns2:Order0"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7f9995-efec-40f5-bf63-ed2f4830dc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d9313c1-914b-474e-8e8a-92b166dc627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rder0" ma:index="23" nillable="true" ma:displayName="Order" ma:format="Dropdown" ma:internalName="Order0" ma:percentage="FALSE">
      <xsd:simpleType>
        <xsd:restriction base="dms:Number"/>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90bdc0-d579-44de-af3a-e5f9618dc49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a81b577-3423-4a58-b909-92a59c7a9631}" ma:internalName="TaxCatchAll" ma:showField="CatchAllData" ma:web="b190bdc0-d579-44de-af3a-e5f9618dc4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B7FDA-AC2E-4606-B68D-085AE5CD8B24}">
  <ds:schemaRefs>
    <ds:schemaRef ds:uri="http://schemas.microsoft.com/sharepoint/v3/contenttype/forms"/>
  </ds:schemaRefs>
</ds:datastoreItem>
</file>

<file path=customXml/itemProps2.xml><?xml version="1.0" encoding="utf-8"?>
<ds:datastoreItem xmlns:ds="http://schemas.openxmlformats.org/officeDocument/2006/customXml" ds:itemID="{1371F357-AC50-4895-843C-31FAF6E63D9A}">
  <ds:schemaRefs>
    <ds:schemaRef ds:uri="http://purl.org/dc/elements/1.1/"/>
    <ds:schemaRef ds:uri="http://schemas.openxmlformats.org/package/2006/metadata/core-properties"/>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f67f9995-efec-40f5-bf63-ed2f4830dce0"/>
    <ds:schemaRef ds:uri="http://schemas.microsoft.com/office/2006/metadata/properties"/>
    <ds:schemaRef ds:uri="b190bdc0-d579-44de-af3a-e5f9618dc49e"/>
  </ds:schemaRefs>
</ds:datastoreItem>
</file>

<file path=customXml/itemProps3.xml><?xml version="1.0" encoding="utf-8"?>
<ds:datastoreItem xmlns:ds="http://schemas.openxmlformats.org/officeDocument/2006/customXml" ds:itemID="{166A0578-DCBB-4B03-82C7-BE15263C3DAD}">
  <ds:schemaRefs>
    <ds:schemaRef ds:uri="b190bdc0-d579-44de-af3a-e5f9618dc49e"/>
    <ds:schemaRef ds:uri="f67f9995-efec-40f5-bf63-ed2f4830dc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TotalTime>
  <Words>6908</Words>
  <Application>Microsoft Office PowerPoint</Application>
  <PresentationFormat>Widescreen</PresentationFormat>
  <Paragraphs>594</Paragraphs>
  <Slides>56</Slides>
  <Notes>56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56</vt:i4>
      </vt:variant>
    </vt:vector>
  </HeadingPairs>
  <TitlesOfParts>
    <vt:vector size="74" baseType="lpstr">
      <vt:lpstr>-apple-system</vt:lpstr>
      <vt:lpstr>Aptos</vt:lpstr>
      <vt:lpstr>Aptos Display</vt:lpstr>
      <vt:lpstr>Arial</vt:lpstr>
      <vt:lpstr>Calibri</vt:lpstr>
      <vt:lpstr>Georgia</vt:lpstr>
      <vt:lpstr>Gill San </vt:lpstr>
      <vt:lpstr>Gill Sans</vt:lpstr>
      <vt:lpstr>Gill Sans MT</vt:lpstr>
      <vt:lpstr>Schibsted Grotesk</vt:lpstr>
      <vt:lpstr>Segoe UI</vt:lpstr>
      <vt:lpstr>Source Sans Pro</vt:lpstr>
      <vt:lpstr>Symbol</vt:lpstr>
      <vt:lpstr>Times New Roman</vt:lpstr>
      <vt:lpstr>Visuelt Pro</vt:lpstr>
      <vt:lpstr>Visuelt Pro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 Dickie</dc:creator>
  <cp:lastModifiedBy>Anna Markland</cp:lastModifiedBy>
  <cp:revision>1</cp:revision>
  <dcterms:created xsi:type="dcterms:W3CDTF">2025-02-10T16:12:48Z</dcterms:created>
  <dcterms:modified xsi:type="dcterms:W3CDTF">2025-05-22T10:03:54Z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0x010100970D0FF0CE95BC4A8E6FB3BB86949185</vt:lpwstr>
  </property>
  <property fmtid="{D5CDD505-2E9C-101B-9397-08002B2CF9AE}" pid="3" name="MediaServiceImageTags">
    <vt:lpwstr/>
  </property>
</Properties>
</file>