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2" r:id="rId4"/>
    <p:sldMasterId id="2147483705" r:id="rId5"/>
    <p:sldMasterId id="2147483707" r:id="rId6"/>
    <p:sldMasterId id="2147483719" r:id="rId7"/>
  </p:sldMasterIdLst>
  <p:notesMasterIdLst>
    <p:notesMasterId r:id="rId54"/>
  </p:notesMasterIdLst>
  <p:sldIdLst>
    <p:sldId id="1955" r:id="rId8"/>
    <p:sldId id="302" r:id="rId9"/>
    <p:sldId id="1944" r:id="rId10"/>
    <p:sldId id="1971" r:id="rId11"/>
    <p:sldId id="1987" r:id="rId12"/>
    <p:sldId id="257" r:id="rId13"/>
    <p:sldId id="1988" r:id="rId14"/>
    <p:sldId id="1989" r:id="rId15"/>
    <p:sldId id="2002" r:id="rId16"/>
    <p:sldId id="1990" r:id="rId17"/>
    <p:sldId id="2003" r:id="rId18"/>
    <p:sldId id="2000" r:id="rId19"/>
    <p:sldId id="1991" r:id="rId20"/>
    <p:sldId id="1998" r:id="rId21"/>
    <p:sldId id="1983" r:id="rId22"/>
    <p:sldId id="1993" r:id="rId23"/>
    <p:sldId id="1994" r:id="rId24"/>
    <p:sldId id="1995" r:id="rId25"/>
    <p:sldId id="1999" r:id="rId26"/>
    <p:sldId id="1997" r:id="rId27"/>
    <p:sldId id="259" r:id="rId28"/>
    <p:sldId id="258"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4" r:id="rId43"/>
    <p:sldId id="273" r:id="rId44"/>
    <p:sldId id="276" r:id="rId45"/>
    <p:sldId id="277" r:id="rId46"/>
    <p:sldId id="2004" r:id="rId47"/>
    <p:sldId id="1950" r:id="rId48"/>
    <p:sldId id="1945" r:id="rId49"/>
    <p:sldId id="2005" r:id="rId50"/>
    <p:sldId id="1951" r:id="rId51"/>
    <p:sldId id="1959" r:id="rId52"/>
    <p:sldId id="195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8C0F1B-9250-2238-CBF5-6624B57DFAF9}" name="Anna Markland" initials="AM" userId="S::Anna.Markland@rsa.org.uk::4ffb9076-3e61-4ce0-97f3-8a58bb143a95" providerId="AD"/>
  <p188:author id="{6DD58347-23EE-9E66-F9CA-816CC1DC873A}" name="Joanna Choukeir" initials="JC" userId="S::Joanna.Choukeir@rsa.org.uk::bbde3cae-641e-40a2-916e-8243ac51408f" providerId="AD"/>
  <p188:author id="{31FDD2A0-9931-3C2A-450B-C24E87708B6D}" name="Aoife O'Doherty" initials="" userId="S::Aoife.ODoherty@rsa.org.uk::77d48955-4ae4-447c-b220-17af053e0e6b" providerId="AD"/>
  <p188:author id="{C01A04C2-D60F-EABA-BCDA-8595AC5AC471}" name="Catherine Pineo" initials="" userId="S::Catherine.Pineo@rsa.org.uk::0b4e5b7f-754d-4dd0-b1bb-db5a6395e62c" providerId="AD"/>
  <p188:author id="{BFDC06D6-0D94-FA76-A890-4C159E99EA5A}" name="Joanna Choukeir" initials="JC" userId="S::joanna.choukeir@rsa.org.uk::bbde3cae-641e-40a2-916e-8243ac51408f" providerId="AD"/>
  <p188:author id="{4172D2EC-EAA5-0513-5AFB-814BA9409D99}" name="Catherine Pineo" initials="CP" userId="S::catherine.pineo@rsa.org.uk::0b4e5b7f-754d-4dd0-b1bb-db5a6395e6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DE4"/>
    <a:srgbClr val="467886"/>
    <a:srgbClr val="51D63C"/>
    <a:srgbClr val="13CDBB"/>
    <a:srgbClr val="0F4761"/>
    <a:srgbClr val="B6FF99"/>
    <a:srgbClr val="34F0DF"/>
    <a:srgbClr val="EBE9E9"/>
    <a:srgbClr val="FFAC02"/>
    <a:srgbClr val="74F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19" autoAdjust="0"/>
  </p:normalViewPr>
  <p:slideViewPr>
    <p:cSldViewPr snapToGrid="0">
      <p:cViewPr varScale="1">
        <p:scale>
          <a:sx n="88" d="100"/>
          <a:sy n="88" d="100"/>
        </p:scale>
        <p:origin x="71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664EC-1680-4DF8-A5B0-EE67C900BEFB}"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7AD9A-F6C9-4441-90E8-77C9C3CFADA7}" type="slidenum">
              <a:rPr lang="en-GB" smtClean="0"/>
              <a:t>‹#›</a:t>
            </a:fld>
            <a:endParaRPr lang="en-GB"/>
          </a:p>
        </p:txBody>
      </p:sp>
    </p:spTree>
    <p:extLst>
      <p:ext uri="{BB962C8B-B14F-4D97-AF65-F5344CB8AC3E}">
        <p14:creationId xmlns:p14="http://schemas.microsoft.com/office/powerpoint/2010/main" val="231510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E588D-97D7-E487-D8F6-1D0E414A5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A706F-E089-1BAD-1CC0-1E046F40A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2B2C4-C536-017F-039A-433445F22957}"/>
              </a:ext>
            </a:extLst>
          </p:cNvPr>
          <p:cNvSpPr>
            <a:spLocks noGrp="1"/>
          </p:cNvSpPr>
          <p:nvPr>
            <p:ph type="body" idx="1"/>
          </p:nvPr>
        </p:nvSpPr>
        <p:spPr/>
        <p:txBody>
          <a:bodyPr/>
          <a:lstStyle/>
          <a:p>
            <a:pPr>
              <a:lnSpc>
                <a:spcPct val="107000"/>
              </a:lnSpc>
              <a:spcAft>
                <a:spcPts val="800"/>
              </a:spcAft>
            </a:pPr>
            <a:endParaRPr lang="en-US" b="1" dirty="0">
              <a:highlight>
                <a:srgbClr val="00FF00"/>
              </a:highlight>
              <a:latin typeface="Gill Sans MT"/>
            </a:endParaRPr>
          </a:p>
        </p:txBody>
      </p:sp>
      <p:sp>
        <p:nvSpPr>
          <p:cNvPr id="4" name="Slide Number Placeholder 3">
            <a:extLst>
              <a:ext uri="{FF2B5EF4-FFF2-40B4-BE49-F238E27FC236}">
                <a16:creationId xmlns:a16="http://schemas.microsoft.com/office/drawing/2014/main" id="{EDF496CB-F4A0-F262-CAF3-C3FE03C8D70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969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f40ad8d6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f40ad8d6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7A9DDC61-BBAE-DA27-DF38-4F40FD78C1D7}"/>
            </a:ext>
          </a:extLst>
        </p:cNvPr>
        <p:cNvGrpSpPr/>
        <p:nvPr/>
      </p:nvGrpSpPr>
      <p:grpSpPr>
        <a:xfrm>
          <a:off x="0" y="0"/>
          <a:ext cx="0" cy="0"/>
          <a:chOff x="0" y="0"/>
          <a:chExt cx="0" cy="0"/>
        </a:xfrm>
      </p:grpSpPr>
      <p:sp>
        <p:nvSpPr>
          <p:cNvPr id="83" name="Google Shape;83;g33f40ad8d6f_0_2:notes">
            <a:extLst>
              <a:ext uri="{FF2B5EF4-FFF2-40B4-BE49-F238E27FC236}">
                <a16:creationId xmlns:a16="http://schemas.microsoft.com/office/drawing/2014/main" id="{7228A8DF-E667-E0D8-FC1B-C54E496075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f40ad8d6f_0_2:notes">
            <a:extLst>
              <a:ext uri="{FF2B5EF4-FFF2-40B4-BE49-F238E27FC236}">
                <a16:creationId xmlns:a16="http://schemas.microsoft.com/office/drawing/2014/main" id="{3092D8F4-D8FD-3980-A434-C3842CDFF6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836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EB575B98-5B23-671E-B00E-BAC0CF0E1090}"/>
            </a:ext>
          </a:extLst>
        </p:cNvPr>
        <p:cNvGrpSpPr/>
        <p:nvPr/>
      </p:nvGrpSpPr>
      <p:grpSpPr>
        <a:xfrm>
          <a:off x="0" y="0"/>
          <a:ext cx="0" cy="0"/>
          <a:chOff x="0" y="0"/>
          <a:chExt cx="0" cy="0"/>
        </a:xfrm>
      </p:grpSpPr>
      <p:sp>
        <p:nvSpPr>
          <p:cNvPr id="83" name="Google Shape;83;g33f40ad8d6f_0_2:notes">
            <a:extLst>
              <a:ext uri="{FF2B5EF4-FFF2-40B4-BE49-F238E27FC236}">
                <a16:creationId xmlns:a16="http://schemas.microsoft.com/office/drawing/2014/main" id="{C7ABCB79-93C1-52D4-8267-7AEB857B69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f40ad8d6f_0_2:notes">
            <a:extLst>
              <a:ext uri="{FF2B5EF4-FFF2-40B4-BE49-F238E27FC236}">
                <a16:creationId xmlns:a16="http://schemas.microsoft.com/office/drawing/2014/main" id="{C2813151-3657-528C-8F56-96DA327986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520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f40ad8d6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f40ad8d6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7CB9F8B0-6D51-AB12-27E0-BF87234B9794}"/>
            </a:ext>
          </a:extLst>
        </p:cNvPr>
        <p:cNvGrpSpPr/>
        <p:nvPr/>
      </p:nvGrpSpPr>
      <p:grpSpPr>
        <a:xfrm>
          <a:off x="0" y="0"/>
          <a:ext cx="0" cy="0"/>
          <a:chOff x="0" y="0"/>
          <a:chExt cx="0" cy="0"/>
        </a:xfrm>
      </p:grpSpPr>
      <p:sp>
        <p:nvSpPr>
          <p:cNvPr id="135" name="Google Shape;135;g33f40ad8d6f_0_122:notes">
            <a:extLst>
              <a:ext uri="{FF2B5EF4-FFF2-40B4-BE49-F238E27FC236}">
                <a16:creationId xmlns:a16="http://schemas.microsoft.com/office/drawing/2014/main" id="{929117FE-AB07-D601-1223-7C51B1DE36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f40ad8d6f_0_122:notes">
            <a:extLst>
              <a:ext uri="{FF2B5EF4-FFF2-40B4-BE49-F238E27FC236}">
                <a16:creationId xmlns:a16="http://schemas.microsoft.com/office/drawing/2014/main" id="{844E51EE-E180-1994-21FD-A416691DDB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54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A888-78DA-190B-C1CC-06EDEB40A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71244-B8B8-17F4-CA6C-8BC7F859B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47F2B-E22B-DAED-9E50-2EB70D863F27}"/>
              </a:ext>
            </a:extLst>
          </p:cNvPr>
          <p:cNvSpPr>
            <a:spLocks noGrp="1"/>
          </p:cNvSpPr>
          <p:nvPr>
            <p:ph type="body" idx="1"/>
          </p:nvPr>
        </p:nvSpPr>
        <p:spPr/>
        <p:txBody>
          <a:bodyPr/>
          <a:lstStyle/>
          <a:p>
            <a:pPr>
              <a:lnSpc>
                <a:spcPct val="107000"/>
              </a:lnSpc>
              <a:spcAft>
                <a:spcPts val="800"/>
              </a:spcAft>
            </a:pPr>
            <a:r>
              <a:rPr lang="en-GB" dirty="0">
                <a:latin typeface="Visuelt Pro" panose="020B0503040202040104" pitchFamily="34" charset="0"/>
              </a:rPr>
              <a:t>Consider a team looking at the urban cool brief and asking how might we support communities to create cooler, greener and fairer cities in response to climate change.</a:t>
            </a:r>
          </a:p>
          <a:p>
            <a:pPr>
              <a:lnSpc>
                <a:spcPct val="107000"/>
              </a:lnSpc>
              <a:spcAft>
                <a:spcPts val="800"/>
              </a:spcAft>
            </a:pPr>
            <a:endParaRPr lang="en-GB" dirty="0">
              <a:latin typeface="Visuelt Pro" panose="020B0503040202040104" pitchFamily="34" charset="0"/>
            </a:endParaRPr>
          </a:p>
        </p:txBody>
      </p:sp>
      <p:sp>
        <p:nvSpPr>
          <p:cNvPr id="4" name="Slide Number Placeholder 3">
            <a:extLst>
              <a:ext uri="{FF2B5EF4-FFF2-40B4-BE49-F238E27FC236}">
                <a16:creationId xmlns:a16="http://schemas.microsoft.com/office/drawing/2014/main" id="{327E3666-5E2D-6CFA-51BB-D56117D877B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542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4694cf2d81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34694cf2d81_1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None/>
            </a:pPr>
            <a:r>
              <a:rPr lang="en-GB" dirty="0">
                <a:latin typeface="Arial"/>
                <a:ea typeface="Arial"/>
                <a:cs typeface="Arial"/>
                <a:sym typeface="Arial"/>
              </a:rPr>
              <a:t>First, they need to identify the different parts of the brief and how it relates to them. Perhaps they want to look what it means for their community and environment in Bristol.</a:t>
            </a:r>
            <a:endParaRPr dirty="0"/>
          </a:p>
        </p:txBody>
      </p:sp>
      <p:sp>
        <p:nvSpPr>
          <p:cNvPr id="108" name="Google Shape;108;g34694cf2d81_1_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16</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4694cf2d81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34694cf2d81_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b="0" i="0">
                <a:solidFill>
                  <a:srgbClr val="000000"/>
                </a:solidFill>
                <a:latin typeface="Arial"/>
                <a:ea typeface="Arial"/>
                <a:cs typeface="Arial"/>
                <a:sym typeface="Arial"/>
              </a:rPr>
              <a:t>Next, draw connections between these parts to show how they interact and depend on each other.  </a:t>
            </a:r>
            <a:endParaRPr/>
          </a:p>
        </p:txBody>
      </p:sp>
      <p:sp>
        <p:nvSpPr>
          <p:cNvPr id="115" name="Google Shape;115;g34694cf2d81_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17</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694cf2d81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34694cf2d81_1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b="0" i="0">
                <a:solidFill>
                  <a:srgbClr val="000000"/>
                </a:solidFill>
                <a:latin typeface="Arial"/>
                <a:ea typeface="Arial"/>
                <a:cs typeface="Arial"/>
                <a:sym typeface="Arial"/>
              </a:rPr>
              <a:t>Finally, think about how changes in one part might affect the others. </a:t>
            </a:r>
            <a:endParaRPr>
              <a:latin typeface="Arial"/>
              <a:ea typeface="Arial"/>
              <a:cs typeface="Arial"/>
              <a:sym typeface="Arial"/>
            </a:endParaRPr>
          </a:p>
        </p:txBody>
      </p:sp>
      <p:sp>
        <p:nvSpPr>
          <p:cNvPr id="122" name="Google Shape;122;g34694cf2d81_1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18</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7F4E2681-D0CC-E043-0668-77689CCCBD21}"/>
            </a:ext>
          </a:extLst>
        </p:cNvPr>
        <p:cNvGrpSpPr/>
        <p:nvPr/>
      </p:nvGrpSpPr>
      <p:grpSpPr>
        <a:xfrm>
          <a:off x="0" y="0"/>
          <a:ext cx="0" cy="0"/>
          <a:chOff x="0" y="0"/>
          <a:chExt cx="0" cy="0"/>
        </a:xfrm>
      </p:grpSpPr>
      <p:sp>
        <p:nvSpPr>
          <p:cNvPr id="135" name="Google Shape;135;g33f40ad8d6f_0_122:notes">
            <a:extLst>
              <a:ext uri="{FF2B5EF4-FFF2-40B4-BE49-F238E27FC236}">
                <a16:creationId xmlns:a16="http://schemas.microsoft.com/office/drawing/2014/main" id="{9FC20EF7-7391-3399-0832-E3B83F57E2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f40ad8d6f_0_122:notes">
            <a:extLst>
              <a:ext uri="{FF2B5EF4-FFF2-40B4-BE49-F238E27FC236}">
                <a16:creationId xmlns:a16="http://schemas.microsoft.com/office/drawing/2014/main" id="{56C35DE2-3CB9-2A42-1305-8790D3E708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93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kern="100" dirty="0">
              <a:highlight>
                <a:srgbClr val="00FFFF"/>
              </a:highlight>
              <a:latin typeface="Apto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919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f40ad8d6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3f40ad8d6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3f40ad8d6f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3f40ad8d6f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694cf2eb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4694cf2eb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f40ad8d6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f40ad8d6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694cf2eb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694cf2eb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f40ad8d6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3f40ad8d6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694cf2eb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694cf2eb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694cf2eb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4694cf2eb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694cf2eb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4694cf2eb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694cf2eb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4694cf2eb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851E-8703-9C39-3465-60CF0F2A1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F3013-C9F3-EA92-D3FC-0F8C060BB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A0144-5901-1C99-AB3E-7A8A900E3D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Visuelt Pro" panose="020B0503040202040104" pitchFamily="34" charset="0"/>
            </a:endParaRPr>
          </a:p>
        </p:txBody>
      </p:sp>
      <p:sp>
        <p:nvSpPr>
          <p:cNvPr id="4" name="Slide Number Placeholder 3">
            <a:extLst>
              <a:ext uri="{FF2B5EF4-FFF2-40B4-BE49-F238E27FC236}">
                <a16:creationId xmlns:a16="http://schemas.microsoft.com/office/drawing/2014/main" id="{65F390F9-4C43-C27A-B72B-F55828CCD1D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9801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f40ad8d6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f40ad8d6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4694cf2eb2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4694cf2eb2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dirty="0"/>
          </a:p>
        </p:txBody>
      </p:sp>
      <p:sp>
        <p:nvSpPr>
          <p:cNvPr id="144" name="Google Shape;144;g34694cf2eb2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31</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4696308edb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4696308edb_1_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a:latin typeface="Arial"/>
                <a:ea typeface="Arial"/>
                <a:cs typeface="Arial"/>
                <a:sym typeface="Arial"/>
              </a:rPr>
              <a:t>Let’s think this through using the Bristol example.</a:t>
            </a:r>
            <a:endParaRPr lang="en-GB" dirty="0"/>
          </a:p>
        </p:txBody>
      </p:sp>
      <p:sp>
        <p:nvSpPr>
          <p:cNvPr id="154" name="Google Shape;154;g34696308edb_1_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32</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43688ca39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343688ca393_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161" name="Google Shape;161;g343688ca393_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33</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694cf2eb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4694cf2eb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694cf2eb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4694cf2eb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694cf2eb2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4694cf2eb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4694cf2eb2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4694cf2eb2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66666"/>
              </a:lnSpc>
              <a:spcBef>
                <a:spcPts val="0"/>
              </a:spcBef>
              <a:spcAft>
                <a:spcPts val="0"/>
              </a:spcAft>
              <a:buNone/>
            </a:pPr>
            <a:r>
              <a:rPr lang="en-GB" sz="1800" b="0" i="0">
                <a:solidFill>
                  <a:srgbClr val="000000"/>
                </a:solidFill>
                <a:latin typeface="Arial"/>
                <a:ea typeface="Arial"/>
                <a:cs typeface="Arial"/>
                <a:sym typeface="Arial"/>
              </a:rPr>
              <a:t>We will provide a template which you can use.</a:t>
            </a:r>
            <a:endParaRPr lang="en-GB"/>
          </a:p>
          <a:p>
            <a:pPr marL="0" lvl="0" indent="0" algn="l" rtl="0">
              <a:lnSpc>
                <a:spcPct val="66666"/>
              </a:lnSpc>
              <a:spcBef>
                <a:spcPts val="1200"/>
              </a:spcBef>
              <a:spcAft>
                <a:spcPts val="0"/>
              </a:spcAft>
              <a:buNone/>
            </a:pPr>
            <a:endParaRPr lang="en-GB" sz="1800" b="0" i="0">
              <a:solidFill>
                <a:srgbClr val="000000"/>
              </a:solidFill>
              <a:latin typeface="Arial"/>
              <a:ea typeface="Arial"/>
              <a:cs typeface="Arial"/>
              <a:sym typeface="Arial"/>
            </a:endParaRPr>
          </a:p>
          <a:p>
            <a:pPr marL="0" marR="0" lvl="0" indent="0" algn="l" rtl="0">
              <a:lnSpc>
                <a:spcPct val="107000"/>
              </a:lnSpc>
              <a:spcBef>
                <a:spcPts val="600"/>
              </a:spcBef>
              <a:spcAft>
                <a:spcPts val="0"/>
              </a:spcAft>
              <a:buClr>
                <a:schemeClr val="dk1"/>
              </a:buClr>
              <a:buSzPts val="1200"/>
              <a:buFont typeface="Arial"/>
              <a:buNone/>
            </a:pPr>
            <a:endParaRPr lang="en-GB" sz="1200" dirty="0">
              <a:latin typeface="Arial"/>
              <a:ea typeface="Arial"/>
              <a:cs typeface="Arial"/>
              <a:sym typeface="Arial"/>
            </a:endParaRPr>
          </a:p>
        </p:txBody>
      </p:sp>
      <p:sp>
        <p:nvSpPr>
          <p:cNvPr id="181" name="Google Shape;181;g34694cf2eb2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37</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3f40ad8d6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3f40ad8d6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f40ad8d6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f40ad8d6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5EEC-37B6-0E0A-424D-1304F64AD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4236A-9BA0-BF57-801B-072AEBA45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E2F09-C49A-7601-50CC-5859CAE7E974}"/>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latin typeface="Visuelt Pro Light" panose="020B0303040202040104" pitchFamily="34" charset="0"/>
            </a:endParaRPr>
          </a:p>
        </p:txBody>
      </p:sp>
      <p:sp>
        <p:nvSpPr>
          <p:cNvPr id="4" name="Slide Number Placeholder 3">
            <a:extLst>
              <a:ext uri="{FF2B5EF4-FFF2-40B4-BE49-F238E27FC236}">
                <a16:creationId xmlns:a16="http://schemas.microsoft.com/office/drawing/2014/main" id="{C47CC1F8-0431-F533-1566-068A5511566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5315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77C9-8E08-FA70-CF64-5BB4C2C9B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D75CE-2B03-52C8-C9A1-8EF4CAF50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CE2E5-4C02-C97B-B7B3-3EF00FAB17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0D225F-063D-F072-9087-C833A511A90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1852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FF51-B817-8124-3AAD-0DC541A48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F16BC-44F4-7EC9-2E51-8BAD32792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0B672-CB75-DFA6-7007-21E442C817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Visuelt Pro" panose="020B0503040202040104" pitchFamily="34" charset="0"/>
            </a:endParaRPr>
          </a:p>
        </p:txBody>
      </p:sp>
      <p:sp>
        <p:nvSpPr>
          <p:cNvPr id="4" name="Slide Number Placeholder 3">
            <a:extLst>
              <a:ext uri="{FF2B5EF4-FFF2-40B4-BE49-F238E27FC236}">
                <a16:creationId xmlns:a16="http://schemas.microsoft.com/office/drawing/2014/main" id="{CE6D8567-8AAB-B86C-D62F-C223477A60C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1068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847DE-284A-AC2C-3BB4-807401530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A0150-D057-5607-EF9F-71D71033D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EDC5B-7DD5-3210-9A0E-972CE9D637B3}"/>
              </a:ext>
            </a:extLst>
          </p:cNvPr>
          <p:cNvSpPr>
            <a:spLocks noGrp="1"/>
          </p:cNvSpPr>
          <p:nvPr>
            <p:ph type="body" idx="1"/>
          </p:nvPr>
        </p:nvSpPr>
        <p:spPr/>
        <p:txBody>
          <a:bodyPr/>
          <a:lstStyle/>
          <a:p>
            <a:pPr marL="0" lvl="0" indent="0">
              <a:lnSpc>
                <a:spcPct val="107000"/>
              </a:lnSpc>
              <a:spcAft>
                <a:spcPts val="800"/>
              </a:spcAft>
              <a:buSzPts val="1000"/>
              <a:buFont typeface="Symbol" panose="05050102010706020507" pitchFamily="18" charset="2"/>
              <a:buNone/>
              <a:tabLst>
                <a:tab pos="457200" algn="l"/>
              </a:tabLst>
            </a:pPr>
            <a:r>
              <a:rPr lang="en-US" sz="1200" dirty="0">
                <a:effectLst/>
                <a:latin typeface="Gill Sans MT" panose="020B0502020104020203" pitchFamily="34" charset="0"/>
                <a:ea typeface="Gill Sans MT" panose="020B0502020104020203" pitchFamily="34" charset="0"/>
                <a:cs typeface="Gill Sans MT" panose="020B0502020104020203" pitchFamily="34" charset="0"/>
              </a:rPr>
              <a: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Visuelt Pro" panose="020B050304020204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Visuelt Pro" panose="020B0503040202040104" pitchFamily="34" charset="0"/>
            </a:endParaRPr>
          </a:p>
        </p:txBody>
      </p:sp>
      <p:sp>
        <p:nvSpPr>
          <p:cNvPr id="4" name="Slide Number Placeholder 3">
            <a:extLst>
              <a:ext uri="{FF2B5EF4-FFF2-40B4-BE49-F238E27FC236}">
                <a16:creationId xmlns:a16="http://schemas.microsoft.com/office/drawing/2014/main" id="{04941775-688B-A199-D985-33DCE162986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0267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E77A-3698-6634-7A38-BC9E07704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4D015-93AC-0C7F-4D0D-6E5EE1DD5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FFC34-116F-11AD-B3F1-2151FB2796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16F5E5-F9BB-AA2F-169C-7DBE4EE8937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8026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A963-0EE6-0419-4FDA-70AE26763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81546-09CD-5614-0FBA-CE257FB85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87550-F5DB-42B2-79E7-690988AFFAF7}"/>
              </a:ext>
            </a:extLst>
          </p:cNvPr>
          <p:cNvSpPr>
            <a:spLocks noGrp="1"/>
          </p:cNvSpPr>
          <p:nvPr>
            <p:ph type="body" idx="1"/>
          </p:nvPr>
        </p:nvSpPr>
        <p:spPr/>
        <p:txBody>
          <a:bodyPr/>
          <a:lstStyle/>
          <a:p>
            <a:pPr>
              <a:lnSpc>
                <a:spcPct val="107000"/>
              </a:lnSpc>
              <a:spcAft>
                <a:spcPts val="800"/>
              </a:spcAft>
            </a:pPr>
            <a:r>
              <a:rPr lang="en-US" sz="1800">
                <a:effectLst/>
                <a:highlight>
                  <a:srgbClr val="00FF00"/>
                </a:highlight>
                <a:latin typeface="Gill Sans MT" panose="020B0502020104020203" pitchFamily="34" charset="0"/>
                <a:ea typeface="Gill Sans MT" panose="020B0502020104020203" pitchFamily="34" charset="0"/>
                <a:cs typeface="Gill Sans MT" panose="020B0502020104020203" pitchFamily="34" charset="0"/>
              </a:rPr>
              <a:t>In the last workshop, we introduced an optional activity to help you develop a public narrative. This method allows you to combine your personal experiences with listening to, and reflecting on, the experiences of others, and is used to bring people together around shared values and a purpose. This method involves telling three interconnected stories: the ‘story of self (me)’, the ‘story of us (we)’, and the ‘story of now’. This approach is simply described as: “Here’s who I am, this is what we have in common, and here’s what we’re going to do about it.”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highlight>
                  <a:srgbClr val="00FF00"/>
                </a:highlight>
                <a:latin typeface="Gill Sans MT" panose="020B0502020104020203" pitchFamily="34" charset="0"/>
                <a:ea typeface="Gill Sans MT" panose="020B0502020104020203" pitchFamily="34" charset="0"/>
                <a:cs typeface="Gill Sans MT" panose="020B0502020104020203" pitchFamily="34" charset="0"/>
              </a:rPr>
              <a:t> </a:t>
            </a:r>
            <a:endParaRPr lang="en-GB" sz="180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highlight>
                  <a:srgbClr val="00FF00"/>
                </a:highlight>
                <a:latin typeface="Calibri" panose="020F0502020204030204" pitchFamily="34" charset="0"/>
                <a:ea typeface="Calibri" panose="020F0502020204030204" pitchFamily="34" charset="0"/>
                <a:cs typeface="Arial" panose="020B0604020202020204" pitchFamily="34" charset="0"/>
              </a:rPr>
              <a:t>If you have done this activity, we encourage you to refine it based on what you learn from your audience and stakeholders. Remember to look at what values you have in common and what direction you agree on.</a:t>
            </a:r>
          </a:p>
          <a:p>
            <a:pPr>
              <a:lnSpc>
                <a:spcPct val="107000"/>
              </a:lnSpc>
              <a:spcAft>
                <a:spcPts val="800"/>
              </a:spcAft>
            </a:pPr>
            <a:r>
              <a:rPr lang="en-US" sz="1800">
                <a:effectLst/>
                <a:highlight>
                  <a:srgbClr val="00FF00"/>
                </a:highlight>
                <a:latin typeface="Gill Sans MT" panose="020B0502020104020203" pitchFamily="34" charset="0"/>
                <a:ea typeface="Gill Sans MT" panose="020B0502020104020203" pitchFamily="34" charset="0"/>
                <a:cs typeface="Gill Sans MT" panose="020B0502020104020203"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highlight>
                  <a:srgbClr val="00FF00"/>
                </a:highlight>
                <a:latin typeface="Gill Sans MT" panose="020B0502020104020203" pitchFamily="34" charset="0"/>
                <a:ea typeface="Gill Sans MT" panose="020B0502020104020203" pitchFamily="34" charset="0"/>
                <a:cs typeface="Gill Sans MT" panose="020B0502020104020203" pitchFamily="34" charset="0"/>
              </a:rPr>
              <a:t>You will be able to use this narrative in your RSA Spark idea submission, and you can also use it as a personal statement for education, job and funding applications.</a:t>
            </a:r>
            <a:r>
              <a:rPr lang="en-US" sz="1800">
                <a:effectLst/>
                <a:latin typeface="Gill Sans MT" panose="020B0502020104020203" pitchFamily="34" charset="0"/>
                <a:ea typeface="Gill Sans MT" panose="020B0502020104020203" pitchFamily="34" charset="0"/>
                <a:cs typeface="Gill Sans MT" panose="020B0502020104020203" pitchFamily="34" charset="0"/>
              </a:rPr>
              <a:t> </a:t>
            </a:r>
            <a:endParaRPr lang="en-GB">
              <a:latin typeface="Visuelt Pro" panose="020B0503040202040104" pitchFamily="34" charset="0"/>
            </a:endParaRPr>
          </a:p>
        </p:txBody>
      </p:sp>
      <p:sp>
        <p:nvSpPr>
          <p:cNvPr id="4" name="Slide Number Placeholder 3">
            <a:extLst>
              <a:ext uri="{FF2B5EF4-FFF2-40B4-BE49-F238E27FC236}">
                <a16:creationId xmlns:a16="http://schemas.microsoft.com/office/drawing/2014/main" id="{B5A51934-E99E-CEEA-ADD5-C0681880BAD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3581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445D-F44A-3261-EA65-87D86A5E9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26EDF-D4C6-F9D0-0AC6-AC7ACB8B7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32B84-92D6-EBA1-55F0-FB56C19AC18F}"/>
              </a:ext>
            </a:extLst>
          </p:cNvPr>
          <p:cNvSpPr>
            <a:spLocks noGrp="1"/>
          </p:cNvSpPr>
          <p:nvPr>
            <p:ph type="body" idx="1"/>
          </p:nvPr>
        </p:nvSpPr>
        <p:spPr/>
        <p:txBody>
          <a:bodyPr/>
          <a:lstStyle/>
          <a:p>
            <a:pPr>
              <a:lnSpc>
                <a:spcPct val="107000"/>
              </a:lnSpc>
              <a:spcAft>
                <a:spcPts val="800"/>
              </a:spcAft>
            </a:pPr>
            <a:endParaRPr lang="en-US" sz="1800" u="none">
              <a:solidFill>
                <a:srgbClr val="0563C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u="none">
              <a:solidFill>
                <a:srgbClr val="0563C1"/>
              </a:solidFill>
              <a:effectLst/>
              <a:highlight>
                <a:srgbClr val="00FF00"/>
              </a:highligh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BCD80C8-217D-A41D-6B5C-7A4912AB18E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836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60FD-BC53-5B0B-9053-A0F369F41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C8493-99B7-4620-271E-7FDCB14E7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0875D-80FC-DB70-45E3-9846373C99A1}"/>
              </a:ext>
            </a:extLst>
          </p:cNvPr>
          <p:cNvSpPr>
            <a:spLocks noGrp="1"/>
          </p:cNvSpPr>
          <p:nvPr>
            <p:ph type="body" idx="1"/>
          </p:nvPr>
        </p:nvSpPr>
        <p:spPr/>
        <p:txBody>
          <a:bodyPr/>
          <a:lstStyle/>
          <a:p>
            <a:pPr>
              <a:lnSpc>
                <a:spcPct val="107000"/>
              </a:lnSpc>
              <a:spcAft>
                <a:spcPts val="800"/>
              </a:spcAft>
            </a:pPr>
            <a:r>
              <a:rPr lang="en-US" sz="1800">
                <a:effectLst/>
                <a:highlight>
                  <a:srgbClr val="FFFF00"/>
                </a:highlight>
                <a:latin typeface="Gill Sans MT" panose="020B0502020104020203" pitchFamily="34" charset="0"/>
                <a:ea typeface="Gill Sans MT" panose="020B0502020104020203" pitchFamily="34" charset="0"/>
                <a:cs typeface="Gill Sans MT" panose="020B0502020104020203" pitchFamily="34" charset="0"/>
              </a:rPr>
              <a:t>To close out this session, let’s do a 3-2-1:</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a:effectLst/>
                <a:highlight>
                  <a:srgbClr val="FFFF00"/>
                </a:highlight>
                <a:latin typeface="Gill Sans MT" panose="020B0502020104020203" pitchFamily="34" charset="0"/>
                <a:ea typeface="Gill Sans MT" panose="020B0502020104020203" pitchFamily="34" charset="0"/>
                <a:cs typeface="Gill Sans MT" panose="020B0502020104020203" pitchFamily="34" charset="0"/>
              </a:rPr>
              <a:t>Three things you learned</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a:effectLst/>
                <a:highlight>
                  <a:srgbClr val="FFFF00"/>
                </a:highlight>
                <a:latin typeface="Gill Sans MT" panose="020B0502020104020203" pitchFamily="34" charset="0"/>
                <a:ea typeface="Gill Sans MT" panose="020B0502020104020203" pitchFamily="34" charset="0"/>
                <a:cs typeface="Gill Sans MT" panose="020B0502020104020203" pitchFamily="34" charset="0"/>
              </a:rPr>
              <a:t>Two things you’re curious about, and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a:effectLst/>
                <a:highlight>
                  <a:srgbClr val="FFFF00"/>
                </a:highlight>
                <a:latin typeface="Gill Sans MT" panose="020B0502020104020203" pitchFamily="34" charset="0"/>
                <a:ea typeface="Gill Sans MT" panose="020B0502020104020203" pitchFamily="34" charset="0"/>
                <a:cs typeface="Gill Sans MT" panose="020B0502020104020203" pitchFamily="34" charset="0"/>
              </a:rPr>
              <a:t>One thing you don’t understand (yet)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Gill Sans MT" panose="020B0502020104020203" pitchFamily="34" charset="0"/>
                <a:ea typeface="Gill Sans MT" panose="020B0502020104020203" pitchFamily="34" charset="0"/>
                <a:cs typeface="Gill Sans MT" panose="020B0502020104020203"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SzPts val="1000"/>
              <a:buFont typeface="Symbol" panose="05050102010706020507" pitchFamily="18" charset="2"/>
              <a:buNone/>
              <a:tabLst>
                <a:tab pos="457200" algn="l"/>
              </a:tabLst>
            </a:pPr>
            <a:endParaRPr lang="en-GB" sz="1200" b="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Visuelt Pro" panose="020B0503040202040104" pitchFamily="34" charset="0"/>
            </a:endParaRPr>
          </a:p>
        </p:txBody>
      </p:sp>
      <p:sp>
        <p:nvSpPr>
          <p:cNvPr id="4" name="Slide Number Placeholder 3">
            <a:extLst>
              <a:ext uri="{FF2B5EF4-FFF2-40B4-BE49-F238E27FC236}">
                <a16:creationId xmlns:a16="http://schemas.microsoft.com/office/drawing/2014/main" id="{58FF3D9C-9896-37C1-F74B-14706EB5054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25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018F-20A6-DF02-583C-9F8F7572A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E5584-4BBE-6B30-839B-06BC0B3E8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05ECB-8A30-CE9A-B9C9-49433F107A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CA00FB-D70C-9D70-87AD-2BAA4DD6B47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601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3f40ad8d6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3f40ad8d6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B67F179C-6D35-B6B9-D2A1-D46B81A67383}"/>
            </a:ext>
          </a:extLst>
        </p:cNvPr>
        <p:cNvGrpSpPr/>
        <p:nvPr/>
      </p:nvGrpSpPr>
      <p:grpSpPr>
        <a:xfrm>
          <a:off x="0" y="0"/>
          <a:ext cx="0" cy="0"/>
          <a:chOff x="0" y="0"/>
          <a:chExt cx="0" cy="0"/>
        </a:xfrm>
      </p:grpSpPr>
      <p:sp>
        <p:nvSpPr>
          <p:cNvPr id="76" name="Google Shape;76;g33f40ad8d6f_0_250:notes">
            <a:extLst>
              <a:ext uri="{FF2B5EF4-FFF2-40B4-BE49-F238E27FC236}">
                <a16:creationId xmlns:a16="http://schemas.microsoft.com/office/drawing/2014/main" id="{79C67E5E-7405-4902-E371-29170DFAC8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3f40ad8d6f_0_250:notes">
            <a:extLst>
              <a:ext uri="{FF2B5EF4-FFF2-40B4-BE49-F238E27FC236}">
                <a16:creationId xmlns:a16="http://schemas.microsoft.com/office/drawing/2014/main" id="{F801594A-52C7-3A7B-3BFD-68915CFF49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304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3f40ad8d6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3f40ad8d6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3D5E3B7A-904A-09B1-A709-DD4982962FC4}"/>
            </a:ext>
          </a:extLst>
        </p:cNvPr>
        <p:cNvGrpSpPr/>
        <p:nvPr/>
      </p:nvGrpSpPr>
      <p:grpSpPr>
        <a:xfrm>
          <a:off x="0" y="0"/>
          <a:ext cx="0" cy="0"/>
          <a:chOff x="0" y="0"/>
          <a:chExt cx="0" cy="0"/>
        </a:xfrm>
      </p:grpSpPr>
      <p:sp>
        <p:nvSpPr>
          <p:cNvPr id="83" name="Google Shape;83;g33f40ad8d6f_0_2:notes">
            <a:extLst>
              <a:ext uri="{FF2B5EF4-FFF2-40B4-BE49-F238E27FC236}">
                <a16:creationId xmlns:a16="http://schemas.microsoft.com/office/drawing/2014/main" id="{3F3E080C-4487-1F03-C1D0-F04A1D644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f40ad8d6f_0_2:notes">
            <a:extLst>
              <a:ext uri="{FF2B5EF4-FFF2-40B4-BE49-F238E27FC236}">
                <a16:creationId xmlns:a16="http://schemas.microsoft.com/office/drawing/2014/main" id="{C5CCBB6D-229A-7A87-1DCC-6F5DE09CF4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529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FF18A-BD00-4EDB-8847-30FA1908EAA7}"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123097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FF18A-BD00-4EDB-8847-30FA1908EAA7}"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181870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FF18A-BD00-4EDB-8847-30FA1908EAA7}"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95126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63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171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80599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28685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6786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3736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00205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9601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FF18A-BD00-4EDB-8847-30FA1908EAA7}"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E89E6-2A46-49EE-B468-E66B5D797C96}" type="slidenum">
              <a:rPr lang="en-GB" smtClean="0"/>
              <a:t>‹#›</a:t>
            </a:fld>
            <a:endParaRPr lang="en-GB"/>
          </a:p>
        </p:txBody>
      </p:sp>
      <p:sp>
        <p:nvSpPr>
          <p:cNvPr id="7" name="Rectangle 6">
            <a:extLst>
              <a:ext uri="{FF2B5EF4-FFF2-40B4-BE49-F238E27FC236}">
                <a16:creationId xmlns:a16="http://schemas.microsoft.com/office/drawing/2014/main" id="{FCBEB1D4-A992-4831-DF30-B8BB630EECB3}"/>
              </a:ext>
            </a:extLst>
          </p:cNvPr>
          <p:cNvSpPr/>
          <p:nvPr userDrawn="1"/>
        </p:nvSpPr>
        <p:spPr>
          <a:xfrm>
            <a:off x="11496675" y="0"/>
            <a:ext cx="695325" cy="6858000"/>
          </a:xfrm>
          <a:prstGeom prst="rect">
            <a:avLst/>
          </a:prstGeom>
          <a:solidFill>
            <a:srgbClr val="0058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white text&#10;&#10;Description automatically generated">
            <a:extLst>
              <a:ext uri="{FF2B5EF4-FFF2-40B4-BE49-F238E27FC236}">
                <a16:creationId xmlns:a16="http://schemas.microsoft.com/office/drawing/2014/main" id="{88258069-2DC7-F249-F972-4318C0D8F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918104" y="708807"/>
            <a:ext cx="1841498" cy="759014"/>
          </a:xfrm>
          <a:prstGeom prst="rect">
            <a:avLst/>
          </a:prstGeom>
        </p:spPr>
      </p:pic>
    </p:spTree>
    <p:extLst>
      <p:ext uri="{BB962C8B-B14F-4D97-AF65-F5344CB8AC3E}">
        <p14:creationId xmlns:p14="http://schemas.microsoft.com/office/powerpoint/2010/main" val="2356994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8868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154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726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6467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71359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480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25070011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FF18A-BD00-4EDB-8847-30FA1908EAA7}"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427290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FF18A-BD00-4EDB-8847-30FA1908EAA7}"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208295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FF18A-BD00-4EDB-8847-30FA1908EAA7}"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303343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FF18A-BD00-4EDB-8847-30FA1908EAA7}"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166069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FF18A-BD00-4EDB-8847-30FA1908EAA7}"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423533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2FF18A-BD00-4EDB-8847-30FA1908EAA7}"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307159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2FF18A-BD00-4EDB-8847-30FA1908EAA7}"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2E89E6-2A46-49EE-B468-E66B5D797C96}" type="slidenum">
              <a:rPr lang="en-GB" smtClean="0"/>
              <a:t>‹#›</a:t>
            </a:fld>
            <a:endParaRPr lang="en-GB"/>
          </a:p>
        </p:txBody>
      </p:sp>
    </p:spTree>
    <p:extLst>
      <p:ext uri="{BB962C8B-B14F-4D97-AF65-F5344CB8AC3E}">
        <p14:creationId xmlns:p14="http://schemas.microsoft.com/office/powerpoint/2010/main" val="404655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2FF18A-BD00-4EDB-8847-30FA1908EAA7}" type="datetimeFigureOut">
              <a:rPr lang="en-GB" smtClean="0"/>
              <a:t>08/09/2025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2E89E6-2A46-49EE-B468-E66B5D797C96}" type="slidenum">
              <a:rPr lang="en-GB" smtClean="0"/>
              <a:t>‹#›</a:t>
            </a:fld>
            <a:endParaRPr lang="en-GB"/>
          </a:p>
        </p:txBody>
      </p:sp>
    </p:spTree>
    <p:extLst>
      <p:ext uri="{BB962C8B-B14F-4D97-AF65-F5344CB8AC3E}">
        <p14:creationId xmlns:p14="http://schemas.microsoft.com/office/powerpoint/2010/main" val="42583875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E2E9EB-9916-427F-1060-8D4A7EBDFB58}"/>
              </a:ext>
            </a:extLst>
          </p:cNvPr>
          <p:cNvSpPr/>
          <p:nvPr userDrawn="1"/>
        </p:nvSpPr>
        <p:spPr>
          <a:xfrm>
            <a:off x="11496675" y="0"/>
            <a:ext cx="695325" cy="6858000"/>
          </a:xfrm>
          <a:prstGeom prst="rect">
            <a:avLst/>
          </a:prstGeom>
          <a:solidFill>
            <a:srgbClr val="0058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background with white text&#10;&#10;Description automatically generated">
            <a:extLst>
              <a:ext uri="{FF2B5EF4-FFF2-40B4-BE49-F238E27FC236}">
                <a16:creationId xmlns:a16="http://schemas.microsoft.com/office/drawing/2014/main" id="{0F72D190-FC45-7FCB-E326-0EC0CC35E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0918104" y="708807"/>
            <a:ext cx="1841498" cy="759014"/>
          </a:xfrm>
          <a:prstGeom prst="rect">
            <a:avLst/>
          </a:prstGeom>
        </p:spPr>
      </p:pic>
    </p:spTree>
    <p:extLst>
      <p:ext uri="{BB962C8B-B14F-4D97-AF65-F5344CB8AC3E}">
        <p14:creationId xmlns:p14="http://schemas.microsoft.com/office/powerpoint/2010/main" val="4108179837"/>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pic>
        <p:nvPicPr>
          <p:cNvPr id="8" name="Google Shape;8;p1"/>
          <p:cNvPicPr preferRelativeResize="0"/>
          <p:nvPr/>
        </p:nvPicPr>
        <p:blipFill>
          <a:blip r:embed="rId14">
            <a:alphaModFix/>
          </a:blip>
          <a:stretch>
            <a:fillRect/>
          </a:stretch>
        </p:blipFill>
        <p:spPr>
          <a:xfrm>
            <a:off x="11405575" y="1"/>
            <a:ext cx="857251" cy="6858001"/>
          </a:xfrm>
          <a:prstGeom prst="rect">
            <a:avLst/>
          </a:prstGeom>
          <a:noFill/>
          <a:ln>
            <a:noFill/>
          </a:ln>
        </p:spPr>
      </p:pic>
    </p:spTree>
    <p:extLst>
      <p:ext uri="{BB962C8B-B14F-4D97-AF65-F5344CB8AC3E}">
        <p14:creationId xmlns:p14="http://schemas.microsoft.com/office/powerpoint/2010/main" val="2618681256"/>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11496675" y="0"/>
            <a:ext cx="695325" cy="6858000"/>
          </a:xfrm>
          <a:prstGeom prst="rect">
            <a:avLst/>
          </a:prstGeom>
          <a:solidFill>
            <a:srgbClr val="00584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pic>
        <p:nvPicPr>
          <p:cNvPr id="52" name="Google Shape;52;p13" descr="A black background with white text&#10;&#10;Description automatically generated"/>
          <p:cNvPicPr preferRelativeResize="0"/>
          <p:nvPr/>
        </p:nvPicPr>
        <p:blipFill rotWithShape="1">
          <a:blip r:embed="rId3">
            <a:alphaModFix/>
          </a:blip>
          <a:srcRect/>
          <a:stretch/>
        </p:blipFill>
        <p:spPr>
          <a:xfrm rot="5400000">
            <a:off x="10918104" y="708807"/>
            <a:ext cx="1841499" cy="759013"/>
          </a:xfrm>
          <a:prstGeom prst="rect">
            <a:avLst/>
          </a:prstGeom>
          <a:noFill/>
          <a:ln>
            <a:noFill/>
          </a:ln>
        </p:spPr>
      </p:pic>
    </p:spTree>
    <p:extLst>
      <p:ext uri="{BB962C8B-B14F-4D97-AF65-F5344CB8AC3E}">
        <p14:creationId xmlns:p14="http://schemas.microsoft.com/office/powerpoint/2010/main" val="261038819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oOMIQPHmUouFcHZeA8LBpAFd8s_vn_spUwLqa04XuoQ/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hyperlink" Target="https://dschool.stanford.edu/resources/ethnography-fieldguide" TargetMode="External"/><Relationship Id="rId4" Type="http://schemas.openxmlformats.org/officeDocument/2006/relationships/hyperlink" Target="https://beyondstickynotes.notion.site/Community-led-design-wiki-e0b8daf851fc4ce68bdb19e6a9c27ae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840"/>
        </a:solidFill>
        <a:effectLst/>
      </p:bgPr>
    </p:bg>
    <p:spTree>
      <p:nvGrpSpPr>
        <p:cNvPr id="1" name="">
          <a:extLst>
            <a:ext uri="{FF2B5EF4-FFF2-40B4-BE49-F238E27FC236}">
              <a16:creationId xmlns:a16="http://schemas.microsoft.com/office/drawing/2014/main" id="{6A68CC80-BDDD-8516-687F-A4602F48D42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437B5DE-D392-9D48-F1BA-01C735E682C6}"/>
              </a:ext>
            </a:extLst>
          </p:cNvPr>
          <p:cNvSpPr/>
          <p:nvPr/>
        </p:nvSpPr>
        <p:spPr>
          <a:xfrm>
            <a:off x="1" y="5502166"/>
            <a:ext cx="12192000" cy="1355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mproving the what why how and who">
            <a:extLst>
              <a:ext uri="{FF2B5EF4-FFF2-40B4-BE49-F238E27FC236}">
                <a16:creationId xmlns:a16="http://schemas.microsoft.com/office/drawing/2014/main" id="{86AD62CB-1B0A-FBE8-A8F5-E6D21F8ED326}"/>
              </a:ext>
            </a:extLst>
          </p:cNvPr>
          <p:cNvSpPr/>
          <p:nvPr/>
        </p:nvSpPr>
        <p:spPr>
          <a:xfrm>
            <a:off x="570979" y="-539927"/>
            <a:ext cx="5817804" cy="4036065"/>
          </a:xfrm>
          <a:prstGeom prst="rect">
            <a:avLst/>
          </a:prstGeom>
          <a:noFill/>
          <a:ln/>
        </p:spPr>
        <p:txBody>
          <a:bodyPr wrap="square" lIns="0" tIns="0" rIns="0" bIns="0" rtlCol="0" anchor="b"/>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a:ln>
                  <a:noFill/>
                </a:ln>
                <a:solidFill>
                  <a:prstClr val="white"/>
                </a:solidFill>
                <a:effectLst/>
                <a:uLnTx/>
                <a:uFillTx/>
                <a:latin typeface="Visuelt Pro Black" panose="020B0A03070202040104" pitchFamily="34" charset="0"/>
                <a:ea typeface="+mn-ea"/>
                <a:cs typeface="+mn-cs"/>
              </a:rPr>
              <a:t>Explore </a:t>
            </a:r>
            <a:r>
              <a:rPr lang="en-US" sz="6800" b="1">
                <a:solidFill>
                  <a:prstClr val="white"/>
                </a:solidFill>
                <a:latin typeface="Visuelt Pro Black" panose="020B0A03070202040104" pitchFamily="34" charset="0"/>
              </a:rPr>
              <a:t>D</a:t>
            </a:r>
            <a:r>
              <a:rPr kumimoji="0" lang="en-US" sz="6800" b="1" i="0" u="none" strike="noStrike" kern="1200" cap="none" spc="0" normalizeH="0" baseline="0" noProof="0" err="1">
                <a:ln>
                  <a:noFill/>
                </a:ln>
                <a:solidFill>
                  <a:prstClr val="white"/>
                </a:solidFill>
                <a:effectLst/>
                <a:uLnTx/>
                <a:uFillTx/>
                <a:latin typeface="Visuelt Pro Black" panose="020B0A03070202040104" pitchFamily="34" charset="0"/>
                <a:ea typeface="+mn-ea"/>
                <a:cs typeface="+mn-cs"/>
              </a:rPr>
              <a:t>iverse</a:t>
            </a:r>
            <a:r>
              <a:rPr kumimoji="0" lang="en-US" sz="6800" b="1" i="0" u="none" strike="noStrike" kern="1200" cap="none" spc="0" normalizeH="0" baseline="0" noProof="0">
                <a:ln>
                  <a:noFill/>
                </a:ln>
                <a:solidFill>
                  <a:prstClr val="white"/>
                </a:solidFill>
                <a:effectLst/>
                <a:uLnTx/>
                <a:uFillTx/>
                <a:latin typeface="Visuelt Pro Black" panose="020B0A03070202040104" pitchFamily="34" charset="0"/>
                <a:ea typeface="+mn-ea"/>
                <a:cs typeface="+mn-cs"/>
              </a:rPr>
              <a:t> Perspectives</a:t>
            </a:r>
          </a:p>
        </p:txBody>
      </p:sp>
      <p:sp>
        <p:nvSpPr>
          <p:cNvPr id="9" name="TextBox 8">
            <a:extLst>
              <a:ext uri="{FF2B5EF4-FFF2-40B4-BE49-F238E27FC236}">
                <a16:creationId xmlns:a16="http://schemas.microsoft.com/office/drawing/2014/main" id="{6B95C3FA-6B9B-1B52-827F-6B9D5E3697BD}"/>
              </a:ext>
            </a:extLst>
          </p:cNvPr>
          <p:cNvSpPr txBox="1"/>
          <p:nvPr/>
        </p:nvSpPr>
        <p:spPr>
          <a:xfrm>
            <a:off x="511700" y="4426803"/>
            <a:ext cx="7502828" cy="830997"/>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bg1"/>
                </a:solidFill>
                <a:effectLst/>
                <a:uLnTx/>
                <a:uFillTx/>
                <a:latin typeface="Visuelt Pro ExtraLight" panose="020B0203040202040104" pitchFamily="34" charset="0"/>
                <a:ea typeface="+mn-ea"/>
                <a:cs typeface="+mn-cs"/>
              </a:rPr>
              <a:t>Learning Workshop 2</a:t>
            </a:r>
          </a:p>
          <a:p>
            <a:pPr marL="0" marR="0" lvl="0" indent="0" algn="l" defTabSz="609630" rtl="0" eaLnBrk="1" fontAlgn="auto" latinLnBrk="0" hangingPunct="1">
              <a:lnSpc>
                <a:spcPct val="100000"/>
              </a:lnSpc>
              <a:spcBef>
                <a:spcPts val="0"/>
              </a:spcBef>
              <a:spcAft>
                <a:spcPts val="0"/>
              </a:spcAft>
              <a:buClrTx/>
              <a:buSzTx/>
              <a:buFontTx/>
              <a:buNone/>
              <a:tabLst/>
              <a:defRPr/>
            </a:pPr>
            <a:r>
              <a:rPr lang="en-GB" sz="2400">
                <a:solidFill>
                  <a:schemeClr val="bg1"/>
                </a:solidFill>
                <a:latin typeface="Visuelt Pro ExtraLight" panose="020B0203040202040104" pitchFamily="34" charset="0"/>
              </a:rPr>
              <a:t>26</a:t>
            </a:r>
            <a:r>
              <a:rPr kumimoji="0" lang="en-GB" sz="2400" b="0" i="0" u="none" strike="noStrike" kern="1200" cap="none" spc="0" normalizeH="0" baseline="0" noProof="0">
                <a:ln>
                  <a:noFill/>
                </a:ln>
                <a:solidFill>
                  <a:schemeClr val="bg1"/>
                </a:solidFill>
                <a:effectLst/>
                <a:uLnTx/>
                <a:uFillTx/>
                <a:latin typeface="Visuelt Pro ExtraLight" panose="020B0203040202040104" pitchFamily="34" charset="0"/>
                <a:ea typeface="+mn-ea"/>
                <a:cs typeface="+mn-cs"/>
              </a:rPr>
              <a:t> March 2025</a:t>
            </a:r>
          </a:p>
        </p:txBody>
      </p:sp>
      <p:pic>
        <p:nvPicPr>
          <p:cNvPr id="2" name="Picture 1" descr="A circle with images of people and text&#10;&#10;Description automatically generated">
            <a:extLst>
              <a:ext uri="{FF2B5EF4-FFF2-40B4-BE49-F238E27FC236}">
                <a16:creationId xmlns:a16="http://schemas.microsoft.com/office/drawing/2014/main" id="{C72A4528-9ABF-5A68-14A0-F3A0A7EB9E8A}"/>
              </a:ext>
            </a:extLst>
          </p:cNvPr>
          <p:cNvPicPr>
            <a:picLocks noChangeAspect="1"/>
          </p:cNvPicPr>
          <p:nvPr/>
        </p:nvPicPr>
        <p:blipFill>
          <a:blip r:embed="rId3"/>
          <a:stretch>
            <a:fillRect/>
          </a:stretch>
        </p:blipFill>
        <p:spPr>
          <a:xfrm>
            <a:off x="6510783" y="559028"/>
            <a:ext cx="4779885" cy="4439101"/>
          </a:xfrm>
          <a:prstGeom prst="rect">
            <a:avLst/>
          </a:prstGeom>
        </p:spPr>
      </p:pic>
      <p:pic>
        <p:nvPicPr>
          <p:cNvPr id="4" name="Picture 3" descr="A red and blue circle logo&#10;&#10;AI-generated content may be incorrect.">
            <a:extLst>
              <a:ext uri="{FF2B5EF4-FFF2-40B4-BE49-F238E27FC236}">
                <a16:creationId xmlns:a16="http://schemas.microsoft.com/office/drawing/2014/main" id="{7C607019-9BCB-560D-347D-CA036B3D9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673" y="5642391"/>
            <a:ext cx="2296104" cy="1071256"/>
          </a:xfrm>
          <a:prstGeom prst="rect">
            <a:avLst/>
          </a:prstGeom>
        </p:spPr>
      </p:pic>
      <p:pic>
        <p:nvPicPr>
          <p:cNvPr id="6" name="Picture 5" descr="A black and orange logo&#10;&#10;AI-generated content may be incorrect.">
            <a:extLst>
              <a:ext uri="{FF2B5EF4-FFF2-40B4-BE49-F238E27FC236}">
                <a16:creationId xmlns:a16="http://schemas.microsoft.com/office/drawing/2014/main" id="{DD1242BF-2257-0A0F-5765-A8B6E1683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881" y="5830764"/>
            <a:ext cx="2349134" cy="882883"/>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D00E73FB-C702-6BCB-C138-C5AEB9CCB7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698" y="5826249"/>
            <a:ext cx="2528750" cy="887398"/>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1D2F3260-AAD2-45BF-CFD5-F5AE1B8AC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1863" y="5768278"/>
            <a:ext cx="1356838" cy="953246"/>
          </a:xfrm>
          <a:prstGeom prst="rect">
            <a:avLst/>
          </a:prstGeom>
        </p:spPr>
      </p:pic>
      <p:pic>
        <p:nvPicPr>
          <p:cNvPr id="14" name="Picture 13" descr="A white background with red text&#10;&#10;AI-generated content may be incorrect.">
            <a:extLst>
              <a:ext uri="{FF2B5EF4-FFF2-40B4-BE49-F238E27FC236}">
                <a16:creationId xmlns:a16="http://schemas.microsoft.com/office/drawing/2014/main" id="{41A37301-F313-62FA-6E02-09EA3CC6AC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299" y="5584283"/>
            <a:ext cx="1191597" cy="1191597"/>
          </a:xfrm>
          <a:prstGeom prst="rect">
            <a:avLst/>
          </a:prstGeom>
        </p:spPr>
      </p:pic>
      <p:pic>
        <p:nvPicPr>
          <p:cNvPr id="16" name="Picture 15" descr="A blue lion with a crown and text&#10;&#10;AI-generated content may be incorrect.">
            <a:extLst>
              <a:ext uri="{FF2B5EF4-FFF2-40B4-BE49-F238E27FC236}">
                <a16:creationId xmlns:a16="http://schemas.microsoft.com/office/drawing/2014/main" id="{6FC0DA1B-4588-DC46-178C-9436252386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8553" y="5692997"/>
            <a:ext cx="1460205" cy="1082883"/>
          </a:xfrm>
          <a:prstGeom prst="rect">
            <a:avLst/>
          </a:prstGeom>
        </p:spPr>
      </p:pic>
    </p:spTree>
    <p:extLst>
      <p:ext uri="{BB962C8B-B14F-4D97-AF65-F5344CB8AC3E}">
        <p14:creationId xmlns:p14="http://schemas.microsoft.com/office/powerpoint/2010/main" val="9587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15600" y="154433"/>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dirty="0">
                <a:solidFill>
                  <a:srgbClr val="005840"/>
                </a:solidFill>
                <a:highlight>
                  <a:srgbClr val="FFFFFF"/>
                </a:highlight>
              </a:rPr>
              <a:t>Guidance (continued)</a:t>
            </a:r>
            <a:endParaRPr sz="3200" dirty="0">
              <a:solidFill>
                <a:srgbClr val="005840"/>
              </a:solidFill>
            </a:endParaRPr>
          </a:p>
        </p:txBody>
      </p:sp>
      <p:sp>
        <p:nvSpPr>
          <p:cNvPr id="87" name="Google Shape;87;p19"/>
          <p:cNvSpPr txBox="1">
            <a:spLocks noGrp="1"/>
          </p:cNvSpPr>
          <p:nvPr>
            <p:ph type="body" idx="1"/>
          </p:nvPr>
        </p:nvSpPr>
        <p:spPr>
          <a:xfrm>
            <a:off x="415600" y="918033"/>
            <a:ext cx="10557200" cy="4555200"/>
          </a:xfrm>
          <a:prstGeom prst="rect">
            <a:avLst/>
          </a:prstGeom>
        </p:spPr>
        <p:txBody>
          <a:bodyPr spcFirstLastPara="1" wrap="square" lIns="121900" tIns="121900" rIns="121900" bIns="121900" anchor="t" anchorCtr="0">
            <a:noAutofit/>
          </a:bodyPr>
          <a:lstStyle/>
          <a:p>
            <a:pPr marL="285750" indent="-285750">
              <a:lnSpc>
                <a:spcPct val="105000"/>
              </a:lnSpc>
              <a:spcBef>
                <a:spcPts val="800"/>
              </a:spcBef>
            </a:pPr>
            <a:r>
              <a:rPr lang="en-GB" sz="2130" b="1" dirty="0">
                <a:solidFill>
                  <a:schemeClr val="dk1"/>
                </a:solidFill>
                <a:highlight>
                  <a:schemeClr val="lt1"/>
                </a:highlight>
              </a:rPr>
              <a:t>Interconnectedness</a:t>
            </a:r>
            <a:r>
              <a:rPr lang="en-GB" sz="2130" dirty="0">
                <a:solidFill>
                  <a:schemeClr val="dk1"/>
                </a:solidFill>
                <a:highlight>
                  <a:schemeClr val="lt1"/>
                </a:highlight>
              </a:rPr>
              <a:t>: Everything is connected. Changes in one part of a system can have ripple effects throughout the entire system. Understanding these connections allows us to anticipate the broader impacts of our actions. </a:t>
            </a:r>
          </a:p>
          <a:p>
            <a:pPr marL="285750" indent="-285750">
              <a:lnSpc>
                <a:spcPct val="105000"/>
              </a:lnSpc>
              <a:spcBef>
                <a:spcPts val="800"/>
              </a:spcBef>
            </a:pPr>
            <a:r>
              <a:rPr lang="en-GB" sz="2130" b="1" dirty="0">
                <a:solidFill>
                  <a:schemeClr val="dk1"/>
                </a:solidFill>
                <a:highlight>
                  <a:schemeClr val="lt1"/>
                </a:highlight>
              </a:rPr>
              <a:t>Hierarchy of systems</a:t>
            </a:r>
            <a:r>
              <a:rPr lang="en-GB" sz="2130" dirty="0">
                <a:solidFill>
                  <a:schemeClr val="dk1"/>
                </a:solidFill>
                <a:highlight>
                  <a:schemeClr val="lt1"/>
                </a:highlight>
              </a:rPr>
              <a:t>: Systems are organised in hierarchical levels. For example, cells make up tissues, tissues form organs, and organs constitute organisms. Recognising these levels helps us understand how small changes at one level can influence higher levels. </a:t>
            </a:r>
          </a:p>
          <a:p>
            <a:pPr marL="285750" indent="-285750">
              <a:lnSpc>
                <a:spcPct val="105000"/>
              </a:lnSpc>
              <a:spcBef>
                <a:spcPts val="800"/>
              </a:spcBef>
            </a:pPr>
            <a:r>
              <a:rPr lang="en-GB" sz="2130" b="1" dirty="0">
                <a:solidFill>
                  <a:schemeClr val="dk1"/>
                </a:solidFill>
                <a:highlight>
                  <a:schemeClr val="lt1"/>
                </a:highlight>
              </a:rPr>
              <a:t>Feedback loops</a:t>
            </a:r>
            <a:r>
              <a:rPr lang="en-GB" sz="2130" dirty="0">
                <a:solidFill>
                  <a:schemeClr val="dk1"/>
                </a:solidFill>
                <a:highlight>
                  <a:schemeClr val="lt1"/>
                </a:highlight>
              </a:rPr>
              <a:t>: Systems are regulated by feedback loops, which can be positive (amplifying changes) or negative (maintaining the status quo). Identifying feedback loops helps us understand the dynamics of a system and how it maintains balance, or experiences change. </a:t>
            </a:r>
          </a:p>
          <a:p>
            <a:pPr marL="285750" indent="-285750">
              <a:lnSpc>
                <a:spcPct val="105000"/>
              </a:lnSpc>
              <a:spcBef>
                <a:spcPts val="800"/>
              </a:spcBef>
            </a:pPr>
            <a:r>
              <a:rPr lang="en-GB" sz="2130" b="1" dirty="0">
                <a:solidFill>
                  <a:schemeClr val="dk1"/>
                </a:solidFill>
                <a:highlight>
                  <a:schemeClr val="lt1"/>
                </a:highlight>
              </a:rPr>
              <a:t>Leverage points</a:t>
            </a:r>
            <a:r>
              <a:rPr lang="en-GB" sz="2130" dirty="0">
                <a:solidFill>
                  <a:schemeClr val="dk1"/>
                </a:solidFill>
                <a:highlight>
                  <a:schemeClr val="lt1"/>
                </a:highlight>
              </a:rPr>
              <a:t>: These are strategic points within a system where a small change can lead to significant impacts. </a:t>
            </a:r>
          </a:p>
          <a:p>
            <a:pPr marL="0" indent="0">
              <a:lnSpc>
                <a:spcPct val="105000"/>
              </a:lnSpc>
              <a:spcBef>
                <a:spcPts val="800"/>
              </a:spcBef>
              <a:buNone/>
            </a:pPr>
            <a:endParaRPr sz="2133" dirty="0">
              <a:solidFill>
                <a:schemeClr val="dk1"/>
              </a:solidFill>
              <a:highlight>
                <a:srgbClr val="FFFFFF"/>
              </a:highlight>
            </a:endParaRPr>
          </a:p>
        </p:txBody>
      </p:sp>
      <p:pic>
        <p:nvPicPr>
          <p:cNvPr id="88" name="Google Shape;88;p19"/>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6DA18039-91A8-2B23-A5DA-C42D4A22DB12}"/>
            </a:ext>
          </a:extLst>
        </p:cNvPr>
        <p:cNvGrpSpPr/>
        <p:nvPr/>
      </p:nvGrpSpPr>
      <p:grpSpPr>
        <a:xfrm>
          <a:off x="0" y="0"/>
          <a:ext cx="0" cy="0"/>
          <a:chOff x="0" y="0"/>
          <a:chExt cx="0" cy="0"/>
        </a:xfrm>
      </p:grpSpPr>
      <p:sp>
        <p:nvSpPr>
          <p:cNvPr id="86" name="Google Shape;86;p19">
            <a:extLst>
              <a:ext uri="{FF2B5EF4-FFF2-40B4-BE49-F238E27FC236}">
                <a16:creationId xmlns:a16="http://schemas.microsoft.com/office/drawing/2014/main" id="{2A946DA8-4F2F-3D6F-18B4-C08286607634}"/>
              </a:ext>
            </a:extLst>
          </p:cNvPr>
          <p:cNvSpPr txBox="1">
            <a:spLocks noGrp="1"/>
          </p:cNvSpPr>
          <p:nvPr>
            <p:ph type="title"/>
          </p:nvPr>
        </p:nvSpPr>
        <p:spPr>
          <a:xfrm>
            <a:off x="415600" y="154433"/>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dirty="0">
                <a:solidFill>
                  <a:srgbClr val="005840"/>
                </a:solidFill>
                <a:highlight>
                  <a:srgbClr val="FFFFFF"/>
                </a:highlight>
              </a:rPr>
              <a:t>Guidance (continued)</a:t>
            </a:r>
            <a:endParaRPr sz="3200" dirty="0">
              <a:solidFill>
                <a:srgbClr val="005840"/>
              </a:solidFill>
            </a:endParaRPr>
          </a:p>
        </p:txBody>
      </p:sp>
      <p:sp>
        <p:nvSpPr>
          <p:cNvPr id="87" name="Google Shape;87;p19">
            <a:extLst>
              <a:ext uri="{FF2B5EF4-FFF2-40B4-BE49-F238E27FC236}">
                <a16:creationId xmlns:a16="http://schemas.microsoft.com/office/drawing/2014/main" id="{5A892024-0B5A-A10E-088A-DDD7B95FA5CC}"/>
              </a:ext>
            </a:extLst>
          </p:cNvPr>
          <p:cNvSpPr txBox="1">
            <a:spLocks noGrp="1"/>
          </p:cNvSpPr>
          <p:nvPr>
            <p:ph type="body" idx="1"/>
          </p:nvPr>
        </p:nvSpPr>
        <p:spPr>
          <a:xfrm>
            <a:off x="415600" y="918033"/>
            <a:ext cx="10557200" cy="4555200"/>
          </a:xfrm>
          <a:prstGeom prst="rect">
            <a:avLst/>
          </a:prstGeom>
        </p:spPr>
        <p:txBody>
          <a:bodyPr spcFirstLastPara="1" wrap="square" lIns="121900" tIns="121900" rIns="121900" bIns="121900" anchor="t" anchorCtr="0">
            <a:noAutofit/>
          </a:bodyPr>
          <a:lstStyle/>
          <a:p>
            <a:pPr marL="0" indent="0">
              <a:lnSpc>
                <a:spcPct val="105000"/>
              </a:lnSpc>
              <a:spcBef>
                <a:spcPts val="800"/>
              </a:spcBef>
              <a:buNone/>
            </a:pPr>
            <a:r>
              <a:rPr lang="en-GB" sz="2133" dirty="0">
                <a:solidFill>
                  <a:schemeClr val="dk1"/>
                </a:solidFill>
                <a:highlight>
                  <a:srgbClr val="FFFFFF"/>
                </a:highlight>
              </a:rPr>
              <a:t>Finding and acting on leverage points as ‘points of possibilities’ allow us to create effective interventions. For example, consider possible strategic points for improving community health at four different levels: </a:t>
            </a:r>
          </a:p>
          <a:p>
            <a:pPr marL="342900" indent="-342900">
              <a:lnSpc>
                <a:spcPct val="105000"/>
              </a:lnSpc>
              <a:spcBef>
                <a:spcPts val="800"/>
              </a:spcBef>
            </a:pPr>
            <a:r>
              <a:rPr lang="en-GB" sz="2133" b="1" dirty="0">
                <a:solidFill>
                  <a:schemeClr val="dk1"/>
                </a:solidFill>
                <a:highlight>
                  <a:srgbClr val="FFFFFF"/>
                </a:highlight>
              </a:rPr>
              <a:t>Individual level: </a:t>
            </a:r>
            <a:r>
              <a:rPr lang="en-GB" sz="2133" dirty="0">
                <a:solidFill>
                  <a:schemeClr val="dk1"/>
                </a:solidFill>
                <a:highlight>
                  <a:srgbClr val="FFFFFF"/>
                </a:highlight>
              </a:rPr>
              <a:t>Focus on educating individuals about healthy lifestyle choices. </a:t>
            </a:r>
          </a:p>
          <a:p>
            <a:pPr marL="342900" indent="-342900">
              <a:lnSpc>
                <a:spcPct val="105000"/>
              </a:lnSpc>
              <a:spcBef>
                <a:spcPts val="800"/>
              </a:spcBef>
            </a:pPr>
            <a:r>
              <a:rPr lang="en-GB" sz="2133" b="1" dirty="0">
                <a:solidFill>
                  <a:schemeClr val="dk1"/>
                </a:solidFill>
                <a:highlight>
                  <a:srgbClr val="FFFFFF"/>
                </a:highlight>
              </a:rPr>
              <a:t>Family level: </a:t>
            </a:r>
            <a:r>
              <a:rPr lang="en-GB" sz="2133" dirty="0">
                <a:solidFill>
                  <a:schemeClr val="dk1"/>
                </a:solidFill>
                <a:highlight>
                  <a:srgbClr val="FFFFFF"/>
                </a:highlight>
              </a:rPr>
              <a:t>Promote family-based health initiatives, such as cooking classes or fitness programs. </a:t>
            </a:r>
          </a:p>
          <a:p>
            <a:pPr marL="342900" indent="-342900">
              <a:lnSpc>
                <a:spcPct val="105000"/>
              </a:lnSpc>
              <a:spcBef>
                <a:spcPts val="800"/>
              </a:spcBef>
            </a:pPr>
            <a:r>
              <a:rPr lang="en-GB" sz="2133" b="1" dirty="0">
                <a:solidFill>
                  <a:schemeClr val="dk1"/>
                </a:solidFill>
                <a:highlight>
                  <a:srgbClr val="FFFFFF"/>
                </a:highlight>
              </a:rPr>
              <a:t>Neighbourhood level: </a:t>
            </a:r>
            <a:r>
              <a:rPr lang="en-GB" sz="2133" dirty="0">
                <a:solidFill>
                  <a:schemeClr val="dk1"/>
                </a:solidFill>
                <a:highlight>
                  <a:srgbClr val="FFFFFF"/>
                </a:highlight>
              </a:rPr>
              <a:t>Develop local resources, like community gardens or parks, that support healthy living. </a:t>
            </a:r>
          </a:p>
          <a:p>
            <a:pPr marL="342900" indent="-342900">
              <a:lnSpc>
                <a:spcPct val="105000"/>
              </a:lnSpc>
              <a:spcBef>
                <a:spcPts val="800"/>
              </a:spcBef>
            </a:pPr>
            <a:r>
              <a:rPr lang="en-GB" sz="2133" b="1" dirty="0">
                <a:solidFill>
                  <a:schemeClr val="dk1"/>
                </a:solidFill>
                <a:highlight>
                  <a:srgbClr val="FFFFFF"/>
                </a:highlight>
              </a:rPr>
              <a:t>Community level: </a:t>
            </a:r>
            <a:r>
              <a:rPr lang="en-GB" sz="2133" dirty="0">
                <a:solidFill>
                  <a:schemeClr val="dk1"/>
                </a:solidFill>
                <a:highlight>
                  <a:srgbClr val="FFFFFF"/>
                </a:highlight>
              </a:rPr>
              <a:t>Advocate for policies that improve access to healthcare and nutritious food. </a:t>
            </a:r>
          </a:p>
          <a:p>
            <a:pPr marL="0" indent="0">
              <a:lnSpc>
                <a:spcPct val="105000"/>
              </a:lnSpc>
              <a:spcBef>
                <a:spcPts val="800"/>
              </a:spcBef>
              <a:buNone/>
            </a:pPr>
            <a:endParaRPr lang="en-GB" sz="2133" dirty="0">
              <a:solidFill>
                <a:schemeClr val="dk1"/>
              </a:solidFill>
              <a:highlight>
                <a:srgbClr val="FFFFFF"/>
              </a:highlight>
            </a:endParaRPr>
          </a:p>
        </p:txBody>
      </p:sp>
      <p:pic>
        <p:nvPicPr>
          <p:cNvPr id="88" name="Google Shape;88;p19">
            <a:extLst>
              <a:ext uri="{FF2B5EF4-FFF2-40B4-BE49-F238E27FC236}">
                <a16:creationId xmlns:a16="http://schemas.microsoft.com/office/drawing/2014/main" id="{77058EE5-C9C9-C2B4-8C28-954308C09F31}"/>
              </a:ext>
            </a:extLst>
          </p:cNvPr>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extLst>
      <p:ext uri="{BB962C8B-B14F-4D97-AF65-F5344CB8AC3E}">
        <p14:creationId xmlns:p14="http://schemas.microsoft.com/office/powerpoint/2010/main" val="400512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F24CF971-06EE-B311-D8AA-018DA0E33A2F}"/>
            </a:ext>
          </a:extLst>
        </p:cNvPr>
        <p:cNvGrpSpPr/>
        <p:nvPr/>
      </p:nvGrpSpPr>
      <p:grpSpPr>
        <a:xfrm>
          <a:off x="0" y="0"/>
          <a:ext cx="0" cy="0"/>
          <a:chOff x="0" y="0"/>
          <a:chExt cx="0" cy="0"/>
        </a:xfrm>
      </p:grpSpPr>
      <p:sp>
        <p:nvSpPr>
          <p:cNvPr id="86" name="Google Shape;86;p19">
            <a:extLst>
              <a:ext uri="{FF2B5EF4-FFF2-40B4-BE49-F238E27FC236}">
                <a16:creationId xmlns:a16="http://schemas.microsoft.com/office/drawing/2014/main" id="{11205D64-5D24-D182-6CEB-57235EB60ED4}"/>
              </a:ext>
            </a:extLst>
          </p:cNvPr>
          <p:cNvSpPr txBox="1">
            <a:spLocks noGrp="1"/>
          </p:cNvSpPr>
          <p:nvPr>
            <p:ph type="title"/>
          </p:nvPr>
        </p:nvSpPr>
        <p:spPr>
          <a:xfrm>
            <a:off x="415600" y="154433"/>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dirty="0">
                <a:solidFill>
                  <a:srgbClr val="005840"/>
                </a:solidFill>
                <a:highlight>
                  <a:srgbClr val="FFFFFF"/>
                </a:highlight>
              </a:rPr>
              <a:t>Guidance (continued)</a:t>
            </a:r>
            <a:endParaRPr sz="3200" dirty="0">
              <a:solidFill>
                <a:srgbClr val="005840"/>
              </a:solidFill>
            </a:endParaRPr>
          </a:p>
        </p:txBody>
      </p:sp>
      <p:sp>
        <p:nvSpPr>
          <p:cNvPr id="87" name="Google Shape;87;p19">
            <a:extLst>
              <a:ext uri="{FF2B5EF4-FFF2-40B4-BE49-F238E27FC236}">
                <a16:creationId xmlns:a16="http://schemas.microsoft.com/office/drawing/2014/main" id="{CDD938D2-B827-D08F-A665-07416165D5B4}"/>
              </a:ext>
            </a:extLst>
          </p:cNvPr>
          <p:cNvSpPr txBox="1">
            <a:spLocks noGrp="1"/>
          </p:cNvSpPr>
          <p:nvPr>
            <p:ph type="body" idx="1"/>
          </p:nvPr>
        </p:nvSpPr>
        <p:spPr>
          <a:xfrm>
            <a:off x="415600" y="918033"/>
            <a:ext cx="10234000" cy="4555200"/>
          </a:xfrm>
          <a:prstGeom prst="rect">
            <a:avLst/>
          </a:prstGeom>
        </p:spPr>
        <p:txBody>
          <a:bodyPr spcFirstLastPara="1" wrap="square" lIns="121900" tIns="121900" rIns="121900" bIns="121900" anchor="t" anchorCtr="0">
            <a:noAutofit/>
          </a:bodyPr>
          <a:lstStyle/>
          <a:p>
            <a:pPr marL="0" indent="0">
              <a:lnSpc>
                <a:spcPct val="105000"/>
              </a:lnSpc>
              <a:spcBef>
                <a:spcPts val="800"/>
              </a:spcBef>
              <a:buNone/>
            </a:pPr>
            <a:r>
              <a:rPr lang="en-GB" sz="2133" b="1" dirty="0">
                <a:solidFill>
                  <a:schemeClr val="dk1"/>
                </a:solidFill>
                <a:highlight>
                  <a:srgbClr val="FCE5CD"/>
                </a:highlight>
              </a:rPr>
              <a:t>Students participating in Spark as a group</a:t>
            </a:r>
            <a:endParaRPr sz="2133" b="1" dirty="0">
              <a:solidFill>
                <a:schemeClr val="dk1"/>
              </a:solidFill>
              <a:highlight>
                <a:srgbClr val="FCE5CD"/>
              </a:highlight>
            </a:endParaRPr>
          </a:p>
          <a:p>
            <a:pPr marL="0" indent="0">
              <a:lnSpc>
                <a:spcPct val="105000"/>
              </a:lnSpc>
              <a:spcBef>
                <a:spcPts val="800"/>
              </a:spcBef>
              <a:spcAft>
                <a:spcPts val="800"/>
              </a:spcAft>
              <a:buNone/>
            </a:pPr>
            <a:r>
              <a:rPr lang="en-GB" sz="2133" dirty="0">
                <a:solidFill>
                  <a:schemeClr val="dk1"/>
                </a:solidFill>
                <a:highlight>
                  <a:srgbClr val="FFFFFF"/>
                </a:highlight>
              </a:rPr>
              <a:t>We encourage you to work together to create a map, drawing on the knowledge and experiences of all members of the team. </a:t>
            </a:r>
            <a:endParaRPr sz="2133" dirty="0">
              <a:solidFill>
                <a:schemeClr val="dk1"/>
              </a:solidFill>
              <a:highlight>
                <a:srgbClr val="FFFFFF"/>
              </a:highlight>
            </a:endParaRPr>
          </a:p>
        </p:txBody>
      </p:sp>
      <p:pic>
        <p:nvPicPr>
          <p:cNvPr id="88" name="Google Shape;88;p19">
            <a:extLst>
              <a:ext uri="{FF2B5EF4-FFF2-40B4-BE49-F238E27FC236}">
                <a16:creationId xmlns:a16="http://schemas.microsoft.com/office/drawing/2014/main" id="{967F10F8-8D4B-E8D5-220C-455455F5F6E4}"/>
              </a:ext>
            </a:extLst>
          </p:cNvPr>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extLst>
      <p:ext uri="{BB962C8B-B14F-4D97-AF65-F5344CB8AC3E}">
        <p14:creationId xmlns:p14="http://schemas.microsoft.com/office/powerpoint/2010/main" val="248223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p:nvPr/>
        </p:nvSpPr>
        <p:spPr>
          <a:xfrm>
            <a:off x="3758433" y="1573900"/>
            <a:ext cx="4602000" cy="4602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GB" sz="1867" kern="0">
                <a:solidFill>
                  <a:srgbClr val="000000"/>
                </a:solidFill>
                <a:latin typeface="Arial"/>
                <a:cs typeface="Arial"/>
                <a:sym typeface="Arial"/>
              </a:rPr>
              <a:t>How might we…</a:t>
            </a:r>
            <a:endParaRPr sz="1867" kern="0">
              <a:solidFill>
                <a:srgbClr val="000000"/>
              </a:solidFill>
              <a:latin typeface="Arial"/>
              <a:cs typeface="Arial"/>
              <a:sym typeface="Arial"/>
            </a:endParaRPr>
          </a:p>
        </p:txBody>
      </p:sp>
      <p:sp>
        <p:nvSpPr>
          <p:cNvPr id="94" name="Google Shape;94;p20"/>
          <p:cNvSpPr/>
          <p:nvPr/>
        </p:nvSpPr>
        <p:spPr>
          <a:xfrm>
            <a:off x="2651800" y="3701300"/>
            <a:ext cx="2749200" cy="2749200"/>
          </a:xfrm>
          <a:prstGeom prst="ellipse">
            <a:avLst/>
          </a:prstGeom>
          <a:solidFill>
            <a:srgbClr val="34F0D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GB" sz="1867" kern="0">
                <a:solidFill>
                  <a:srgbClr val="000000"/>
                </a:solidFill>
                <a:latin typeface="Arial"/>
                <a:cs typeface="Arial"/>
                <a:sym typeface="Arial"/>
              </a:rPr>
              <a:t>People</a:t>
            </a:r>
            <a:endParaRPr sz="1867" kern="0">
              <a:solidFill>
                <a:srgbClr val="000000"/>
              </a:solidFill>
              <a:latin typeface="Arial"/>
              <a:cs typeface="Arial"/>
              <a:sym typeface="Arial"/>
            </a:endParaRPr>
          </a:p>
          <a:p>
            <a:pPr algn="ctr" defTabSz="1219170">
              <a:buClr>
                <a:srgbClr val="000000"/>
              </a:buClr>
            </a:pPr>
            <a:r>
              <a:rPr lang="en-GB" sz="1867" kern="0">
                <a:solidFill>
                  <a:srgbClr val="000000"/>
                </a:solidFill>
                <a:latin typeface="Arial"/>
                <a:cs typeface="Arial"/>
                <a:sym typeface="Arial"/>
              </a:rPr>
              <a:t>(community)</a:t>
            </a:r>
            <a:endParaRPr sz="1867" kern="0">
              <a:solidFill>
                <a:srgbClr val="000000"/>
              </a:solidFill>
              <a:latin typeface="Arial"/>
              <a:cs typeface="Arial"/>
              <a:sym typeface="Arial"/>
            </a:endParaRPr>
          </a:p>
        </p:txBody>
      </p:sp>
      <p:sp>
        <p:nvSpPr>
          <p:cNvPr id="95" name="Google Shape;95;p20"/>
          <p:cNvSpPr/>
          <p:nvPr/>
        </p:nvSpPr>
        <p:spPr>
          <a:xfrm>
            <a:off x="4555800" y="446133"/>
            <a:ext cx="2749200" cy="2749200"/>
          </a:xfrm>
          <a:prstGeom prst="ellipse">
            <a:avLst/>
          </a:prstGeom>
          <a:solidFill>
            <a:srgbClr val="74F31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GB" sz="1867" kern="0">
                <a:solidFill>
                  <a:srgbClr val="000000"/>
                </a:solidFill>
                <a:latin typeface="Arial"/>
                <a:cs typeface="Arial"/>
                <a:sym typeface="Arial"/>
              </a:rPr>
              <a:t>Planet </a:t>
            </a:r>
            <a:endParaRPr sz="1867" kern="0">
              <a:solidFill>
                <a:srgbClr val="000000"/>
              </a:solidFill>
              <a:latin typeface="Arial"/>
              <a:cs typeface="Arial"/>
              <a:sym typeface="Arial"/>
            </a:endParaRPr>
          </a:p>
          <a:p>
            <a:pPr algn="ctr" defTabSz="1219170">
              <a:buClr>
                <a:srgbClr val="000000"/>
              </a:buClr>
            </a:pPr>
            <a:r>
              <a:rPr lang="en-GB" sz="1867" kern="0">
                <a:solidFill>
                  <a:srgbClr val="000000"/>
                </a:solidFill>
                <a:latin typeface="Arial"/>
                <a:cs typeface="Arial"/>
                <a:sym typeface="Arial"/>
              </a:rPr>
              <a:t>(natural environment)</a:t>
            </a:r>
            <a:endParaRPr sz="1867" kern="0">
              <a:solidFill>
                <a:srgbClr val="000000"/>
              </a:solidFill>
              <a:latin typeface="Arial"/>
              <a:cs typeface="Arial"/>
              <a:sym typeface="Arial"/>
            </a:endParaRPr>
          </a:p>
        </p:txBody>
      </p:sp>
      <p:sp>
        <p:nvSpPr>
          <p:cNvPr id="96" name="Google Shape;96;p20"/>
          <p:cNvSpPr/>
          <p:nvPr/>
        </p:nvSpPr>
        <p:spPr>
          <a:xfrm>
            <a:off x="7103833" y="3701300"/>
            <a:ext cx="2749200" cy="2749200"/>
          </a:xfrm>
          <a:prstGeom prst="ellipse">
            <a:avLst/>
          </a:prstGeom>
          <a:solidFill>
            <a:srgbClr val="FFAC0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GB" sz="1867" kern="0">
                <a:solidFill>
                  <a:srgbClr val="000000"/>
                </a:solidFill>
                <a:latin typeface="Arial"/>
                <a:cs typeface="Arial"/>
                <a:sym typeface="Arial"/>
              </a:rPr>
              <a:t>Place</a:t>
            </a:r>
            <a:endParaRPr sz="1867" kern="0">
              <a:solidFill>
                <a:srgbClr val="000000"/>
              </a:solidFill>
              <a:latin typeface="Arial"/>
              <a:cs typeface="Arial"/>
              <a:sym typeface="Arial"/>
            </a:endParaRPr>
          </a:p>
          <a:p>
            <a:pPr algn="ctr" defTabSz="1219170">
              <a:buClr>
                <a:srgbClr val="000000"/>
              </a:buClr>
            </a:pPr>
            <a:r>
              <a:rPr lang="en-GB" sz="1867" kern="0">
                <a:solidFill>
                  <a:srgbClr val="000000"/>
                </a:solidFill>
                <a:latin typeface="Arial"/>
                <a:cs typeface="Arial"/>
                <a:sym typeface="Arial"/>
              </a:rPr>
              <a:t>(physical, digital or virtual location)</a:t>
            </a:r>
            <a:endParaRPr sz="1867" kern="0">
              <a:solidFill>
                <a:srgbClr val="000000"/>
              </a:solidFill>
              <a:latin typeface="Arial"/>
              <a:cs typeface="Arial"/>
              <a:sym typeface="Arial"/>
            </a:endParaRPr>
          </a:p>
        </p:txBody>
      </p:sp>
      <p:sp>
        <p:nvSpPr>
          <p:cNvPr id="97" name="Google Shape;97;p20"/>
          <p:cNvSpPr txBox="1">
            <a:spLocks noGrp="1"/>
          </p:cNvSpPr>
          <p:nvPr>
            <p:ph type="title"/>
          </p:nvPr>
        </p:nvSpPr>
        <p:spPr>
          <a:xfrm>
            <a:off x="250000" y="227600"/>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Template</a:t>
            </a:r>
            <a:endParaRPr sz="3200">
              <a:solidFill>
                <a:srgbClr val="00584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137">
          <a:extLst>
            <a:ext uri="{FF2B5EF4-FFF2-40B4-BE49-F238E27FC236}">
              <a16:creationId xmlns:a16="http://schemas.microsoft.com/office/drawing/2014/main" id="{DC26647E-00B3-3439-537B-1799F61E3BA1}"/>
            </a:ext>
          </a:extLst>
        </p:cNvPr>
        <p:cNvGrpSpPr/>
        <p:nvPr/>
      </p:nvGrpSpPr>
      <p:grpSpPr>
        <a:xfrm>
          <a:off x="0" y="0"/>
          <a:ext cx="0" cy="0"/>
          <a:chOff x="0" y="0"/>
          <a:chExt cx="0" cy="0"/>
        </a:xfrm>
      </p:grpSpPr>
      <p:sp>
        <p:nvSpPr>
          <p:cNvPr id="139" name="Google Shape;139;p26">
            <a:extLst>
              <a:ext uri="{FF2B5EF4-FFF2-40B4-BE49-F238E27FC236}">
                <a16:creationId xmlns:a16="http://schemas.microsoft.com/office/drawing/2014/main" id="{3DB52500-CAA5-6206-BC0D-1A5AE3B303FE}"/>
              </a:ext>
            </a:extLst>
          </p:cNvPr>
          <p:cNvSpPr txBox="1">
            <a:spLocks noGrp="1"/>
          </p:cNvSpPr>
          <p:nvPr>
            <p:ph type="ctrTitle"/>
          </p:nvPr>
        </p:nvSpPr>
        <p:spPr>
          <a:xfrm>
            <a:off x="406411" y="-893767"/>
            <a:ext cx="11360800" cy="2736800"/>
          </a:xfrm>
          <a:prstGeom prst="rect">
            <a:avLst/>
          </a:prstGeom>
        </p:spPr>
        <p:txBody>
          <a:bodyPr spcFirstLastPara="1" wrap="square" lIns="121900" tIns="121900" rIns="121900" bIns="121900" anchor="b" anchorCtr="0">
            <a:normAutofit/>
          </a:bodyPr>
          <a:lstStyle/>
          <a:p>
            <a:pPr algn="l"/>
            <a:r>
              <a:rPr lang="en-GB">
                <a:solidFill>
                  <a:schemeClr val="lt1"/>
                </a:solidFill>
              </a:rPr>
              <a:t>Example</a:t>
            </a:r>
            <a:endParaRPr>
              <a:solidFill>
                <a:schemeClr val="lt1"/>
              </a:solidFill>
            </a:endParaRPr>
          </a:p>
        </p:txBody>
      </p:sp>
      <p:pic>
        <p:nvPicPr>
          <p:cNvPr id="140" name="Google Shape;140;p26">
            <a:extLst>
              <a:ext uri="{FF2B5EF4-FFF2-40B4-BE49-F238E27FC236}">
                <a16:creationId xmlns:a16="http://schemas.microsoft.com/office/drawing/2014/main" id="{58534CF1-ED72-4F0A-28A4-791353D1DC8B}"/>
              </a:ext>
            </a:extLst>
          </p:cNvPr>
          <p:cNvPicPr preferRelativeResize="0"/>
          <p:nvPr/>
        </p:nvPicPr>
        <p:blipFill>
          <a:blip r:embed="rId3">
            <a:alphaModFix/>
          </a:blip>
          <a:stretch>
            <a:fillRect/>
          </a:stretch>
        </p:blipFill>
        <p:spPr>
          <a:xfrm>
            <a:off x="5937655" y="0"/>
            <a:ext cx="6355957" cy="6858000"/>
          </a:xfrm>
          <a:prstGeom prst="rect">
            <a:avLst/>
          </a:prstGeom>
          <a:noFill/>
          <a:ln>
            <a:noFill/>
          </a:ln>
        </p:spPr>
      </p:pic>
    </p:spTree>
    <p:extLst>
      <p:ext uri="{BB962C8B-B14F-4D97-AF65-F5344CB8AC3E}">
        <p14:creationId xmlns:p14="http://schemas.microsoft.com/office/powerpoint/2010/main" val="6969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
          <a:extLst>
            <a:ext uri="{FF2B5EF4-FFF2-40B4-BE49-F238E27FC236}">
              <a16:creationId xmlns:a16="http://schemas.microsoft.com/office/drawing/2014/main" id="{8F090DBD-3175-960B-9351-81B7865A7EE5}"/>
            </a:ext>
          </a:extLst>
        </p:cNvPr>
        <p:cNvGrpSpPr/>
        <p:nvPr/>
      </p:nvGrpSpPr>
      <p:grpSpPr>
        <a:xfrm>
          <a:off x="0" y="0"/>
          <a:ext cx="0" cy="0"/>
          <a:chOff x="0" y="0"/>
          <a:chExt cx="0" cy="0"/>
        </a:xfrm>
      </p:grpSpPr>
      <p:sp>
        <p:nvSpPr>
          <p:cNvPr id="17" name="Body Medium">
            <a:extLst>
              <a:ext uri="{FF2B5EF4-FFF2-40B4-BE49-F238E27FC236}">
                <a16:creationId xmlns:a16="http://schemas.microsoft.com/office/drawing/2014/main" id="{F985D191-9471-07C9-9C0D-F51074065C75}"/>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pic>
        <p:nvPicPr>
          <p:cNvPr id="3" name="Picture 2">
            <a:extLst>
              <a:ext uri="{FF2B5EF4-FFF2-40B4-BE49-F238E27FC236}">
                <a16:creationId xmlns:a16="http://schemas.microsoft.com/office/drawing/2014/main" id="{4B1EA6FD-1384-7CA1-06FA-DB13705416D5}"/>
              </a:ext>
            </a:extLst>
          </p:cNvPr>
          <p:cNvPicPr>
            <a:picLocks noChangeAspect="1"/>
          </p:cNvPicPr>
          <p:nvPr/>
        </p:nvPicPr>
        <p:blipFill>
          <a:blip r:embed="rId3"/>
          <a:srcRect t="6982"/>
          <a:stretch/>
        </p:blipFill>
        <p:spPr>
          <a:xfrm>
            <a:off x="772130" y="1381760"/>
            <a:ext cx="9955014" cy="5476240"/>
          </a:xfrm>
          <a:prstGeom prst="rect">
            <a:avLst/>
          </a:prstGeom>
        </p:spPr>
      </p:pic>
    </p:spTree>
    <p:extLst>
      <p:ext uri="{BB962C8B-B14F-4D97-AF65-F5344CB8AC3E}">
        <p14:creationId xmlns:p14="http://schemas.microsoft.com/office/powerpoint/2010/main" val="210793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09"/>
        <p:cNvGrpSpPr/>
        <p:nvPr/>
      </p:nvGrpSpPr>
      <p:grpSpPr>
        <a:xfrm>
          <a:off x="0" y="0"/>
          <a:ext cx="0" cy="0"/>
          <a:chOff x="0" y="0"/>
          <a:chExt cx="0" cy="0"/>
        </a:xfrm>
      </p:grpSpPr>
      <p:sp>
        <p:nvSpPr>
          <p:cNvPr id="110" name="Google Shape;110;p22"/>
          <p:cNvSpPr/>
          <p:nvPr/>
        </p:nvSpPr>
        <p:spPr>
          <a:xfrm>
            <a:off x="602962" y="547687"/>
            <a:ext cx="8486873" cy="477549"/>
          </a:xfrm>
          <a:prstGeom prst="rect">
            <a:avLst/>
          </a:prstGeom>
          <a:noFill/>
          <a:ln>
            <a:noFill/>
          </a:ln>
        </p:spPr>
        <p:txBody>
          <a:bodyPr spcFirstLastPara="1" wrap="square" lIns="0" tIns="0" rIns="0" bIns="0" anchor="t" anchorCtr="0">
            <a:noAutofit/>
          </a:bodyPr>
          <a:lstStyle/>
          <a:p>
            <a:pPr defTabSz="1219170">
              <a:buClr>
                <a:srgbClr val="000000"/>
              </a:buClr>
              <a:buSzPts val="2100"/>
            </a:pPr>
            <a:endParaRPr sz="2800" kern="0">
              <a:solidFill>
                <a:srgbClr val="000000"/>
              </a:solidFill>
              <a:latin typeface="Arial"/>
              <a:ea typeface="Arial"/>
              <a:cs typeface="Arial"/>
              <a:sym typeface="Arial"/>
            </a:endParaRPr>
          </a:p>
        </p:txBody>
      </p:sp>
      <p:pic>
        <p:nvPicPr>
          <p:cNvPr id="111" name="Google Shape;111;p22" descr="A diagram of different types of community&#10;&#10;AI-generated content may be incorrect."/>
          <p:cNvPicPr preferRelativeResize="0"/>
          <p:nvPr/>
        </p:nvPicPr>
        <p:blipFill rotWithShape="1">
          <a:blip r:embed="rId3">
            <a:alphaModFix/>
          </a:blip>
          <a:srcRect l="10782" t="12384" r="9949" b="16236"/>
          <a:stretch/>
        </p:blipFill>
        <p:spPr>
          <a:xfrm>
            <a:off x="711201" y="315687"/>
            <a:ext cx="8969831" cy="62266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16"/>
        <p:cNvGrpSpPr/>
        <p:nvPr/>
      </p:nvGrpSpPr>
      <p:grpSpPr>
        <a:xfrm>
          <a:off x="0" y="0"/>
          <a:ext cx="0" cy="0"/>
          <a:chOff x="0" y="0"/>
          <a:chExt cx="0" cy="0"/>
        </a:xfrm>
      </p:grpSpPr>
      <p:sp>
        <p:nvSpPr>
          <p:cNvPr id="117" name="Google Shape;117;p23"/>
          <p:cNvSpPr/>
          <p:nvPr/>
        </p:nvSpPr>
        <p:spPr>
          <a:xfrm>
            <a:off x="602962" y="547687"/>
            <a:ext cx="8486873" cy="477549"/>
          </a:xfrm>
          <a:prstGeom prst="rect">
            <a:avLst/>
          </a:prstGeom>
          <a:noFill/>
          <a:ln>
            <a:noFill/>
          </a:ln>
        </p:spPr>
        <p:txBody>
          <a:bodyPr spcFirstLastPara="1" wrap="square" lIns="0" tIns="0" rIns="0" bIns="0" anchor="t" anchorCtr="0">
            <a:noAutofit/>
          </a:bodyPr>
          <a:lstStyle/>
          <a:p>
            <a:pPr defTabSz="1219170">
              <a:buClr>
                <a:srgbClr val="000000"/>
              </a:buClr>
              <a:buSzPts val="2100"/>
            </a:pPr>
            <a:endParaRPr sz="2800" kern="0">
              <a:solidFill>
                <a:srgbClr val="000000"/>
              </a:solidFill>
              <a:latin typeface="Arial"/>
              <a:ea typeface="Arial"/>
              <a:cs typeface="Arial"/>
              <a:sym typeface="Arial"/>
            </a:endParaRPr>
          </a:p>
        </p:txBody>
      </p:sp>
      <p:pic>
        <p:nvPicPr>
          <p:cNvPr id="118" name="Google Shape;118;p23" descr="A diagram of different colored circles&#10;&#10;AI-generated content may be incorrect."/>
          <p:cNvPicPr preferRelativeResize="0"/>
          <p:nvPr/>
        </p:nvPicPr>
        <p:blipFill rotWithShape="1">
          <a:blip r:embed="rId3">
            <a:alphaModFix/>
          </a:blip>
          <a:srcRect/>
          <a:stretch/>
        </p:blipFill>
        <p:spPr>
          <a:xfrm>
            <a:off x="978231" y="0"/>
            <a:ext cx="8896085"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23"/>
        <p:cNvGrpSpPr/>
        <p:nvPr/>
      </p:nvGrpSpPr>
      <p:grpSpPr>
        <a:xfrm>
          <a:off x="0" y="0"/>
          <a:ext cx="0" cy="0"/>
          <a:chOff x="0" y="0"/>
          <a:chExt cx="0" cy="0"/>
        </a:xfrm>
      </p:grpSpPr>
      <p:sp>
        <p:nvSpPr>
          <p:cNvPr id="124" name="Google Shape;124;p24"/>
          <p:cNvSpPr/>
          <p:nvPr/>
        </p:nvSpPr>
        <p:spPr>
          <a:xfrm>
            <a:off x="602962" y="547687"/>
            <a:ext cx="8486873" cy="477549"/>
          </a:xfrm>
          <a:prstGeom prst="rect">
            <a:avLst/>
          </a:prstGeom>
          <a:noFill/>
          <a:ln>
            <a:noFill/>
          </a:ln>
        </p:spPr>
        <p:txBody>
          <a:bodyPr spcFirstLastPara="1" wrap="square" lIns="0" tIns="0" rIns="0" bIns="0" anchor="t" anchorCtr="0">
            <a:noAutofit/>
          </a:bodyPr>
          <a:lstStyle/>
          <a:p>
            <a:pPr defTabSz="1219170">
              <a:buClr>
                <a:srgbClr val="000000"/>
              </a:buClr>
              <a:buSzPts val="2100"/>
            </a:pPr>
            <a:endParaRPr sz="2800" kern="0">
              <a:solidFill>
                <a:srgbClr val="000000"/>
              </a:solidFill>
              <a:latin typeface="Arial"/>
              <a:ea typeface="Arial"/>
              <a:cs typeface="Arial"/>
              <a:sym typeface="Arial"/>
            </a:endParaRPr>
          </a:p>
        </p:txBody>
      </p:sp>
      <p:pic>
        <p:nvPicPr>
          <p:cNvPr id="125" name="Google Shape;125;p24" descr="A diagram of different colored circles&#10;&#10;AI-generated content may be incorrect."/>
          <p:cNvPicPr preferRelativeResize="0"/>
          <p:nvPr/>
        </p:nvPicPr>
        <p:blipFill rotWithShape="1">
          <a:blip r:embed="rId3">
            <a:alphaModFix/>
          </a:blip>
          <a:srcRect l="1003" t="1906" r="2082" b="1586"/>
          <a:stretch/>
        </p:blipFill>
        <p:spPr>
          <a:xfrm>
            <a:off x="1407887" y="119741"/>
            <a:ext cx="8621485" cy="66185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137">
          <a:extLst>
            <a:ext uri="{FF2B5EF4-FFF2-40B4-BE49-F238E27FC236}">
              <a16:creationId xmlns:a16="http://schemas.microsoft.com/office/drawing/2014/main" id="{F44648AC-A6F0-C31E-4528-8D7832936081}"/>
            </a:ext>
          </a:extLst>
        </p:cNvPr>
        <p:cNvGrpSpPr/>
        <p:nvPr/>
      </p:nvGrpSpPr>
      <p:grpSpPr>
        <a:xfrm>
          <a:off x="0" y="0"/>
          <a:ext cx="0" cy="0"/>
          <a:chOff x="0" y="0"/>
          <a:chExt cx="0" cy="0"/>
        </a:xfrm>
      </p:grpSpPr>
      <p:sp>
        <p:nvSpPr>
          <p:cNvPr id="139" name="Google Shape;139;p26">
            <a:extLst>
              <a:ext uri="{FF2B5EF4-FFF2-40B4-BE49-F238E27FC236}">
                <a16:creationId xmlns:a16="http://schemas.microsoft.com/office/drawing/2014/main" id="{1BE1F858-B6D1-16FA-BD1E-0EF0920F0A8F}"/>
              </a:ext>
            </a:extLst>
          </p:cNvPr>
          <p:cNvSpPr txBox="1">
            <a:spLocks noGrp="1"/>
          </p:cNvSpPr>
          <p:nvPr>
            <p:ph type="ctrTitle"/>
          </p:nvPr>
        </p:nvSpPr>
        <p:spPr>
          <a:xfrm>
            <a:off x="406411" y="-893767"/>
            <a:ext cx="11360800" cy="2736800"/>
          </a:xfrm>
          <a:prstGeom prst="rect">
            <a:avLst/>
          </a:prstGeom>
        </p:spPr>
        <p:txBody>
          <a:bodyPr spcFirstLastPara="1" wrap="square" lIns="121900" tIns="121900" rIns="121900" bIns="121900" anchor="b" anchorCtr="0">
            <a:normAutofit/>
          </a:bodyPr>
          <a:lstStyle/>
          <a:p>
            <a:pPr algn="l"/>
            <a:r>
              <a:rPr lang="en-GB" dirty="0">
                <a:solidFill>
                  <a:schemeClr val="lt1"/>
                </a:solidFill>
              </a:rPr>
              <a:t>Reflection</a:t>
            </a:r>
            <a:endParaRPr dirty="0">
              <a:solidFill>
                <a:schemeClr val="lt1"/>
              </a:solidFill>
            </a:endParaRPr>
          </a:p>
        </p:txBody>
      </p:sp>
      <p:pic>
        <p:nvPicPr>
          <p:cNvPr id="140" name="Google Shape;140;p26">
            <a:extLst>
              <a:ext uri="{FF2B5EF4-FFF2-40B4-BE49-F238E27FC236}">
                <a16:creationId xmlns:a16="http://schemas.microsoft.com/office/drawing/2014/main" id="{8CF7E3AE-F9F0-9534-3CB7-51EC393B2C7B}"/>
              </a:ext>
            </a:extLst>
          </p:cNvPr>
          <p:cNvPicPr preferRelativeResize="0"/>
          <p:nvPr/>
        </p:nvPicPr>
        <p:blipFill>
          <a:blip r:embed="rId3">
            <a:alphaModFix/>
          </a:blip>
          <a:stretch>
            <a:fillRect/>
          </a:stretch>
        </p:blipFill>
        <p:spPr>
          <a:xfrm>
            <a:off x="5937655" y="0"/>
            <a:ext cx="6355957" cy="6858000"/>
          </a:xfrm>
          <a:prstGeom prst="rect">
            <a:avLst/>
          </a:prstGeom>
          <a:noFill/>
          <a:ln>
            <a:noFill/>
          </a:ln>
        </p:spPr>
      </p:pic>
    </p:spTree>
    <p:extLst>
      <p:ext uri="{BB962C8B-B14F-4D97-AF65-F5344CB8AC3E}">
        <p14:creationId xmlns:p14="http://schemas.microsoft.com/office/powerpoint/2010/main" val="330698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B6DE6F0-9E97-2758-42A9-78E68176612E}"/>
              </a:ext>
            </a:extLst>
          </p:cNvPr>
          <p:cNvSpPr txBox="1"/>
          <p:nvPr/>
        </p:nvSpPr>
        <p:spPr>
          <a:xfrm>
            <a:off x="489574" y="4824878"/>
            <a:ext cx="1930446"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Visuelt Pro Light" panose="020B0303040202040104" pitchFamily="34" charset="0"/>
                <a:cs typeface="Segoe UI"/>
              </a:rPr>
              <a:t>C</a:t>
            </a:r>
            <a:r>
              <a:rPr kumimoji="0" lang="en-GB" sz="1100" b="0" i="0" u="none" strike="noStrike" kern="1200" cap="none" spc="0" normalizeH="0" baseline="0" noProof="0" err="1">
                <a:ln>
                  <a:noFill/>
                </a:ln>
                <a:solidFill>
                  <a:prstClr val="black"/>
                </a:solidFill>
                <a:effectLst/>
                <a:uLnTx/>
                <a:uFillTx/>
                <a:latin typeface="Visuelt Pro Light" panose="020B0303040202040104" pitchFamily="34" charset="0"/>
                <a:cs typeface="Segoe UI"/>
              </a:rPr>
              <a:t>onnect</a:t>
            </a:r>
            <a:r>
              <a:rPr kumimoji="0" lang="en-GB" sz="1100" b="0" i="0" u="none" strike="noStrike" kern="1200" cap="none" spc="0" normalizeH="0" baseline="0" noProof="0">
                <a:ln>
                  <a:noFill/>
                </a:ln>
                <a:solidFill>
                  <a:prstClr val="black"/>
                </a:solidFill>
                <a:effectLst/>
                <a:uLnTx/>
                <a:uFillTx/>
                <a:latin typeface="Visuelt Pro Light" panose="020B0303040202040104" pitchFamily="34" charset="0"/>
                <a:cs typeface="Segoe UI"/>
              </a:rPr>
              <a:t> with your strengths and with your energy for change as you reflect on the world as it is, the world as it needs to be, and the brief that you care most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Visuelt Pro Light" panose="020B0303040202040104"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Visuelt Pro Light" panose="020B0303040202040104" pitchFamily="34" charset="0"/>
                <a:cs typeface="Segoe UI"/>
              </a:rPr>
              <a:t>Capabilities:​ </a:t>
            </a:r>
            <a:r>
              <a:rPr kumimoji="0" lang="en-US" sz="1100" b="0" i="0" u="none" strike="noStrike" kern="1200" cap="none" spc="0" normalizeH="0" baseline="0" noProof="0">
                <a:ln>
                  <a:noFill/>
                </a:ln>
                <a:solidFill>
                  <a:prstClr val="black"/>
                </a:solidFill>
                <a:effectLst/>
                <a:uLnTx/>
                <a:uFillTx/>
                <a:latin typeface="Visuelt Pro Light" panose="020B0303040202040104" pitchFamily="34" charset="0"/>
                <a:cs typeface="Segoe UI"/>
              </a:rPr>
              <a:t>Care, Citizenship, Composure</a:t>
            </a:r>
          </a:p>
        </p:txBody>
      </p:sp>
      <p:sp>
        <p:nvSpPr>
          <p:cNvPr id="5" name="TextBox 3">
            <a:extLst>
              <a:ext uri="{FF2B5EF4-FFF2-40B4-BE49-F238E27FC236}">
                <a16:creationId xmlns:a16="http://schemas.microsoft.com/office/drawing/2014/main" id="{BB50ECD5-5399-A7F0-FB2B-E7715B0BBE6B}"/>
              </a:ext>
            </a:extLst>
          </p:cNvPr>
          <p:cNvSpPr txBox="1"/>
          <p:nvPr/>
        </p:nvSpPr>
        <p:spPr>
          <a:xfrm>
            <a:off x="3049665" y="4991065"/>
            <a:ext cx="1930446"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mn-cs"/>
              </a:rPr>
              <a:t>Explore with different points of possibility, thinking about who you should work with and what you can do to better understand the context of your chosen brief.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Visuelt Pro" panose="020B0503040202040104" pitchFamily="34" charset="0"/>
                <a:ea typeface="+mn-ea"/>
                <a:cs typeface="Segoe UI"/>
              </a:rPr>
              <a:t>Capabilities:​​ </a:t>
            </a:r>
            <a:r>
              <a:rPr kumimoji="0" lang="en-US"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rPr>
              <a:t>Care, </a:t>
            </a:r>
            <a:br>
              <a:rPr kumimoji="0" lang="en-US"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rPr>
            </a:br>
            <a:r>
              <a:rPr kumimoji="0" lang="en-US"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rPr>
              <a:t>Curiosity, Critical Thinking</a:t>
            </a:r>
          </a:p>
        </p:txBody>
      </p:sp>
      <p:sp>
        <p:nvSpPr>
          <p:cNvPr id="6" name="TextBox 10">
            <a:extLst>
              <a:ext uri="{FF2B5EF4-FFF2-40B4-BE49-F238E27FC236}">
                <a16:creationId xmlns:a16="http://schemas.microsoft.com/office/drawing/2014/main" id="{F86453D1-F3F7-AD9C-5BC0-A28401237117}"/>
              </a:ext>
            </a:extLst>
          </p:cNvPr>
          <p:cNvSpPr txBox="1"/>
          <p:nvPr/>
        </p:nvSpPr>
        <p:spPr>
          <a:xfrm>
            <a:off x="5318404" y="4793534"/>
            <a:ext cx="1840204"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mn-cs"/>
              </a:rPr>
              <a:t>Shape your vision for change and a diversity of ideas that respond to your chosen brief, while carefully considering which ones are the most opportunistic.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Visuelt Pro" panose="020B0503040202040104" pitchFamily="34" charset="0"/>
                <a:ea typeface="+mn-ea"/>
                <a:cs typeface="Segoe UI"/>
              </a:rPr>
              <a:t>Capabilities:​​ </a:t>
            </a:r>
            <a:r>
              <a:rPr kumimoji="0" lang="en-US"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rPr>
              <a:t>Creativity, Courage, Collaboration</a:t>
            </a:r>
          </a:p>
        </p:txBody>
      </p:sp>
      <p:sp>
        <p:nvSpPr>
          <p:cNvPr id="7" name="TextBox 13">
            <a:extLst>
              <a:ext uri="{FF2B5EF4-FFF2-40B4-BE49-F238E27FC236}">
                <a16:creationId xmlns:a16="http://schemas.microsoft.com/office/drawing/2014/main" id="{052964EF-F68B-7AA7-AD5A-6D05A0FB30EB}"/>
              </a:ext>
            </a:extLst>
          </p:cNvPr>
          <p:cNvSpPr txBox="1"/>
          <p:nvPr/>
        </p:nvSpPr>
        <p:spPr>
          <a:xfrm>
            <a:off x="7438775" y="4793534"/>
            <a:ext cx="1587187" cy="178510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Visuelt Pro Light" panose="020B0303040202040104" pitchFamily="34" charset="0"/>
              </a:rPr>
              <a:t>C</a:t>
            </a:r>
            <a:r>
              <a:rPr kumimoji="0" lang="en-GB" sz="1100" b="0" i="0" u="none" strike="noStrike" kern="1200" cap="none" spc="0" normalizeH="0" baseline="0" noProof="0" err="1">
                <a:ln>
                  <a:noFill/>
                </a:ln>
                <a:solidFill>
                  <a:prstClr val="black"/>
                </a:solidFill>
                <a:effectLst/>
                <a:uLnTx/>
                <a:uFillTx/>
                <a:latin typeface="Visuelt Pro Light" panose="020B0303040202040104" pitchFamily="34" charset="0"/>
                <a:ea typeface="+mn-ea"/>
                <a:cs typeface="+mn-cs"/>
              </a:rPr>
              <a:t>onsider</a:t>
            </a:r>
            <a:r>
              <a:rPr kumimoji="0" lang="en-GB"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mn-cs"/>
              </a:rPr>
              <a:t> what and how you might test your most promising ideas and how they can have the greatest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Visuelt Pro" panose="020B0503040202040104" pitchFamily="34" charset="0"/>
                <a:ea typeface="+mn-ea"/>
                <a:cs typeface="Segoe UI"/>
              </a:rPr>
              <a:t>Capabilities:​​ </a:t>
            </a:r>
            <a:r>
              <a:rPr kumimoji="0" lang="en-US" sz="1100" b="0" i="0" u="none" strike="noStrike" kern="1200" cap="none" spc="0" normalizeH="0" baseline="0" noProof="0">
                <a:ln>
                  <a:noFill/>
                </a:ln>
                <a:solidFill>
                  <a:prstClr val="black"/>
                </a:solidFill>
                <a:effectLst/>
                <a:uLnTx/>
                <a:uFillTx/>
                <a:latin typeface="Visuelt Pro Light" panose="020B0303040202040104" pitchFamily="34" charset="0"/>
                <a:ea typeface="+mn-ea"/>
                <a:cs typeface="Segoe UI"/>
              </a:rPr>
              <a:t>Creativity, Change, Communication</a:t>
            </a:r>
          </a:p>
        </p:txBody>
      </p:sp>
      <p:sp>
        <p:nvSpPr>
          <p:cNvPr id="16" name="Rectangle 15">
            <a:extLst>
              <a:ext uri="{FF2B5EF4-FFF2-40B4-BE49-F238E27FC236}">
                <a16:creationId xmlns:a16="http://schemas.microsoft.com/office/drawing/2014/main" id="{6145094A-6FED-6E2D-5F6A-81AE8CEBB9EE}"/>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ody Medium">
            <a:extLst>
              <a:ext uri="{FF2B5EF4-FFF2-40B4-BE49-F238E27FC236}">
                <a16:creationId xmlns:a16="http://schemas.microsoft.com/office/drawing/2014/main" id="{891D78BE-682B-2E65-70F7-776AE0302082}"/>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Medium" panose="020B0503040202040104" pitchFamily="34" charset="0"/>
                <a:ea typeface="Visuelt Pro ExtraLight"/>
                <a:cs typeface="Visuelt Pro ExtraLight" pitchFamily="34" charset="-120"/>
              </a:rPr>
              <a:t>What</a:t>
            </a:r>
            <a:r>
              <a:rPr kumimoji="0" lang="en-US" sz="2800" b="0" i="0" u="none" strike="noStrike" kern="0" cap="none" spc="0" normalizeH="0" baseline="0" noProof="0">
                <a:ln>
                  <a:noFill/>
                </a:ln>
                <a:solidFill>
                  <a:srgbClr val="000000"/>
                </a:solidFill>
                <a:effectLst/>
                <a:uLnTx/>
                <a:uFillTx/>
                <a:latin typeface="Visuelt Pro Medium" panose="020B0503040202040104" pitchFamily="34" charset="0"/>
                <a:ea typeface="Visuelt Pro ExtraLight"/>
                <a:cs typeface="Visuelt Pro ExtraLight" pitchFamily="34" charset="-120"/>
              </a:rPr>
              <a:t> </a:t>
            </a:r>
            <a:r>
              <a:rPr lang="en-US" sz="2800" kern="0">
                <a:solidFill>
                  <a:srgbClr val="000000"/>
                </a:solidFill>
                <a:latin typeface="Visuelt Pro" panose="020B0503040202040104" pitchFamily="34" charset="0"/>
              </a:rPr>
              <a:t>are the learning workshops on offer</a:t>
            </a:r>
            <a:r>
              <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rPr>
              <a:t>?</a:t>
            </a:r>
          </a:p>
        </p:txBody>
      </p:sp>
      <p:sp>
        <p:nvSpPr>
          <p:cNvPr id="4" name="Rectangle 3">
            <a:extLst>
              <a:ext uri="{FF2B5EF4-FFF2-40B4-BE49-F238E27FC236}">
                <a16:creationId xmlns:a16="http://schemas.microsoft.com/office/drawing/2014/main" id="{3EC7BD62-E568-ACBB-B5A7-AA6CEFC2639A}"/>
              </a:ext>
            </a:extLst>
          </p:cNvPr>
          <p:cNvSpPr/>
          <p:nvPr/>
        </p:nvSpPr>
        <p:spPr>
          <a:xfrm>
            <a:off x="111125" y="4051300"/>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7917D7-DA04-AA93-5F93-D2FF0E2833AD}"/>
              </a:ext>
            </a:extLst>
          </p:cNvPr>
          <p:cNvSpPr/>
          <p:nvPr/>
        </p:nvSpPr>
        <p:spPr>
          <a:xfrm>
            <a:off x="9428312" y="3848715"/>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3">
            <a:extLst>
              <a:ext uri="{FF2B5EF4-FFF2-40B4-BE49-F238E27FC236}">
                <a16:creationId xmlns:a16="http://schemas.microsoft.com/office/drawing/2014/main" id="{D80EC469-11CA-3F20-5D19-C0B95AD73343}"/>
              </a:ext>
            </a:extLst>
          </p:cNvPr>
          <p:cNvSpPr txBox="1"/>
          <p:nvPr/>
        </p:nvSpPr>
        <p:spPr>
          <a:xfrm>
            <a:off x="9428312" y="4793534"/>
            <a:ext cx="1584662"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100" kern="100">
                <a:effectLst/>
                <a:latin typeface="Visuelt Pro Light" panose="020B0303040202040104" pitchFamily="34" charset="0"/>
                <a:ea typeface="Gill Sans MT" panose="020B0502020104020203" pitchFamily="34" charset="0"/>
                <a:cs typeface="Gill Sans MT" panose="020B0502020104020203" pitchFamily="34" charset="0"/>
              </a:rPr>
              <a:t>Explore the business and economic viability of your idea while delivering positive social and environmental impact.</a:t>
            </a:r>
            <a:endParaRPr kumimoji="0" lang="en-GB" sz="1100" b="0" i="0" u="none" strike="noStrike" kern="1200" cap="none" spc="0" normalizeH="0" baseline="0" noProof="0">
              <a:ln>
                <a:noFill/>
              </a:ln>
              <a:solidFill>
                <a:prstClr val="black"/>
              </a:solidFill>
              <a:effectLst/>
              <a:uLnTx/>
              <a:uFillTx/>
              <a:latin typeface="Visuelt Pro Light" panose="020B030304020204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Visuelt Pro Light" panose="020B0303040202040104"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Visuelt Pro Light" panose="020B0303040202040104" pitchFamily="34" charset="0"/>
                <a:cs typeface="Segoe UI"/>
              </a:rPr>
              <a:t>Capabilities:​​ </a:t>
            </a:r>
            <a:r>
              <a:rPr lang="en-US" sz="1100">
                <a:solidFill>
                  <a:prstClr val="black"/>
                </a:solidFill>
                <a:latin typeface="Visuelt Pro Light" panose="020B0303040202040104" pitchFamily="34" charset="0"/>
                <a:cs typeface="Segoe UI"/>
              </a:rPr>
              <a:t>Courage, Change, Composure</a:t>
            </a:r>
            <a:endParaRPr kumimoji="0" lang="en-US" sz="1100" b="0" i="0" u="none" strike="noStrike" kern="1200" cap="none" spc="0" normalizeH="0" baseline="0" noProof="0">
              <a:ln>
                <a:noFill/>
              </a:ln>
              <a:solidFill>
                <a:prstClr val="black"/>
              </a:solidFill>
              <a:effectLst/>
              <a:uLnTx/>
              <a:uFillTx/>
              <a:latin typeface="Visuelt Pro Light" panose="020B0303040202040104" pitchFamily="34" charset="0"/>
              <a:cs typeface="Segoe UI"/>
            </a:endParaRPr>
          </a:p>
        </p:txBody>
      </p:sp>
      <p:pic>
        <p:nvPicPr>
          <p:cNvPr id="10" name="Picture 9" descr="A green and white circle with white lines and a green and orange circle with white lines and a black background&#10;&#10;AI-generated content may be incorrect.">
            <a:extLst>
              <a:ext uri="{FF2B5EF4-FFF2-40B4-BE49-F238E27FC236}">
                <a16:creationId xmlns:a16="http://schemas.microsoft.com/office/drawing/2014/main" id="{EE686DF3-23F8-D06C-587B-68EB4B0817BE}"/>
              </a:ext>
            </a:extLst>
          </p:cNvPr>
          <p:cNvPicPr>
            <a:picLocks noChangeAspect="1"/>
          </p:cNvPicPr>
          <p:nvPr/>
        </p:nvPicPr>
        <p:blipFill>
          <a:blip r:embed="rId3"/>
          <a:stretch>
            <a:fillRect/>
          </a:stretch>
        </p:blipFill>
        <p:spPr>
          <a:xfrm>
            <a:off x="602961" y="1732960"/>
            <a:ext cx="9738291" cy="2268697"/>
          </a:xfrm>
          <a:prstGeom prst="rect">
            <a:avLst/>
          </a:prstGeom>
        </p:spPr>
      </p:pic>
      <p:sp>
        <p:nvSpPr>
          <p:cNvPr id="20" name="TextBox 19">
            <a:extLst>
              <a:ext uri="{FF2B5EF4-FFF2-40B4-BE49-F238E27FC236}">
                <a16:creationId xmlns:a16="http://schemas.microsoft.com/office/drawing/2014/main" id="{F49143CC-2AF0-E60F-2CC5-97A116DB422B}"/>
              </a:ext>
            </a:extLst>
          </p:cNvPr>
          <p:cNvSpPr txBox="1"/>
          <p:nvPr/>
        </p:nvSpPr>
        <p:spPr>
          <a:xfrm>
            <a:off x="489574" y="4232875"/>
            <a:ext cx="2297424" cy="507831"/>
          </a:xfrm>
          <a:prstGeom prst="rect">
            <a:avLst/>
          </a:prstGeom>
          <a:noFill/>
        </p:spPr>
        <p:txBody>
          <a:bodyPr wrap="none" lIns="91440" tIns="45720" rIns="91440" bIns="45720" rtlCol="0" anchor="t">
            <a:spAutoFit/>
          </a:bodyPr>
          <a:lstStyle/>
          <a:p>
            <a:r>
              <a:rPr lang="en-GB" sz="1600" b="1">
                <a:latin typeface="Visuelt Pro Light"/>
              </a:rPr>
              <a:t>Discover your purpose</a:t>
            </a:r>
            <a:endParaRPr lang="en-US" sz="2800" b="1">
              <a:ea typeface="Calibri"/>
              <a:cs typeface="Calibri"/>
            </a:endParaRPr>
          </a:p>
          <a:p>
            <a:r>
              <a:rPr lang="en-GB" sz="1100">
                <a:highlight>
                  <a:srgbClr val="B6FF99"/>
                </a:highlight>
                <a:latin typeface="Visuelt Pro Light"/>
              </a:rPr>
              <a:t>March 2025</a:t>
            </a:r>
            <a:endParaRPr lang="en-GB"/>
          </a:p>
        </p:txBody>
      </p:sp>
      <p:sp>
        <p:nvSpPr>
          <p:cNvPr id="23" name="TextBox 22">
            <a:extLst>
              <a:ext uri="{FF2B5EF4-FFF2-40B4-BE49-F238E27FC236}">
                <a16:creationId xmlns:a16="http://schemas.microsoft.com/office/drawing/2014/main" id="{0C418A46-7F47-023C-3EB9-DD64E1C4A0E0}"/>
              </a:ext>
            </a:extLst>
          </p:cNvPr>
          <p:cNvSpPr txBox="1"/>
          <p:nvPr/>
        </p:nvSpPr>
        <p:spPr>
          <a:xfrm>
            <a:off x="5318404" y="4232875"/>
            <a:ext cx="1632178" cy="507831"/>
          </a:xfrm>
          <a:prstGeom prst="rect">
            <a:avLst/>
          </a:prstGeom>
          <a:noFill/>
        </p:spPr>
        <p:txBody>
          <a:bodyPr wrap="none" rtlCol="0">
            <a:spAutoFit/>
          </a:bodyPr>
          <a:lstStyle/>
          <a:p>
            <a:r>
              <a:rPr lang="en-GB" sz="1600" b="1">
                <a:latin typeface="Visuelt Pro Light"/>
              </a:rPr>
              <a:t>Envision futures</a:t>
            </a:r>
            <a:endParaRPr lang="en-US" sz="2800" b="1">
              <a:ea typeface="Calibri"/>
              <a:cs typeface="Calibri"/>
            </a:endParaRPr>
          </a:p>
          <a:p>
            <a:r>
              <a:rPr lang="en-GB" sz="1100">
                <a:highlight>
                  <a:srgbClr val="B6FF99"/>
                </a:highlight>
                <a:latin typeface="Visuelt Pro Light" panose="020B0303040202040104" pitchFamily="34" charset="0"/>
              </a:rPr>
              <a:t>April 2025</a:t>
            </a:r>
          </a:p>
        </p:txBody>
      </p:sp>
      <p:sp>
        <p:nvSpPr>
          <p:cNvPr id="24" name="TextBox 23">
            <a:extLst>
              <a:ext uri="{FF2B5EF4-FFF2-40B4-BE49-F238E27FC236}">
                <a16:creationId xmlns:a16="http://schemas.microsoft.com/office/drawing/2014/main" id="{F0F6EF41-EF1B-90FD-29C4-B8A28116F208}"/>
              </a:ext>
            </a:extLst>
          </p:cNvPr>
          <p:cNvSpPr txBox="1"/>
          <p:nvPr/>
        </p:nvSpPr>
        <p:spPr>
          <a:xfrm>
            <a:off x="7438775" y="4232875"/>
            <a:ext cx="1702710" cy="507831"/>
          </a:xfrm>
          <a:prstGeom prst="rect">
            <a:avLst/>
          </a:prstGeom>
          <a:noFill/>
        </p:spPr>
        <p:txBody>
          <a:bodyPr wrap="none" rtlCol="0">
            <a:spAutoFit/>
          </a:bodyPr>
          <a:lstStyle/>
          <a:p>
            <a:r>
              <a:rPr lang="en-GB" sz="1600" b="1">
                <a:latin typeface="Visuelt Pro Light"/>
              </a:rPr>
              <a:t>Test your impact</a:t>
            </a:r>
            <a:endParaRPr lang="en-US" sz="1600" b="1">
              <a:ea typeface="Calibri"/>
              <a:cs typeface="Calibri"/>
            </a:endParaRPr>
          </a:p>
          <a:p>
            <a:r>
              <a:rPr lang="en-GB" sz="1100">
                <a:highlight>
                  <a:srgbClr val="B6FF99"/>
                </a:highlight>
                <a:latin typeface="Visuelt Pro Light" panose="020B0303040202040104" pitchFamily="34" charset="0"/>
              </a:rPr>
              <a:t>May 2025</a:t>
            </a:r>
          </a:p>
        </p:txBody>
      </p:sp>
      <p:sp>
        <p:nvSpPr>
          <p:cNvPr id="11" name="TextBox 10">
            <a:extLst>
              <a:ext uri="{FF2B5EF4-FFF2-40B4-BE49-F238E27FC236}">
                <a16:creationId xmlns:a16="http://schemas.microsoft.com/office/drawing/2014/main" id="{85BF9ADD-6BE0-5F20-4A19-A969EF552522}"/>
              </a:ext>
            </a:extLst>
          </p:cNvPr>
          <p:cNvSpPr txBox="1"/>
          <p:nvPr/>
        </p:nvSpPr>
        <p:spPr>
          <a:xfrm>
            <a:off x="3049665" y="4232875"/>
            <a:ext cx="1840204" cy="754053"/>
          </a:xfrm>
          <a:prstGeom prst="rect">
            <a:avLst/>
          </a:prstGeom>
          <a:noFill/>
        </p:spPr>
        <p:txBody>
          <a:bodyPr wrap="square" lIns="91440" tIns="45720" rIns="91440" bIns="45720" rtlCol="0" anchor="t">
            <a:spAutoFit/>
          </a:bodyPr>
          <a:lstStyle/>
          <a:p>
            <a:r>
              <a:rPr lang="en-GB" sz="1600" b="1">
                <a:latin typeface="Visuelt Pro Light"/>
              </a:rPr>
              <a:t>Explore diverse </a:t>
            </a:r>
            <a:br>
              <a:rPr lang="en-GB" sz="1600" b="1">
                <a:latin typeface="Visuelt Pro Light"/>
              </a:rPr>
            </a:br>
            <a:r>
              <a:rPr lang="en-GB" sz="1600" b="1">
                <a:latin typeface="Visuelt Pro Light"/>
              </a:rPr>
              <a:t>perspectives</a:t>
            </a:r>
            <a:endParaRPr lang="en-US" sz="2800" b="1">
              <a:ea typeface="Calibri"/>
              <a:cs typeface="Calibri"/>
            </a:endParaRPr>
          </a:p>
          <a:p>
            <a:r>
              <a:rPr lang="en-GB" sz="1100">
                <a:highlight>
                  <a:srgbClr val="B6FF99"/>
                </a:highlight>
                <a:latin typeface="Visuelt Pro Light"/>
              </a:rPr>
              <a:t>March 2025</a:t>
            </a:r>
            <a:endParaRPr lang="en-GB"/>
          </a:p>
        </p:txBody>
      </p:sp>
      <p:sp>
        <p:nvSpPr>
          <p:cNvPr id="14" name="TextBox 13">
            <a:extLst>
              <a:ext uri="{FF2B5EF4-FFF2-40B4-BE49-F238E27FC236}">
                <a16:creationId xmlns:a16="http://schemas.microsoft.com/office/drawing/2014/main" id="{00EF5079-D2D3-9610-A19F-EB6FA32AD7BF}"/>
              </a:ext>
            </a:extLst>
          </p:cNvPr>
          <p:cNvSpPr txBox="1"/>
          <p:nvPr/>
        </p:nvSpPr>
        <p:spPr>
          <a:xfrm>
            <a:off x="9428312" y="4232875"/>
            <a:ext cx="1845377" cy="507831"/>
          </a:xfrm>
          <a:prstGeom prst="rect">
            <a:avLst/>
          </a:prstGeom>
          <a:noFill/>
        </p:spPr>
        <p:txBody>
          <a:bodyPr wrap="none" rtlCol="0">
            <a:spAutoFit/>
          </a:bodyPr>
          <a:lstStyle/>
          <a:p>
            <a:r>
              <a:rPr lang="en-GB" sz="1600" b="1">
                <a:latin typeface="Visuelt Pro Light"/>
              </a:rPr>
              <a:t>Explore enterprise</a:t>
            </a:r>
            <a:endParaRPr lang="en-US" sz="1600" b="1">
              <a:ea typeface="Calibri"/>
              <a:cs typeface="Calibri"/>
            </a:endParaRPr>
          </a:p>
          <a:p>
            <a:r>
              <a:rPr lang="en-GB" sz="1100">
                <a:highlight>
                  <a:srgbClr val="B6FF99"/>
                </a:highlight>
                <a:latin typeface="Visuelt Pro Light" panose="020B0303040202040104" pitchFamily="34" charset="0"/>
              </a:rPr>
              <a:t>May 2025</a:t>
            </a:r>
          </a:p>
        </p:txBody>
      </p:sp>
      <p:sp>
        <p:nvSpPr>
          <p:cNvPr id="18" name="Oval 17">
            <a:extLst>
              <a:ext uri="{FF2B5EF4-FFF2-40B4-BE49-F238E27FC236}">
                <a16:creationId xmlns:a16="http://schemas.microsoft.com/office/drawing/2014/main" id="{B476C651-8E65-DA8E-65B7-00E4004E5301}"/>
              </a:ext>
            </a:extLst>
          </p:cNvPr>
          <p:cNvSpPr/>
          <p:nvPr/>
        </p:nvSpPr>
        <p:spPr>
          <a:xfrm>
            <a:off x="9653185" y="2410945"/>
            <a:ext cx="940904" cy="940904"/>
          </a:xfrm>
          <a:prstGeom prst="ellipse">
            <a:avLst/>
          </a:prstGeom>
          <a:solidFill>
            <a:srgbClr val="025F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Flower without stem outline">
            <a:extLst>
              <a:ext uri="{FF2B5EF4-FFF2-40B4-BE49-F238E27FC236}">
                <a16:creationId xmlns:a16="http://schemas.microsoft.com/office/drawing/2014/main" id="{28B163BC-5555-8D30-A9E6-31D8367080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6437" y="2445367"/>
            <a:ext cx="914400" cy="914400"/>
          </a:xfrm>
          <a:prstGeom prst="rect">
            <a:avLst/>
          </a:prstGeom>
        </p:spPr>
      </p:pic>
      <p:sp>
        <p:nvSpPr>
          <p:cNvPr id="2" name="Rectangle 1">
            <a:extLst>
              <a:ext uri="{FF2B5EF4-FFF2-40B4-BE49-F238E27FC236}">
                <a16:creationId xmlns:a16="http://schemas.microsoft.com/office/drawing/2014/main" id="{403EFB2D-B922-1AB0-62FB-4911F467CBA5}"/>
              </a:ext>
            </a:extLst>
          </p:cNvPr>
          <p:cNvSpPr/>
          <p:nvPr/>
        </p:nvSpPr>
        <p:spPr>
          <a:xfrm>
            <a:off x="2904037" y="4158277"/>
            <a:ext cx="2134200" cy="2539406"/>
          </a:xfrm>
          <a:prstGeom prst="rect">
            <a:avLst/>
          </a:prstGeom>
          <a:noFill/>
          <a:ln w="57150">
            <a:solidFill>
              <a:srgbClr val="2BBC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63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F4761"/>
                </a:solidFill>
                <a:highlight>
                  <a:schemeClr val="lt1"/>
                </a:highlight>
              </a:rPr>
              <a:t>Reflect (optional)</a:t>
            </a:r>
            <a:endParaRPr sz="3200">
              <a:solidFill>
                <a:srgbClr val="005840"/>
              </a:solidFill>
            </a:endParaRPr>
          </a:p>
        </p:txBody>
      </p:sp>
      <p:sp>
        <p:nvSpPr>
          <p:cNvPr id="138" name="Google Shape;138;p26"/>
          <p:cNvSpPr txBox="1">
            <a:spLocks noGrp="1"/>
          </p:cNvSpPr>
          <p:nvPr>
            <p:ph type="body" idx="1"/>
          </p:nvPr>
        </p:nvSpPr>
        <p:spPr>
          <a:xfrm>
            <a:off x="415600" y="1465833"/>
            <a:ext cx="10594000" cy="4555200"/>
          </a:xfrm>
          <a:prstGeom prst="rect">
            <a:avLst/>
          </a:prstGeom>
        </p:spPr>
        <p:txBody>
          <a:bodyPr spcFirstLastPara="1" wrap="square" lIns="121900" tIns="121900" rIns="121900" bIns="121900" anchor="t" anchorCtr="0">
            <a:noAutofit/>
          </a:bodyPr>
          <a:lstStyle/>
          <a:p>
            <a:pPr marL="0" indent="0">
              <a:spcBef>
                <a:spcPts val="800"/>
              </a:spcBef>
              <a:buClr>
                <a:schemeClr val="dk1"/>
              </a:buClr>
              <a:buSzPts val="1100"/>
              <a:buNone/>
            </a:pPr>
            <a:r>
              <a:rPr lang="en-GB" sz="2133">
                <a:solidFill>
                  <a:schemeClr val="dk1"/>
                </a:solidFill>
                <a:highlight>
                  <a:srgbClr val="FFFFFF"/>
                </a:highlight>
              </a:rPr>
              <a:t>Reflect on this activity:  </a:t>
            </a:r>
            <a:endParaRPr sz="2133">
              <a:solidFill>
                <a:schemeClr val="dk1"/>
              </a:solidFill>
              <a:highlight>
                <a:srgbClr val="FFFFFF"/>
              </a:highlight>
            </a:endParaRPr>
          </a:p>
          <a:p>
            <a:pPr marL="914377" indent="-440256">
              <a:spcBef>
                <a:spcPts val="800"/>
              </a:spcBef>
              <a:buClr>
                <a:schemeClr val="dk1"/>
              </a:buClr>
              <a:buSzPts val="1600"/>
            </a:pPr>
            <a:r>
              <a:rPr lang="en-GB" sz="2133" i="1">
                <a:solidFill>
                  <a:schemeClr val="dk1"/>
                </a:solidFill>
                <a:highlight>
                  <a:srgbClr val="FFFFFF"/>
                </a:highlight>
              </a:rPr>
              <a:t>What was easy?</a:t>
            </a:r>
            <a:endParaRPr sz="2133" i="1">
              <a:solidFill>
                <a:schemeClr val="dk1"/>
              </a:solidFill>
              <a:highlight>
                <a:srgbClr val="FFFFFF"/>
              </a:highlight>
            </a:endParaRPr>
          </a:p>
          <a:p>
            <a:pPr marL="914377" indent="-440256">
              <a:buClr>
                <a:schemeClr val="dk1"/>
              </a:buClr>
              <a:buSzPts val="1600"/>
            </a:pPr>
            <a:r>
              <a:rPr lang="en-GB" sz="2133" i="1">
                <a:solidFill>
                  <a:schemeClr val="dk1"/>
                </a:solidFill>
                <a:highlight>
                  <a:srgbClr val="FFFFFF"/>
                </a:highlight>
              </a:rPr>
              <a:t>What was difficult?</a:t>
            </a:r>
            <a:endParaRPr sz="2133" i="1">
              <a:solidFill>
                <a:schemeClr val="dk1"/>
              </a:solidFill>
              <a:highlight>
                <a:srgbClr val="FFFFFF"/>
              </a:highlight>
            </a:endParaRPr>
          </a:p>
          <a:p>
            <a:pPr marL="914377" indent="-440256">
              <a:buClr>
                <a:schemeClr val="dk1"/>
              </a:buClr>
              <a:buSzPts val="1600"/>
            </a:pPr>
            <a:r>
              <a:rPr lang="en-GB" sz="2133" i="1">
                <a:solidFill>
                  <a:schemeClr val="dk1"/>
                </a:solidFill>
                <a:highlight>
                  <a:srgbClr val="FFFFFF"/>
                </a:highlight>
              </a:rPr>
              <a:t>How can this approach help you conduct better research and come up with more effective ideas? </a:t>
            </a:r>
            <a:endParaRPr sz="2133" i="1">
              <a:solidFill>
                <a:schemeClr val="dk1"/>
              </a:solidFill>
              <a:highlight>
                <a:srgbClr val="FFFFFF"/>
              </a:highlight>
            </a:endParaRPr>
          </a:p>
          <a:p>
            <a:pPr marL="0" indent="0">
              <a:spcBef>
                <a:spcPts val="800"/>
              </a:spcBef>
              <a:buNone/>
            </a:pPr>
            <a:r>
              <a:rPr lang="en-GB" sz="2133">
                <a:solidFill>
                  <a:schemeClr val="dk1"/>
                </a:solidFill>
                <a:highlight>
                  <a:srgbClr val="FFFFFF"/>
                </a:highlight>
              </a:rPr>
              <a:t>If you feel comfortable, share your reflections with your team and peers. </a:t>
            </a:r>
            <a:endParaRPr sz="2133">
              <a:solidFill>
                <a:schemeClr val="dk1"/>
              </a:solidFill>
              <a:highlight>
                <a:srgbClr val="FFFFFF"/>
              </a:highlight>
            </a:endParaRPr>
          </a:p>
          <a:p>
            <a:pPr marL="0" indent="0">
              <a:spcBef>
                <a:spcPts val="1600"/>
              </a:spcBef>
              <a:buNone/>
            </a:pPr>
            <a:endParaRPr sz="2133">
              <a:solidFill>
                <a:schemeClr val="dk1"/>
              </a:solidFill>
              <a:highlight>
                <a:srgbClr val="FFFFFF"/>
              </a:highlight>
            </a:endParaRPr>
          </a:p>
          <a:p>
            <a:pPr marL="0" indent="0">
              <a:spcBef>
                <a:spcPts val="1600"/>
              </a:spcBef>
              <a:buNone/>
            </a:pPr>
            <a:r>
              <a:rPr lang="en-GB" sz="2133">
                <a:solidFill>
                  <a:schemeClr val="dk1"/>
                </a:solidFill>
                <a:highlight>
                  <a:srgbClr val="FFFFFF"/>
                </a:highlight>
              </a:rPr>
              <a:t> </a:t>
            </a:r>
            <a:endParaRPr sz="2133">
              <a:solidFill>
                <a:schemeClr val="dk1"/>
              </a:solidFill>
              <a:highlight>
                <a:srgbClr val="FFFFFF"/>
              </a:highlight>
            </a:endParaRPr>
          </a:p>
          <a:p>
            <a:pPr marL="0" indent="0">
              <a:lnSpc>
                <a:spcPct val="105000"/>
              </a:lnSpc>
              <a:spcBef>
                <a:spcPts val="800"/>
              </a:spcBef>
              <a:spcAft>
                <a:spcPts val="800"/>
              </a:spcAft>
              <a:buNone/>
            </a:pPr>
            <a:endParaRPr sz="2133">
              <a:solidFill>
                <a:schemeClr val="dk1"/>
              </a:solidFill>
              <a:highlight>
                <a:srgbClr val="FFFFFF"/>
              </a:highlight>
            </a:endParaRPr>
          </a:p>
        </p:txBody>
      </p:sp>
      <p:pic>
        <p:nvPicPr>
          <p:cNvPr id="139" name="Google Shape;139;p26"/>
          <p:cNvPicPr preferRelativeResize="0"/>
          <p:nvPr/>
        </p:nvPicPr>
        <p:blipFill rotWithShape="1">
          <a:blip r:embed="rId3">
            <a:alphaModFix/>
          </a:blip>
          <a:srcRect l="36995" r="36290"/>
          <a:stretch/>
        </p:blipFill>
        <p:spPr>
          <a:xfrm>
            <a:off x="10631134" y="5142901"/>
            <a:ext cx="1628468" cy="1867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4761"/>
        </a:solid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subTitle" idx="1"/>
          </p:nvPr>
        </p:nvSpPr>
        <p:spPr>
          <a:xfrm>
            <a:off x="493333" y="5652933"/>
            <a:ext cx="11360800" cy="1056800"/>
          </a:xfrm>
          <a:prstGeom prst="rect">
            <a:avLst/>
          </a:prstGeom>
        </p:spPr>
        <p:txBody>
          <a:bodyPr spcFirstLastPara="1" wrap="square" lIns="121900" tIns="121900" rIns="121900" bIns="121900" anchor="t" anchorCtr="0">
            <a:normAutofit/>
          </a:bodyPr>
          <a:lstStyle/>
          <a:p>
            <a:pPr marL="0" indent="0" algn="l"/>
            <a:r>
              <a:rPr lang="en-GB" sz="3467">
                <a:solidFill>
                  <a:schemeClr val="lt1"/>
                </a:solidFill>
              </a:rPr>
              <a:t>Activity 2</a:t>
            </a:r>
            <a:endParaRPr sz="3467">
              <a:solidFill>
                <a:schemeClr val="lt1"/>
              </a:solidFill>
            </a:endParaRPr>
          </a:p>
        </p:txBody>
      </p:sp>
      <p:sp>
        <p:nvSpPr>
          <p:cNvPr id="80" name="Google Shape;80;p18"/>
          <p:cNvSpPr txBox="1">
            <a:spLocks noGrp="1"/>
          </p:cNvSpPr>
          <p:nvPr>
            <p:ph type="ctrTitle"/>
          </p:nvPr>
        </p:nvSpPr>
        <p:spPr>
          <a:xfrm>
            <a:off x="406401" y="0"/>
            <a:ext cx="10517600" cy="2736800"/>
          </a:xfrm>
          <a:prstGeom prst="rect">
            <a:avLst/>
          </a:prstGeom>
        </p:spPr>
        <p:txBody>
          <a:bodyPr spcFirstLastPara="1" wrap="square" lIns="121900" tIns="121900" rIns="121900" bIns="121900" anchor="b" anchorCtr="0">
            <a:normAutofit/>
          </a:bodyPr>
          <a:lstStyle/>
          <a:p>
            <a:pPr algn="l"/>
            <a:r>
              <a:rPr lang="en-GB" dirty="0">
                <a:solidFill>
                  <a:schemeClr val="lt1"/>
                </a:solidFill>
              </a:rPr>
              <a:t>Finding Points of Possibility</a:t>
            </a:r>
            <a:endParaRPr dirty="0">
              <a:solidFill>
                <a:schemeClr val="lt1"/>
              </a:solidFill>
            </a:endParaRPr>
          </a:p>
        </p:txBody>
      </p:sp>
      <p:pic>
        <p:nvPicPr>
          <p:cNvPr id="81" name="Google Shape;81;p18"/>
          <p:cNvPicPr preferRelativeResize="0"/>
          <p:nvPr/>
        </p:nvPicPr>
        <p:blipFill>
          <a:blip r:embed="rId3">
            <a:alphaModFix/>
          </a:blip>
          <a:stretch>
            <a:fillRect/>
          </a:stretch>
        </p:blipFill>
        <p:spPr>
          <a:xfrm>
            <a:off x="5937655" y="0"/>
            <a:ext cx="6355957"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15600" y="154433"/>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General guidance</a:t>
            </a:r>
            <a:endParaRPr sz="3200">
              <a:solidFill>
                <a:srgbClr val="005840"/>
              </a:solidFill>
            </a:endParaRPr>
          </a:p>
        </p:txBody>
      </p:sp>
      <p:sp>
        <p:nvSpPr>
          <p:cNvPr id="73" name="Google Shape;73;p17"/>
          <p:cNvSpPr txBox="1">
            <a:spLocks noGrp="1"/>
          </p:cNvSpPr>
          <p:nvPr>
            <p:ph type="body" idx="1"/>
          </p:nvPr>
        </p:nvSpPr>
        <p:spPr>
          <a:xfrm>
            <a:off x="537367" y="1038967"/>
            <a:ext cx="10234000" cy="4555200"/>
          </a:xfrm>
          <a:prstGeom prst="rect">
            <a:avLst/>
          </a:prstGeom>
        </p:spPr>
        <p:txBody>
          <a:bodyPr spcFirstLastPara="1" wrap="square" lIns="121900" tIns="121900" rIns="121900" bIns="121900" anchor="t" anchorCtr="0">
            <a:noAutofit/>
          </a:bodyPr>
          <a:lstStyle/>
          <a:p>
            <a:pPr marL="0" indent="0">
              <a:lnSpc>
                <a:spcPct val="105000"/>
              </a:lnSpc>
              <a:spcBef>
                <a:spcPts val="800"/>
              </a:spcBef>
              <a:buClr>
                <a:schemeClr val="dk1"/>
              </a:buClr>
              <a:buSzPts val="1100"/>
              <a:buNone/>
            </a:pPr>
            <a:r>
              <a:rPr lang="en-GB" sz="2133" b="1">
                <a:solidFill>
                  <a:schemeClr val="dk1"/>
                </a:solidFill>
                <a:highlight>
                  <a:srgbClr val="FCE5CD"/>
                </a:highlight>
              </a:rPr>
              <a:t>For all students</a:t>
            </a:r>
            <a:endParaRPr sz="2133" b="1">
              <a:solidFill>
                <a:schemeClr val="dk1"/>
              </a:solidFill>
              <a:highlight>
                <a:srgbClr val="FCE5CD"/>
              </a:highlight>
            </a:endParaRPr>
          </a:p>
          <a:p>
            <a:pPr marL="0" indent="0">
              <a:lnSpc>
                <a:spcPct val="105000"/>
              </a:lnSpc>
              <a:spcBef>
                <a:spcPts val="800"/>
              </a:spcBef>
              <a:buClr>
                <a:schemeClr val="dk1"/>
              </a:buClr>
              <a:buSzPts val="1100"/>
              <a:buNone/>
            </a:pPr>
            <a:r>
              <a:rPr lang="en-GB" sz="2133">
                <a:solidFill>
                  <a:schemeClr val="dk1"/>
                </a:solidFill>
                <a:highlight>
                  <a:schemeClr val="lt1"/>
                </a:highlight>
              </a:rPr>
              <a:t>While doing your research, remember the following: </a:t>
            </a:r>
            <a:endParaRPr sz="2133">
              <a:solidFill>
                <a:schemeClr val="dk1"/>
              </a:solidFill>
              <a:highlight>
                <a:schemeClr val="lt1"/>
              </a:highlight>
            </a:endParaRPr>
          </a:p>
          <a:p>
            <a:pPr indent="-440256">
              <a:lnSpc>
                <a:spcPct val="105000"/>
              </a:lnSpc>
              <a:spcBef>
                <a:spcPts val="800"/>
              </a:spcBef>
              <a:buClr>
                <a:schemeClr val="dk1"/>
              </a:buClr>
              <a:buSzPts val="1600"/>
            </a:pPr>
            <a:r>
              <a:rPr lang="en-GB" sz="2133">
                <a:solidFill>
                  <a:schemeClr val="dk1"/>
                </a:solidFill>
                <a:highlight>
                  <a:schemeClr val="lt1"/>
                </a:highlight>
              </a:rPr>
              <a:t>Look at the toolkit in your mission brief and review the resources provided.</a:t>
            </a:r>
            <a:endParaRPr sz="2133">
              <a:solidFill>
                <a:schemeClr val="dk1"/>
              </a:solidFill>
              <a:highlight>
                <a:schemeClr val="lt1"/>
              </a:highlight>
            </a:endParaRPr>
          </a:p>
          <a:p>
            <a:pPr indent="-440256">
              <a:lnSpc>
                <a:spcPct val="105000"/>
              </a:lnSpc>
              <a:buClr>
                <a:schemeClr val="dk1"/>
              </a:buClr>
              <a:buSzPts val="1600"/>
            </a:pPr>
            <a:r>
              <a:rPr lang="en-GB" sz="2133">
                <a:solidFill>
                  <a:schemeClr val="dk1"/>
                </a:solidFill>
                <a:highlight>
                  <a:schemeClr val="lt1"/>
                </a:highlight>
              </a:rPr>
              <a:t>Use the resources at your fingertips: go online, visit your local library and speak to different people</a:t>
            </a:r>
            <a:endParaRPr sz="2133">
              <a:solidFill>
                <a:schemeClr val="dk1"/>
              </a:solidFill>
              <a:highlight>
                <a:schemeClr val="lt1"/>
              </a:highlight>
            </a:endParaRPr>
          </a:p>
          <a:p>
            <a:pPr indent="-440256">
              <a:lnSpc>
                <a:spcPct val="105000"/>
              </a:lnSpc>
              <a:buClr>
                <a:schemeClr val="dk1"/>
              </a:buClr>
              <a:buSzPts val="1600"/>
            </a:pPr>
            <a:r>
              <a:rPr lang="en-GB" sz="2133">
                <a:solidFill>
                  <a:schemeClr val="dk1"/>
                </a:solidFill>
                <a:highlight>
                  <a:schemeClr val="lt1"/>
                </a:highlight>
              </a:rPr>
              <a:t>Be aware of bias!</a:t>
            </a:r>
            <a:endParaRPr sz="2133">
              <a:solidFill>
                <a:schemeClr val="dk1"/>
              </a:solidFill>
              <a:highlight>
                <a:schemeClr val="lt1"/>
              </a:highlight>
            </a:endParaRPr>
          </a:p>
          <a:p>
            <a:pPr marL="0" indent="0">
              <a:lnSpc>
                <a:spcPct val="105000"/>
              </a:lnSpc>
              <a:spcBef>
                <a:spcPts val="800"/>
              </a:spcBef>
              <a:buNone/>
            </a:pPr>
            <a:endParaRPr sz="2133" b="1">
              <a:solidFill>
                <a:schemeClr val="dk1"/>
              </a:solidFill>
              <a:highlight>
                <a:srgbClr val="FCE5CD"/>
              </a:highlight>
            </a:endParaRPr>
          </a:p>
          <a:p>
            <a:pPr marL="0" indent="0">
              <a:lnSpc>
                <a:spcPct val="105000"/>
              </a:lnSpc>
              <a:spcBef>
                <a:spcPts val="800"/>
              </a:spcBef>
              <a:buNone/>
            </a:pPr>
            <a:r>
              <a:rPr lang="en-GB" sz="2133" b="1">
                <a:solidFill>
                  <a:schemeClr val="dk1"/>
                </a:solidFill>
                <a:highlight>
                  <a:srgbClr val="FCE5CD"/>
                </a:highlight>
              </a:rPr>
              <a:t>Students participating in Spark as a group</a:t>
            </a:r>
            <a:endParaRPr sz="2133" b="1">
              <a:solidFill>
                <a:schemeClr val="dk1"/>
              </a:solidFill>
              <a:highlight>
                <a:srgbClr val="FCE5CD"/>
              </a:highlight>
            </a:endParaRPr>
          </a:p>
          <a:p>
            <a:pPr marL="0" indent="0">
              <a:lnSpc>
                <a:spcPct val="105000"/>
              </a:lnSpc>
              <a:spcBef>
                <a:spcPts val="800"/>
              </a:spcBef>
              <a:spcAft>
                <a:spcPts val="800"/>
              </a:spcAft>
              <a:buNone/>
            </a:pPr>
            <a:r>
              <a:rPr lang="en-GB" sz="2133">
                <a:solidFill>
                  <a:schemeClr val="dk1"/>
                </a:solidFill>
                <a:highlight>
                  <a:srgbClr val="FFFFFF"/>
                </a:highlight>
              </a:rPr>
              <a:t>We encourage you to work together to create a research plan and craft points of possibility, drawing on the knowledge and experiences of all members of the team. </a:t>
            </a:r>
            <a:endParaRPr sz="2133">
              <a:solidFill>
                <a:schemeClr val="dk1"/>
              </a:solidFill>
              <a:highlight>
                <a:srgbClr val="FFFFFF"/>
              </a:highlight>
            </a:endParaRPr>
          </a:p>
        </p:txBody>
      </p:sp>
      <p:pic>
        <p:nvPicPr>
          <p:cNvPr id="74" name="Google Shape;74;p17"/>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nSpc>
                <a:spcPct val="115000"/>
              </a:lnSpc>
              <a:spcBef>
                <a:spcPts val="1600"/>
              </a:spcBef>
              <a:spcAft>
                <a:spcPts val="533"/>
              </a:spcAft>
            </a:pPr>
            <a:r>
              <a:rPr lang="en-GB" sz="3200">
                <a:solidFill>
                  <a:srgbClr val="005840"/>
                </a:solidFill>
                <a:highlight>
                  <a:srgbClr val="FFFFFF"/>
                </a:highlight>
              </a:rPr>
              <a:t>Instructions</a:t>
            </a:r>
            <a:endParaRPr sz="3200">
              <a:solidFill>
                <a:srgbClr val="005840"/>
              </a:solidFill>
            </a:endParaRPr>
          </a:p>
        </p:txBody>
      </p:sp>
      <p:sp>
        <p:nvSpPr>
          <p:cNvPr id="87" name="Google Shape;87;p19"/>
          <p:cNvSpPr txBox="1">
            <a:spLocks noGrp="1"/>
          </p:cNvSpPr>
          <p:nvPr>
            <p:ph type="body" idx="1"/>
          </p:nvPr>
        </p:nvSpPr>
        <p:spPr>
          <a:xfrm>
            <a:off x="415600" y="1536633"/>
            <a:ext cx="10246000" cy="4555200"/>
          </a:xfrm>
          <a:prstGeom prst="rect">
            <a:avLst/>
          </a:prstGeom>
        </p:spPr>
        <p:txBody>
          <a:bodyPr spcFirstLastPara="1" wrap="square" lIns="121900" tIns="121900" rIns="121900" bIns="121900" anchor="t" anchorCtr="0">
            <a:normAutofit/>
          </a:bodyPr>
          <a:lstStyle/>
          <a:p>
            <a:pPr marL="0" indent="0">
              <a:spcBef>
                <a:spcPts val="800"/>
              </a:spcBef>
              <a:buNone/>
            </a:pPr>
            <a:r>
              <a:rPr lang="en-GB" sz="2133">
                <a:solidFill>
                  <a:schemeClr val="dk1"/>
                </a:solidFill>
                <a:highlight>
                  <a:srgbClr val="FFFFFF"/>
                </a:highlight>
              </a:rPr>
              <a:t>This activity has two parts:</a:t>
            </a:r>
            <a:endParaRPr sz="2133">
              <a:solidFill>
                <a:schemeClr val="dk1"/>
              </a:solidFill>
              <a:highlight>
                <a:srgbClr val="FFFFFF"/>
              </a:highlight>
            </a:endParaRPr>
          </a:p>
          <a:p>
            <a:pPr indent="-440256">
              <a:spcBef>
                <a:spcPts val="800"/>
              </a:spcBef>
              <a:buClr>
                <a:schemeClr val="dk1"/>
              </a:buClr>
              <a:buSzPts val="1600"/>
            </a:pPr>
            <a:r>
              <a:rPr lang="en-GB" sz="2133" b="1">
                <a:solidFill>
                  <a:schemeClr val="dk1"/>
                </a:solidFill>
                <a:highlight>
                  <a:srgbClr val="FFFFFF"/>
                </a:highlight>
              </a:rPr>
              <a:t>Develop a research plan: </a:t>
            </a:r>
            <a:r>
              <a:rPr lang="en-GB" sz="2133">
                <a:solidFill>
                  <a:schemeClr val="dk1"/>
                </a:solidFill>
                <a:highlight>
                  <a:srgbClr val="FFFFFF"/>
                </a:highlight>
              </a:rPr>
              <a:t>Consider what research resources you have available. Plan to use primary and secondary (desk) research.</a:t>
            </a:r>
            <a:endParaRPr sz="2133">
              <a:solidFill>
                <a:schemeClr val="dk1"/>
              </a:solidFill>
              <a:highlight>
                <a:srgbClr val="FFFFFF"/>
              </a:highlight>
            </a:endParaRPr>
          </a:p>
          <a:p>
            <a:pPr indent="-440256">
              <a:buClr>
                <a:schemeClr val="dk1"/>
              </a:buClr>
              <a:buSzPts val="1600"/>
            </a:pPr>
            <a:r>
              <a:rPr lang="en-GB" sz="2133" b="1">
                <a:solidFill>
                  <a:schemeClr val="dk1"/>
                </a:solidFill>
                <a:highlight>
                  <a:srgbClr val="FFFFFF"/>
                </a:highlight>
              </a:rPr>
              <a:t>Narrow down points of possibility (PoP): </a:t>
            </a:r>
            <a:r>
              <a:rPr lang="en-GB" sz="2133">
                <a:solidFill>
                  <a:schemeClr val="dk1"/>
                </a:solidFill>
                <a:highlight>
                  <a:srgbClr val="FFFFFF"/>
                </a:highlight>
              </a:rPr>
              <a:t>Based on what you know now (keeping in mind that this may change once you encounter other perspectives), practice crafting PoP statements and think about what you’d want to know in order to select a focus area.</a:t>
            </a:r>
            <a:endParaRPr sz="2133">
              <a:solidFill>
                <a:schemeClr val="dk1"/>
              </a:solidFill>
              <a:highlight>
                <a:srgbClr val="FFFFFF"/>
              </a:highlight>
            </a:endParaRPr>
          </a:p>
          <a:p>
            <a:pPr marL="0" indent="0">
              <a:spcBef>
                <a:spcPts val="800"/>
              </a:spcBef>
              <a:buClr>
                <a:schemeClr val="dk1"/>
              </a:buClr>
              <a:buSzPts val="1100"/>
              <a:buNone/>
            </a:pPr>
            <a:endParaRPr sz="2133">
              <a:solidFill>
                <a:schemeClr val="dk1"/>
              </a:solidFill>
              <a:highlight>
                <a:srgbClr val="FFFFFF"/>
              </a:highlight>
            </a:endParaRPr>
          </a:p>
          <a:p>
            <a:pPr marL="0" indent="0">
              <a:spcBef>
                <a:spcPts val="800"/>
              </a:spcBef>
              <a:spcAft>
                <a:spcPts val="800"/>
              </a:spcAft>
              <a:buNone/>
            </a:pPr>
            <a:endParaRPr sz="2133">
              <a:solidFill>
                <a:schemeClr val="dk1"/>
              </a:solidFill>
              <a:highlight>
                <a:srgbClr val="FFFFFF"/>
              </a:highlight>
            </a:endParaRPr>
          </a:p>
        </p:txBody>
      </p:sp>
      <p:pic>
        <p:nvPicPr>
          <p:cNvPr id="88" name="Google Shape;88;p19"/>
          <p:cNvPicPr preferRelativeResize="0"/>
          <p:nvPr/>
        </p:nvPicPr>
        <p:blipFill>
          <a:blip r:embed="rId3">
            <a:alphaModFix/>
          </a:blip>
          <a:stretch>
            <a:fillRect/>
          </a:stretch>
        </p:blipFill>
        <p:spPr>
          <a:xfrm>
            <a:off x="10712500" y="5333034"/>
            <a:ext cx="1530400" cy="15249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92"/>
        <p:cNvGrpSpPr/>
        <p:nvPr/>
      </p:nvGrpSpPr>
      <p:grpSpPr>
        <a:xfrm>
          <a:off x="0" y="0"/>
          <a:ext cx="0" cy="0"/>
          <a:chOff x="0" y="0"/>
          <a:chExt cx="0" cy="0"/>
        </a:xfrm>
      </p:grpSpPr>
      <p:sp>
        <p:nvSpPr>
          <p:cNvPr id="93" name="Google Shape;93;p20"/>
          <p:cNvSpPr txBox="1">
            <a:spLocks noGrp="1"/>
          </p:cNvSpPr>
          <p:nvPr>
            <p:ph type="subTitle" idx="1"/>
          </p:nvPr>
        </p:nvSpPr>
        <p:spPr>
          <a:xfrm>
            <a:off x="493333" y="5652933"/>
            <a:ext cx="11360800" cy="1056800"/>
          </a:xfrm>
          <a:prstGeom prst="rect">
            <a:avLst/>
          </a:prstGeom>
        </p:spPr>
        <p:txBody>
          <a:bodyPr spcFirstLastPara="1" wrap="square" lIns="121900" tIns="121900" rIns="121900" bIns="121900" anchor="t" anchorCtr="0">
            <a:normAutofit/>
          </a:bodyPr>
          <a:lstStyle/>
          <a:p>
            <a:pPr marL="0" indent="0" algn="l"/>
            <a:endParaRPr sz="3467">
              <a:solidFill>
                <a:schemeClr val="lt1"/>
              </a:solidFill>
            </a:endParaRPr>
          </a:p>
        </p:txBody>
      </p:sp>
      <p:sp>
        <p:nvSpPr>
          <p:cNvPr id="94" name="Google Shape;94;p20"/>
          <p:cNvSpPr txBox="1">
            <a:spLocks noGrp="1"/>
          </p:cNvSpPr>
          <p:nvPr>
            <p:ph type="ctrTitle"/>
          </p:nvPr>
        </p:nvSpPr>
        <p:spPr>
          <a:xfrm>
            <a:off x="406401" y="0"/>
            <a:ext cx="10517600" cy="2736800"/>
          </a:xfrm>
          <a:prstGeom prst="rect">
            <a:avLst/>
          </a:prstGeom>
        </p:spPr>
        <p:txBody>
          <a:bodyPr spcFirstLastPara="1" wrap="square" lIns="121900" tIns="121900" rIns="121900" bIns="121900" anchor="b" anchorCtr="0">
            <a:normAutofit/>
          </a:bodyPr>
          <a:lstStyle/>
          <a:p>
            <a:pPr algn="l"/>
            <a:r>
              <a:rPr lang="en-GB">
                <a:solidFill>
                  <a:schemeClr val="lt1"/>
                </a:solidFill>
              </a:rPr>
              <a:t>Part 1</a:t>
            </a:r>
            <a:endParaRPr>
              <a:solidFill>
                <a:schemeClr val="lt1"/>
              </a:solidFill>
            </a:endParaRPr>
          </a:p>
        </p:txBody>
      </p:sp>
      <p:pic>
        <p:nvPicPr>
          <p:cNvPr id="95" name="Google Shape;95;p20"/>
          <p:cNvPicPr preferRelativeResize="0"/>
          <p:nvPr/>
        </p:nvPicPr>
        <p:blipFill>
          <a:blip r:embed="rId3">
            <a:alphaModFix/>
          </a:blip>
          <a:stretch>
            <a:fillRect/>
          </a:stretch>
        </p:blipFill>
        <p:spPr>
          <a:xfrm>
            <a:off x="5937655" y="0"/>
            <a:ext cx="6355957"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15600" y="154433"/>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Guidance</a:t>
            </a:r>
            <a:endParaRPr sz="3200">
              <a:solidFill>
                <a:srgbClr val="005840"/>
              </a:solidFill>
            </a:endParaRPr>
          </a:p>
        </p:txBody>
      </p:sp>
      <p:sp>
        <p:nvSpPr>
          <p:cNvPr id="101" name="Google Shape;101;p21"/>
          <p:cNvSpPr txBox="1">
            <a:spLocks noGrp="1"/>
          </p:cNvSpPr>
          <p:nvPr>
            <p:ph type="body" idx="1"/>
          </p:nvPr>
        </p:nvSpPr>
        <p:spPr>
          <a:xfrm>
            <a:off x="537367" y="1038967"/>
            <a:ext cx="10234000" cy="4555200"/>
          </a:xfrm>
          <a:prstGeom prst="rect">
            <a:avLst/>
          </a:prstGeom>
        </p:spPr>
        <p:txBody>
          <a:bodyPr spcFirstLastPara="1" wrap="square" lIns="121900" tIns="121900" rIns="121900" bIns="121900" anchor="t" anchorCtr="0">
            <a:noAutofit/>
          </a:bodyPr>
          <a:lstStyle/>
          <a:p>
            <a:pPr marL="0" indent="0">
              <a:lnSpc>
                <a:spcPct val="105000"/>
              </a:lnSpc>
              <a:spcBef>
                <a:spcPts val="800"/>
              </a:spcBef>
              <a:buClr>
                <a:schemeClr val="dk1"/>
              </a:buClr>
              <a:buSzPts val="1100"/>
              <a:buNone/>
            </a:pPr>
            <a:r>
              <a:rPr lang="en-GB" sz="2133" b="1">
                <a:solidFill>
                  <a:schemeClr val="dk1"/>
                </a:solidFill>
                <a:highlight>
                  <a:srgbClr val="FCE5CD"/>
                </a:highlight>
              </a:rPr>
              <a:t>For all students</a:t>
            </a:r>
            <a:endParaRPr sz="2133" b="1">
              <a:solidFill>
                <a:schemeClr val="dk1"/>
              </a:solidFill>
              <a:highlight>
                <a:srgbClr val="FCE5CD"/>
              </a:highlight>
            </a:endParaRPr>
          </a:p>
          <a:p>
            <a:pPr marL="0" indent="0">
              <a:lnSpc>
                <a:spcPct val="105000"/>
              </a:lnSpc>
              <a:spcBef>
                <a:spcPts val="800"/>
              </a:spcBef>
              <a:buNone/>
            </a:pPr>
            <a:r>
              <a:rPr lang="en-GB" sz="2133">
                <a:solidFill>
                  <a:schemeClr val="dk1"/>
                </a:solidFill>
                <a:highlight>
                  <a:schemeClr val="lt1"/>
                </a:highlight>
              </a:rPr>
              <a:t>We encourage you to create a research plan for your chosen Spark brief. We have provided an example to guide you, however, you can choose to structure your plan differently. </a:t>
            </a:r>
            <a:endParaRPr sz="2133">
              <a:solidFill>
                <a:schemeClr val="dk1"/>
              </a:solidFill>
              <a:highlight>
                <a:schemeClr val="lt1"/>
              </a:highlight>
            </a:endParaRPr>
          </a:p>
          <a:p>
            <a:pPr marL="0" indent="0">
              <a:lnSpc>
                <a:spcPct val="105000"/>
              </a:lnSpc>
              <a:spcBef>
                <a:spcPts val="800"/>
              </a:spcBef>
              <a:buClr>
                <a:schemeClr val="dk1"/>
              </a:buClr>
              <a:buSzPts val="1100"/>
              <a:buNone/>
            </a:pPr>
            <a:r>
              <a:rPr lang="en-GB" sz="2133">
                <a:solidFill>
                  <a:schemeClr val="dk1"/>
                </a:solidFill>
                <a:highlight>
                  <a:schemeClr val="lt1"/>
                </a:highlight>
              </a:rPr>
              <a:t>Take as long as you need for your research. We recommend taking at least 4 days on this activity: </a:t>
            </a:r>
            <a:endParaRPr sz="2133">
              <a:solidFill>
                <a:schemeClr val="dk1"/>
              </a:solidFill>
              <a:highlight>
                <a:schemeClr val="lt1"/>
              </a:highlight>
            </a:endParaRPr>
          </a:p>
          <a:p>
            <a:pPr indent="-440256">
              <a:lnSpc>
                <a:spcPct val="105000"/>
              </a:lnSpc>
              <a:spcBef>
                <a:spcPts val="800"/>
              </a:spcBef>
              <a:buClr>
                <a:schemeClr val="dk1"/>
              </a:buClr>
              <a:buSzPts val="1600"/>
            </a:pPr>
            <a:r>
              <a:rPr lang="en-GB" sz="2133">
                <a:solidFill>
                  <a:schemeClr val="dk1"/>
                </a:solidFill>
                <a:highlight>
                  <a:schemeClr val="lt1"/>
                </a:highlight>
              </a:rPr>
              <a:t>2 days on desk research </a:t>
            </a:r>
            <a:endParaRPr sz="2133">
              <a:solidFill>
                <a:schemeClr val="dk1"/>
              </a:solidFill>
              <a:highlight>
                <a:schemeClr val="lt1"/>
              </a:highlight>
            </a:endParaRPr>
          </a:p>
          <a:p>
            <a:pPr indent="-440256">
              <a:lnSpc>
                <a:spcPct val="105000"/>
              </a:lnSpc>
              <a:buClr>
                <a:schemeClr val="dk1"/>
              </a:buClr>
              <a:buSzPts val="1600"/>
            </a:pPr>
            <a:r>
              <a:rPr lang="en-GB" sz="2133">
                <a:solidFill>
                  <a:schemeClr val="dk1"/>
                </a:solidFill>
                <a:highlight>
                  <a:schemeClr val="lt1"/>
                </a:highlight>
              </a:rPr>
              <a:t>at least 2-3 days for interviews / observations</a:t>
            </a:r>
            <a:endParaRPr sz="2133">
              <a:solidFill>
                <a:schemeClr val="dk1"/>
              </a:solidFill>
              <a:highlight>
                <a:schemeClr val="lt1"/>
              </a:highlight>
            </a:endParaRPr>
          </a:p>
          <a:p>
            <a:pPr marL="0" indent="0">
              <a:lnSpc>
                <a:spcPct val="105000"/>
              </a:lnSpc>
              <a:spcBef>
                <a:spcPts val="800"/>
              </a:spcBef>
              <a:spcAft>
                <a:spcPts val="800"/>
              </a:spcAft>
              <a:buNone/>
            </a:pPr>
            <a:endParaRPr sz="2133">
              <a:solidFill>
                <a:schemeClr val="dk1"/>
              </a:solidFill>
              <a:highlight>
                <a:srgbClr val="FFFFFF"/>
              </a:highlight>
            </a:endParaRPr>
          </a:p>
        </p:txBody>
      </p:sp>
      <p:pic>
        <p:nvPicPr>
          <p:cNvPr id="102" name="Google Shape;102;p21"/>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250000" y="227600"/>
            <a:ext cx="10582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Planning considerations</a:t>
            </a:r>
            <a:endParaRPr sz="3200">
              <a:solidFill>
                <a:srgbClr val="005840"/>
              </a:solidFill>
            </a:endParaRPr>
          </a:p>
        </p:txBody>
      </p:sp>
      <p:sp>
        <p:nvSpPr>
          <p:cNvPr id="108" name="Google Shape;108;p22"/>
          <p:cNvSpPr txBox="1">
            <a:spLocks noGrp="1"/>
          </p:cNvSpPr>
          <p:nvPr>
            <p:ph type="body" idx="1"/>
          </p:nvPr>
        </p:nvSpPr>
        <p:spPr>
          <a:xfrm>
            <a:off x="250000" y="1078100"/>
            <a:ext cx="10898800" cy="4555200"/>
          </a:xfrm>
          <a:prstGeom prst="rect">
            <a:avLst/>
          </a:prstGeom>
        </p:spPr>
        <p:txBody>
          <a:bodyPr spcFirstLastPara="1" wrap="square" lIns="121900" tIns="121900" rIns="121900" bIns="121900" anchor="t" anchorCtr="0">
            <a:noAutofit/>
          </a:bodyPr>
          <a:lstStyle/>
          <a:p>
            <a:pPr marL="0" indent="0">
              <a:spcBef>
                <a:spcPts val="800"/>
              </a:spcBef>
              <a:buNone/>
            </a:pPr>
            <a:r>
              <a:rPr lang="en-GB" sz="2000">
                <a:solidFill>
                  <a:schemeClr val="dk1"/>
                </a:solidFill>
                <a:highlight>
                  <a:schemeClr val="lt1"/>
                </a:highlight>
              </a:rPr>
              <a:t>Consider the following as you develop your research plan:</a:t>
            </a:r>
            <a:endParaRPr sz="2000">
              <a:solidFill>
                <a:schemeClr val="dk1"/>
              </a:solidFill>
              <a:highlight>
                <a:schemeClr val="lt1"/>
              </a:highlight>
            </a:endParaRPr>
          </a:p>
          <a:p>
            <a:pPr indent="-431789">
              <a:spcBef>
                <a:spcPts val="800"/>
              </a:spcBef>
              <a:buClr>
                <a:schemeClr val="dk1"/>
              </a:buClr>
              <a:buSzPts val="1500"/>
            </a:pPr>
            <a:r>
              <a:rPr lang="en-GB" sz="2000">
                <a:solidFill>
                  <a:schemeClr val="dk1"/>
                </a:solidFill>
                <a:highlight>
                  <a:schemeClr val="lt1"/>
                </a:highlight>
              </a:rPr>
              <a:t>Where you can do secondary (desk) research - looking up information online, in books and in articles</a:t>
            </a:r>
            <a:endParaRPr sz="2000">
              <a:solidFill>
                <a:schemeClr val="dk1"/>
              </a:solidFill>
              <a:highlight>
                <a:schemeClr val="lt1"/>
              </a:highlight>
            </a:endParaRPr>
          </a:p>
          <a:p>
            <a:pPr indent="-431789">
              <a:buClr>
                <a:schemeClr val="dk1"/>
              </a:buClr>
              <a:buSzPts val="1500"/>
            </a:pPr>
            <a:r>
              <a:rPr lang="en-GB" sz="2000">
                <a:solidFill>
                  <a:schemeClr val="dk1"/>
                </a:solidFill>
                <a:highlight>
                  <a:schemeClr val="lt1"/>
                </a:highlight>
              </a:rPr>
              <a:t>Where your time and effort is best spent doing primary research (interviews and observations)</a:t>
            </a:r>
            <a:endParaRPr sz="2000">
              <a:solidFill>
                <a:schemeClr val="dk1"/>
              </a:solidFill>
              <a:highlight>
                <a:schemeClr val="lt1"/>
              </a:highlight>
            </a:endParaRPr>
          </a:p>
          <a:p>
            <a:pPr indent="-431789">
              <a:buClr>
                <a:schemeClr val="dk1"/>
              </a:buClr>
              <a:buSzPts val="1500"/>
            </a:pPr>
            <a:r>
              <a:rPr lang="en-GB" sz="2000">
                <a:solidFill>
                  <a:schemeClr val="dk1"/>
                </a:solidFill>
                <a:highlight>
                  <a:srgbClr val="FFFFFF"/>
                </a:highlight>
              </a:rPr>
              <a:t>Your methodology and </a:t>
            </a:r>
            <a:r>
              <a:rPr lang="en-GB" sz="2000">
                <a:solidFill>
                  <a:schemeClr val="dk1"/>
                </a:solidFill>
                <a:highlight>
                  <a:schemeClr val="lt1"/>
                </a:highlight>
              </a:rPr>
              <a:t>timeline, e.g.</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Secondary (desk) research (0.5 days)</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Primary research prep: Setting up interviews and focus groups (0.5 days)</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Primary research: Interviews and/or focus groups (2 days)</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Additional secondary (desk) research - if required (0-1 day)</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Analysis and PoP questions (1 day)</a:t>
            </a:r>
            <a:endParaRPr sz="2000">
              <a:solidFill>
                <a:schemeClr val="dk1"/>
              </a:solidFill>
              <a:highlight>
                <a:srgbClr val="FFFFFF"/>
              </a:highlight>
            </a:endParaRPr>
          </a:p>
          <a:p>
            <a:pPr indent="-431789">
              <a:buClr>
                <a:schemeClr val="dk1"/>
              </a:buClr>
              <a:buSzPts val="1500"/>
            </a:pPr>
            <a:r>
              <a:rPr lang="en-GB" sz="2000">
                <a:solidFill>
                  <a:schemeClr val="dk1"/>
                </a:solidFill>
                <a:highlight>
                  <a:schemeClr val="lt1"/>
                </a:highlight>
              </a:rPr>
              <a:t>Your audience/stakeholders</a:t>
            </a:r>
            <a:endParaRPr sz="2000">
              <a:solidFill>
                <a:schemeClr val="dk1"/>
              </a:solidFill>
              <a:highlight>
                <a:schemeClr val="lt1"/>
              </a:highlight>
            </a:endParaRPr>
          </a:p>
          <a:p>
            <a:pPr indent="-431789">
              <a:buClr>
                <a:schemeClr val="dk1"/>
              </a:buClr>
              <a:buSzPts val="1500"/>
            </a:pPr>
            <a:r>
              <a:rPr lang="en-GB" sz="2000">
                <a:solidFill>
                  <a:schemeClr val="dk1"/>
                </a:solidFill>
                <a:highlight>
                  <a:srgbClr val="FFFFFF"/>
                </a:highlight>
              </a:rPr>
              <a:t>Your interview questions</a:t>
            </a:r>
            <a:endParaRPr sz="2000">
              <a:solidFill>
                <a:schemeClr val="dk1"/>
              </a:solidFill>
              <a:highlight>
                <a:srgbClr val="FFFFFF"/>
              </a:highlight>
            </a:endParaRPr>
          </a:p>
          <a:p>
            <a:pPr indent="-431789">
              <a:buClr>
                <a:schemeClr val="dk1"/>
              </a:buClr>
              <a:buSzPts val="1500"/>
            </a:pPr>
            <a:r>
              <a:rPr lang="en-GB" sz="2000">
                <a:solidFill>
                  <a:schemeClr val="dk1"/>
                </a:solidFill>
                <a:highlight>
                  <a:srgbClr val="FFFFFF"/>
                </a:highlight>
              </a:rPr>
              <a:t>Your roles and responsibilities (if you are working as a team)</a:t>
            </a:r>
            <a:endParaRPr sz="2000">
              <a:solidFill>
                <a:schemeClr val="dk1"/>
              </a:solidFill>
              <a:highlight>
                <a:srgbClr val="FFFFFF"/>
              </a:highlight>
            </a:endParaRPr>
          </a:p>
          <a:p>
            <a:pPr marL="0" indent="0">
              <a:spcBef>
                <a:spcPts val="800"/>
              </a:spcBef>
              <a:buNone/>
            </a:pPr>
            <a:endParaRPr sz="2000">
              <a:solidFill>
                <a:schemeClr val="dk1"/>
              </a:solidFill>
              <a:highlight>
                <a:srgbClr val="FFFFFF"/>
              </a:highlight>
            </a:endParaRPr>
          </a:p>
        </p:txBody>
      </p:sp>
      <p:pic>
        <p:nvPicPr>
          <p:cNvPr id="109" name="Google Shape;109;p22"/>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50000" y="227600"/>
            <a:ext cx="10582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Secondary (desk) research</a:t>
            </a:r>
            <a:endParaRPr sz="3200">
              <a:solidFill>
                <a:srgbClr val="005840"/>
              </a:solidFill>
            </a:endParaRPr>
          </a:p>
        </p:txBody>
      </p:sp>
      <p:sp>
        <p:nvSpPr>
          <p:cNvPr id="115" name="Google Shape;115;p23"/>
          <p:cNvSpPr txBox="1">
            <a:spLocks noGrp="1"/>
          </p:cNvSpPr>
          <p:nvPr>
            <p:ph type="body" idx="1"/>
          </p:nvPr>
        </p:nvSpPr>
        <p:spPr>
          <a:xfrm>
            <a:off x="250000" y="948200"/>
            <a:ext cx="10898800" cy="4555200"/>
          </a:xfrm>
          <a:prstGeom prst="rect">
            <a:avLst/>
          </a:prstGeom>
        </p:spPr>
        <p:txBody>
          <a:bodyPr spcFirstLastPara="1" wrap="square" lIns="121900" tIns="121900" rIns="121900" bIns="121900" anchor="t" anchorCtr="0">
            <a:noAutofit/>
          </a:bodyPr>
          <a:lstStyle/>
          <a:p>
            <a:pPr indent="-431789">
              <a:spcBef>
                <a:spcPts val="800"/>
              </a:spcBef>
              <a:buClr>
                <a:schemeClr val="dk1"/>
              </a:buClr>
              <a:buSzPts val="1500"/>
            </a:pPr>
            <a:r>
              <a:rPr lang="en-GB" sz="2000">
                <a:solidFill>
                  <a:schemeClr val="dk1"/>
                </a:solidFill>
                <a:highlight>
                  <a:schemeClr val="lt1"/>
                </a:highlight>
              </a:rPr>
              <a:t>Use the 'How might we' question in your mission brief as a starting point to guide your research. </a:t>
            </a:r>
            <a:endParaRPr sz="2000">
              <a:solidFill>
                <a:schemeClr val="dk1"/>
              </a:solidFill>
              <a:highlight>
                <a:schemeClr val="lt1"/>
              </a:highlight>
            </a:endParaRPr>
          </a:p>
          <a:p>
            <a:pPr indent="-431789">
              <a:buClr>
                <a:schemeClr val="dk1"/>
              </a:buClr>
              <a:buSzPts val="1500"/>
            </a:pPr>
            <a:r>
              <a:rPr lang="en-GB" sz="2000">
                <a:solidFill>
                  <a:schemeClr val="dk1"/>
                </a:solidFill>
                <a:highlight>
                  <a:schemeClr val="lt1"/>
                </a:highlight>
              </a:rPr>
              <a:t>Read the ‘Background’ and ‘Inspiration’ sections of your selected brief. What more can you discover through secondary research? For example: </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What relevant ideas are already being implemented in your local area or environment? </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Who are the people most affected by your brief? Who are the target community you are focusing your project on supporting?</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Who is already working on topics related to your brief? </a:t>
            </a:r>
            <a:endParaRPr sz="2000">
              <a:solidFill>
                <a:schemeClr val="dk1"/>
              </a:solidFill>
              <a:highlight>
                <a:schemeClr val="lt1"/>
              </a:highlight>
            </a:endParaRPr>
          </a:p>
          <a:p>
            <a:pPr lvl="1" indent="-431789">
              <a:buClr>
                <a:schemeClr val="dk1"/>
              </a:buClr>
              <a:buSzPts val="1500"/>
            </a:pPr>
            <a:r>
              <a:rPr lang="en-GB" sz="2000">
                <a:solidFill>
                  <a:schemeClr val="dk1"/>
                </a:solidFill>
                <a:highlight>
                  <a:schemeClr val="lt1"/>
                </a:highlight>
              </a:rPr>
              <a:t>Who are the people or organisations that can help make changes in your brief area? </a:t>
            </a:r>
            <a:endParaRPr sz="2000">
              <a:solidFill>
                <a:schemeClr val="dk1"/>
              </a:solidFill>
              <a:highlight>
                <a:schemeClr val="lt1"/>
              </a:highlight>
            </a:endParaRPr>
          </a:p>
          <a:p>
            <a:pPr indent="-431789">
              <a:buClr>
                <a:schemeClr val="dk1"/>
              </a:buClr>
              <a:buSzPts val="1500"/>
            </a:pPr>
            <a:r>
              <a:rPr lang="en-GB" sz="2000">
                <a:solidFill>
                  <a:schemeClr val="dk1"/>
                </a:solidFill>
                <a:highlight>
                  <a:schemeClr val="lt1"/>
                </a:highlight>
              </a:rPr>
              <a:t>Once you feel like you know enough about how your brief relates to your target community and/or place, move to the next step: interviewing others. </a:t>
            </a:r>
            <a:endParaRPr sz="2000">
              <a:solidFill>
                <a:schemeClr val="dk1"/>
              </a:solidFill>
              <a:highlight>
                <a:schemeClr val="lt1"/>
              </a:highlight>
            </a:endParaRPr>
          </a:p>
          <a:p>
            <a:pPr marL="0" indent="0">
              <a:spcBef>
                <a:spcPts val="800"/>
              </a:spcBef>
              <a:buNone/>
            </a:pPr>
            <a:endParaRPr sz="2000">
              <a:solidFill>
                <a:schemeClr val="dk1"/>
              </a:solidFill>
              <a:highlight>
                <a:srgbClr val="FFFFFF"/>
              </a:highlight>
            </a:endParaRPr>
          </a:p>
        </p:txBody>
      </p:sp>
      <p:sp>
        <p:nvSpPr>
          <p:cNvPr id="116" name="Google Shape;116;p23"/>
          <p:cNvSpPr txBox="1"/>
          <p:nvPr/>
        </p:nvSpPr>
        <p:spPr>
          <a:xfrm>
            <a:off x="0" y="1"/>
            <a:ext cx="9400000" cy="505804"/>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endParaRPr sz="1467" kern="0">
              <a:solidFill>
                <a:srgbClr val="000000"/>
              </a:solidFill>
              <a:highlight>
                <a:srgbClr val="FFFFFF"/>
              </a:highlight>
              <a:latin typeface="Arial"/>
              <a:cs typeface="Arial"/>
              <a:sym typeface="Arial"/>
            </a:endParaRPr>
          </a:p>
        </p:txBody>
      </p:sp>
      <p:pic>
        <p:nvPicPr>
          <p:cNvPr id="117" name="Google Shape;117;p23"/>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250000" y="227600"/>
            <a:ext cx="10582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Primary research: logistics and guidance </a:t>
            </a:r>
            <a:endParaRPr sz="3200">
              <a:solidFill>
                <a:srgbClr val="005840"/>
              </a:solidFill>
            </a:endParaRPr>
          </a:p>
        </p:txBody>
      </p:sp>
      <p:sp>
        <p:nvSpPr>
          <p:cNvPr id="123" name="Google Shape;123;p24"/>
          <p:cNvSpPr txBox="1">
            <a:spLocks noGrp="1"/>
          </p:cNvSpPr>
          <p:nvPr>
            <p:ph type="body" idx="1"/>
          </p:nvPr>
        </p:nvSpPr>
        <p:spPr>
          <a:xfrm>
            <a:off x="250000" y="948200"/>
            <a:ext cx="10898800" cy="4555200"/>
          </a:xfrm>
          <a:prstGeom prst="rect">
            <a:avLst/>
          </a:prstGeom>
        </p:spPr>
        <p:txBody>
          <a:bodyPr spcFirstLastPara="1" wrap="square" lIns="121900" tIns="121900" rIns="121900" bIns="121900" anchor="t" anchorCtr="0">
            <a:noAutofit/>
          </a:bodyPr>
          <a:lstStyle/>
          <a:p>
            <a:pPr indent="-431789">
              <a:spcBef>
                <a:spcPts val="800"/>
              </a:spcBef>
              <a:buClr>
                <a:schemeClr val="dk1"/>
              </a:buClr>
              <a:buSzPts val="1500"/>
            </a:pPr>
            <a:r>
              <a:rPr lang="en-GB" sz="2000">
                <a:solidFill>
                  <a:schemeClr val="dk1"/>
                </a:solidFill>
                <a:highlight>
                  <a:srgbClr val="FFFFFF"/>
                </a:highlight>
              </a:rPr>
              <a:t>Arrange to speak with at least six people who may provide valuable information based on your research. </a:t>
            </a:r>
            <a:endParaRPr sz="2000">
              <a:solidFill>
                <a:schemeClr val="dk1"/>
              </a:solidFill>
              <a:highlight>
                <a:srgbClr val="FFFFFF"/>
              </a:highlight>
            </a:endParaRPr>
          </a:p>
          <a:p>
            <a:pPr lvl="1" indent="-431789">
              <a:buClr>
                <a:schemeClr val="dk1"/>
              </a:buClr>
              <a:buSzPts val="1500"/>
            </a:pPr>
            <a:r>
              <a:rPr lang="en-GB" sz="2000">
                <a:solidFill>
                  <a:schemeClr val="dk1"/>
                </a:solidFill>
                <a:highlight>
                  <a:srgbClr val="FFFFFF"/>
                </a:highlight>
              </a:rPr>
              <a:t>These could be community members, experts, or people affected by the issue you are focusing on. </a:t>
            </a:r>
            <a:endParaRPr sz="2000">
              <a:solidFill>
                <a:schemeClr val="dk1"/>
              </a:solidFill>
              <a:highlight>
                <a:srgbClr val="FFFFFF"/>
              </a:highlight>
            </a:endParaRPr>
          </a:p>
          <a:p>
            <a:pPr lvl="1" indent="-431789">
              <a:buClr>
                <a:schemeClr val="dk1"/>
              </a:buClr>
              <a:buSzPts val="1500"/>
            </a:pPr>
            <a:r>
              <a:rPr lang="en-GB" sz="2000">
                <a:solidFill>
                  <a:schemeClr val="dk1"/>
                </a:solidFill>
                <a:highlight>
                  <a:srgbClr val="FFFFFF"/>
                </a:highlight>
              </a:rPr>
              <a:t>Some briefs may even affect your friends and family, so you could speak with them too.   </a:t>
            </a:r>
            <a:endParaRPr sz="2000">
              <a:solidFill>
                <a:schemeClr val="dk1"/>
              </a:solidFill>
              <a:highlight>
                <a:srgbClr val="FFFFFF"/>
              </a:highlight>
            </a:endParaRPr>
          </a:p>
          <a:p>
            <a:pPr lvl="1" indent="-431789">
              <a:buClr>
                <a:schemeClr val="dk1"/>
              </a:buClr>
              <a:buSzPts val="1500"/>
            </a:pPr>
            <a:r>
              <a:rPr lang="en-GB" sz="2000">
                <a:solidFill>
                  <a:schemeClr val="dk1"/>
                </a:solidFill>
                <a:highlight>
                  <a:srgbClr val="FFFFFF"/>
                </a:highlight>
              </a:rPr>
              <a:t>Remember to choose diverse individuals so you can get different points of view.  </a:t>
            </a:r>
            <a:endParaRPr sz="2000">
              <a:solidFill>
                <a:schemeClr val="dk1"/>
              </a:solidFill>
              <a:highlight>
                <a:srgbClr val="FFFFFF"/>
              </a:highlight>
            </a:endParaRPr>
          </a:p>
          <a:p>
            <a:pPr indent="-431789">
              <a:buClr>
                <a:schemeClr val="dk1"/>
              </a:buClr>
              <a:buSzPts val="1500"/>
            </a:pPr>
            <a:r>
              <a:rPr lang="en-GB" sz="2000">
                <a:solidFill>
                  <a:schemeClr val="dk1"/>
                </a:solidFill>
                <a:highlight>
                  <a:srgbClr val="FFFFFF"/>
                </a:highlight>
              </a:rPr>
              <a:t>As you conduct your research using your questions and the prompts above, here are some more resources to guide you along the way.</a:t>
            </a:r>
            <a:endParaRPr sz="2000">
              <a:solidFill>
                <a:schemeClr val="dk1"/>
              </a:solidFill>
              <a:highlight>
                <a:srgbClr val="FFFFFF"/>
              </a:highlight>
            </a:endParaRPr>
          </a:p>
          <a:p>
            <a:pPr lvl="1" indent="-431789">
              <a:buClr>
                <a:schemeClr val="dk1"/>
              </a:buClr>
              <a:buSzPts val="1500"/>
            </a:pPr>
            <a:r>
              <a:rPr lang="en-GB" sz="2000">
                <a:solidFill>
                  <a:schemeClr val="dk1"/>
                </a:solidFill>
                <a:highlight>
                  <a:srgbClr val="FFFFFF"/>
                </a:highlight>
              </a:rPr>
              <a:t>The RSA Spark </a:t>
            </a:r>
            <a:r>
              <a:rPr lang="en-GB" sz="2000" u="sng">
                <a:solidFill>
                  <a:schemeClr val="hlink"/>
                </a:solidFill>
                <a:highlight>
                  <a:srgbClr val="FFFFFF"/>
                </a:highlight>
                <a:hlinkClick r:id="rId3"/>
              </a:rPr>
              <a:t>fieldwork and research guide</a:t>
            </a:r>
            <a:endParaRPr sz="2000">
              <a:solidFill>
                <a:schemeClr val="dk1"/>
              </a:solidFill>
              <a:highlight>
                <a:srgbClr val="FFFFFF"/>
              </a:highlight>
            </a:endParaRPr>
          </a:p>
          <a:p>
            <a:pPr lvl="1" indent="-431789">
              <a:buClr>
                <a:schemeClr val="dk1"/>
              </a:buClr>
              <a:buSzPts val="1500"/>
            </a:pPr>
            <a:r>
              <a:rPr lang="en-GB" sz="2000">
                <a:solidFill>
                  <a:schemeClr val="dk1"/>
                </a:solidFill>
                <a:highlight>
                  <a:srgbClr val="FFFFFF"/>
                </a:highlight>
              </a:rPr>
              <a:t>A </a:t>
            </a:r>
            <a:r>
              <a:rPr lang="en-GB" sz="2000" u="sng">
                <a:solidFill>
                  <a:schemeClr val="hlink"/>
                </a:solidFill>
                <a:highlight>
                  <a:srgbClr val="FFFFFF"/>
                </a:highlight>
                <a:hlinkClick r:id="rId4"/>
              </a:rPr>
              <a:t>wiki</a:t>
            </a:r>
            <a:r>
              <a:rPr lang="en-GB" sz="2000">
                <a:solidFill>
                  <a:schemeClr val="dk1"/>
                </a:solidFill>
                <a:highlight>
                  <a:srgbClr val="FFFFFF"/>
                </a:highlight>
              </a:rPr>
              <a:t> </a:t>
            </a:r>
            <a:r>
              <a:rPr lang="en-GB" sz="2000">
                <a:solidFill>
                  <a:schemeClr val="dk1"/>
                </a:solidFill>
                <a:highlight>
                  <a:schemeClr val="lt1"/>
                </a:highlight>
              </a:rPr>
              <a:t>for community-led design</a:t>
            </a:r>
            <a:r>
              <a:rPr lang="en-GB" sz="2000">
                <a:solidFill>
                  <a:schemeClr val="dk1"/>
                </a:solidFill>
                <a:highlight>
                  <a:srgbClr val="FFFFFF"/>
                </a:highlight>
              </a:rPr>
              <a:t>.  </a:t>
            </a:r>
            <a:endParaRPr sz="2000">
              <a:solidFill>
                <a:schemeClr val="dk1"/>
              </a:solidFill>
              <a:highlight>
                <a:srgbClr val="FFFFFF"/>
              </a:highlight>
            </a:endParaRPr>
          </a:p>
          <a:p>
            <a:pPr lvl="1" indent="-431789">
              <a:buClr>
                <a:schemeClr val="dk1"/>
              </a:buClr>
              <a:buSzPts val="1500"/>
            </a:pPr>
            <a:r>
              <a:rPr lang="en-GB" sz="2000">
                <a:solidFill>
                  <a:schemeClr val="dk1"/>
                </a:solidFill>
                <a:highlight>
                  <a:srgbClr val="FFFFFF"/>
                </a:highlight>
              </a:rPr>
              <a:t>A </a:t>
            </a:r>
            <a:r>
              <a:rPr lang="en-GB" sz="2000" u="sng">
                <a:solidFill>
                  <a:schemeClr val="hlink"/>
                </a:solidFill>
                <a:highlight>
                  <a:srgbClr val="FFFFFF"/>
                </a:highlight>
                <a:hlinkClick r:id="rId5"/>
              </a:rPr>
              <a:t>guide</a:t>
            </a:r>
            <a:r>
              <a:rPr lang="en-GB" sz="2000">
                <a:solidFill>
                  <a:schemeClr val="dk1"/>
                </a:solidFill>
                <a:highlight>
                  <a:srgbClr val="FFFFFF"/>
                </a:highlight>
              </a:rPr>
              <a:t> to help you make observations and hold conversations with different people.  </a:t>
            </a:r>
            <a:endParaRPr sz="2000">
              <a:solidFill>
                <a:schemeClr val="dk1"/>
              </a:solidFill>
              <a:highlight>
                <a:srgbClr val="FFFFFF"/>
              </a:highlight>
            </a:endParaRPr>
          </a:p>
        </p:txBody>
      </p:sp>
      <p:sp>
        <p:nvSpPr>
          <p:cNvPr id="124" name="Google Shape;124;p24"/>
          <p:cNvSpPr txBox="1"/>
          <p:nvPr/>
        </p:nvSpPr>
        <p:spPr>
          <a:xfrm>
            <a:off x="0" y="1"/>
            <a:ext cx="9400000" cy="505804"/>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endParaRPr sz="1467" kern="0">
              <a:solidFill>
                <a:srgbClr val="000000"/>
              </a:solidFill>
              <a:highlight>
                <a:srgbClr val="FFFFFF"/>
              </a:highlight>
              <a:latin typeface="Arial"/>
              <a:cs typeface="Arial"/>
              <a:sym typeface="Arial"/>
            </a:endParaRPr>
          </a:p>
        </p:txBody>
      </p:sp>
      <p:pic>
        <p:nvPicPr>
          <p:cNvPr id="125" name="Google Shape;125;p24"/>
          <p:cNvPicPr preferRelativeResize="0"/>
          <p:nvPr/>
        </p:nvPicPr>
        <p:blipFill rotWithShape="1">
          <a:blip r:embed="rId6">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250000" y="227600"/>
            <a:ext cx="10582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Primary research: interview questions</a:t>
            </a:r>
            <a:endParaRPr sz="3200">
              <a:solidFill>
                <a:srgbClr val="005840"/>
              </a:solidFill>
            </a:endParaRPr>
          </a:p>
        </p:txBody>
      </p:sp>
      <p:sp>
        <p:nvSpPr>
          <p:cNvPr id="131" name="Google Shape;131;p25"/>
          <p:cNvSpPr txBox="1">
            <a:spLocks noGrp="1"/>
          </p:cNvSpPr>
          <p:nvPr>
            <p:ph type="body" idx="1"/>
          </p:nvPr>
        </p:nvSpPr>
        <p:spPr>
          <a:xfrm>
            <a:off x="250000" y="948200"/>
            <a:ext cx="10898800" cy="4555200"/>
          </a:xfrm>
          <a:prstGeom prst="rect">
            <a:avLst/>
          </a:prstGeom>
        </p:spPr>
        <p:txBody>
          <a:bodyPr spcFirstLastPara="1" wrap="square" lIns="121900" tIns="121900" rIns="121900" bIns="121900" anchor="t" anchorCtr="0">
            <a:noAutofit/>
          </a:bodyPr>
          <a:lstStyle/>
          <a:p>
            <a:pPr marL="0" indent="0">
              <a:spcBef>
                <a:spcPts val="800"/>
              </a:spcBef>
              <a:buNone/>
            </a:pPr>
            <a:r>
              <a:rPr lang="en-GB" sz="2000">
                <a:solidFill>
                  <a:schemeClr val="dk1"/>
                </a:solidFill>
                <a:highlight>
                  <a:srgbClr val="FFFFFF"/>
                </a:highlight>
              </a:rPr>
              <a:t>Based on your secondary research, create questions that you want to ask all the people you interview. Remember to include open-ended questions where possible. Examples might include: </a:t>
            </a:r>
            <a:endParaRPr sz="2000">
              <a:solidFill>
                <a:schemeClr val="dk1"/>
              </a:solidFill>
              <a:highlight>
                <a:srgbClr val="FFFFFF"/>
              </a:highlight>
            </a:endParaRPr>
          </a:p>
          <a:p>
            <a:pPr indent="-431789">
              <a:spcBef>
                <a:spcPts val="800"/>
              </a:spcBef>
              <a:buClr>
                <a:schemeClr val="dk1"/>
              </a:buClr>
              <a:buSzPts val="1500"/>
            </a:pPr>
            <a:r>
              <a:rPr lang="en-GB" sz="2000">
                <a:solidFill>
                  <a:schemeClr val="dk1"/>
                </a:solidFill>
                <a:highlight>
                  <a:srgbClr val="FFFFFF"/>
                </a:highlight>
              </a:rPr>
              <a:t>How is this mission topic directly affecting you/ your immediate environment? </a:t>
            </a:r>
            <a:endParaRPr sz="2000">
              <a:solidFill>
                <a:schemeClr val="dk1"/>
              </a:solidFill>
              <a:highlight>
                <a:srgbClr val="FFFFFF"/>
              </a:highlight>
            </a:endParaRPr>
          </a:p>
          <a:p>
            <a:pPr indent="-431789">
              <a:buClr>
                <a:schemeClr val="dk1"/>
              </a:buClr>
              <a:buSzPts val="1500"/>
            </a:pPr>
            <a:r>
              <a:rPr lang="en-GB" sz="2000">
                <a:solidFill>
                  <a:schemeClr val="dk1"/>
                </a:solidFill>
                <a:highlight>
                  <a:srgbClr val="FFFFFF"/>
                </a:highlight>
              </a:rPr>
              <a:t>What are some points of hope and points of pain for you around this mission topic? </a:t>
            </a:r>
            <a:endParaRPr sz="2000">
              <a:solidFill>
                <a:schemeClr val="dk1"/>
              </a:solidFill>
              <a:highlight>
                <a:srgbClr val="FFFFFF"/>
              </a:highlight>
            </a:endParaRPr>
          </a:p>
          <a:p>
            <a:pPr indent="-431789">
              <a:buClr>
                <a:schemeClr val="dk1"/>
              </a:buClr>
              <a:buSzPts val="1500"/>
            </a:pPr>
            <a:r>
              <a:rPr lang="en-GB" sz="2000">
                <a:solidFill>
                  <a:schemeClr val="dk1"/>
                </a:solidFill>
                <a:highlight>
                  <a:srgbClr val="FFFFFF"/>
                </a:highlight>
              </a:rPr>
              <a:t>What does your life/your community/ this place look like  </a:t>
            </a:r>
            <a:endParaRPr sz="2000">
              <a:solidFill>
                <a:schemeClr val="dk1"/>
              </a:solidFill>
              <a:highlight>
                <a:srgbClr val="FFFFFF"/>
              </a:highlight>
            </a:endParaRPr>
          </a:p>
          <a:p>
            <a:pPr indent="-431789">
              <a:buClr>
                <a:schemeClr val="dk1"/>
              </a:buClr>
              <a:buSzPts val="1500"/>
            </a:pPr>
            <a:r>
              <a:rPr lang="en-GB" sz="2000">
                <a:solidFill>
                  <a:schemeClr val="dk1"/>
                </a:solidFill>
                <a:highlight>
                  <a:srgbClr val="FFFFFF"/>
                </a:highlight>
              </a:rPr>
              <a:t>What advice would you give to someone trying to make a positive change in this area? </a:t>
            </a:r>
            <a:endParaRPr sz="2000">
              <a:solidFill>
                <a:schemeClr val="dk1"/>
              </a:solidFill>
              <a:highlight>
                <a:srgbClr val="FFFFFF"/>
              </a:highlight>
            </a:endParaRPr>
          </a:p>
          <a:p>
            <a:pPr marL="0" indent="0">
              <a:spcBef>
                <a:spcPts val="800"/>
              </a:spcBef>
              <a:buNone/>
            </a:pPr>
            <a:endParaRPr sz="2000">
              <a:solidFill>
                <a:schemeClr val="dk1"/>
              </a:solidFill>
              <a:highlight>
                <a:srgbClr val="FFFFFF"/>
              </a:highlight>
            </a:endParaRPr>
          </a:p>
        </p:txBody>
      </p:sp>
      <p:sp>
        <p:nvSpPr>
          <p:cNvPr id="132" name="Google Shape;132;p25"/>
          <p:cNvSpPr txBox="1"/>
          <p:nvPr/>
        </p:nvSpPr>
        <p:spPr>
          <a:xfrm>
            <a:off x="0" y="1"/>
            <a:ext cx="9400000" cy="505804"/>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endParaRPr sz="1467" kern="0">
              <a:solidFill>
                <a:srgbClr val="000000"/>
              </a:solidFill>
              <a:highlight>
                <a:srgbClr val="FFFFFF"/>
              </a:highlight>
              <a:latin typeface="Arial"/>
              <a:cs typeface="Arial"/>
              <a:sym typeface="Arial"/>
            </a:endParaRPr>
          </a:p>
        </p:txBody>
      </p:sp>
      <p:pic>
        <p:nvPicPr>
          <p:cNvPr id="133" name="Google Shape;133;p25"/>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70C4-257D-490A-2F19-EDD359E892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700A9B3-22F8-83CE-35C2-84291F313994}"/>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ody Medium">
            <a:extLst>
              <a:ext uri="{FF2B5EF4-FFF2-40B4-BE49-F238E27FC236}">
                <a16:creationId xmlns:a16="http://schemas.microsoft.com/office/drawing/2014/main" id="{BDCB505D-8564-98B8-A633-FD0381044236}"/>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4" name="Rectangle 3">
            <a:extLst>
              <a:ext uri="{FF2B5EF4-FFF2-40B4-BE49-F238E27FC236}">
                <a16:creationId xmlns:a16="http://schemas.microsoft.com/office/drawing/2014/main" id="{70D73CC5-8236-6DA9-135E-1D76666CE552}"/>
              </a:ext>
            </a:extLst>
          </p:cNvPr>
          <p:cNvSpPr/>
          <p:nvPr/>
        </p:nvSpPr>
        <p:spPr>
          <a:xfrm>
            <a:off x="111125" y="4051300"/>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23941B0-21E9-8CEC-555D-FD182A47E5B4}"/>
              </a:ext>
            </a:extLst>
          </p:cNvPr>
          <p:cNvSpPr/>
          <p:nvPr/>
        </p:nvSpPr>
        <p:spPr>
          <a:xfrm>
            <a:off x="9428312" y="3848715"/>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Body Medium">
            <a:extLst>
              <a:ext uri="{FF2B5EF4-FFF2-40B4-BE49-F238E27FC236}">
                <a16:creationId xmlns:a16="http://schemas.microsoft.com/office/drawing/2014/main" id="{A7F68D8C-5CD1-A245-6127-83D9E0A9DC57}"/>
              </a:ext>
            </a:extLst>
          </p:cNvPr>
          <p:cNvSpPr/>
          <p:nvPr/>
        </p:nvSpPr>
        <p:spPr>
          <a:xfrm>
            <a:off x="602961" y="547687"/>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Medium" panose="020B0503040202040104" pitchFamily="34" charset="0"/>
              </a:rPr>
              <a:t>Laying foundations (survey 1)</a:t>
            </a:r>
            <a:endParaRPr lang="en-US" sz="2800" kern="0">
              <a:solidFill>
                <a:srgbClr val="000000"/>
              </a:solidFill>
              <a:latin typeface="Visuelt Pro" panose="020B0503040202040104" pitchFamily="34" charset="0"/>
            </a:endParaRPr>
          </a:p>
        </p:txBody>
      </p:sp>
      <p:sp>
        <p:nvSpPr>
          <p:cNvPr id="22" name="Body Medium">
            <a:extLst>
              <a:ext uri="{FF2B5EF4-FFF2-40B4-BE49-F238E27FC236}">
                <a16:creationId xmlns:a16="http://schemas.microsoft.com/office/drawing/2014/main" id="{1B576F22-95F3-34D5-84E9-7E7D21EC3E96}"/>
              </a:ext>
            </a:extLst>
          </p:cNvPr>
          <p:cNvSpPr/>
          <p:nvPr/>
        </p:nvSpPr>
        <p:spPr>
          <a:xfrm>
            <a:off x="1042987" y="1988836"/>
            <a:ext cx="8831860" cy="4691798"/>
          </a:xfrm>
          <a:prstGeom prst="rect">
            <a:avLst/>
          </a:prstGeom>
          <a:noFill/>
          <a:ln/>
        </p:spPr>
        <p:txBody>
          <a:bodyPr wrap="square" lIns="0" tIns="0" rIns="0" bIns="0" rtlCol="0" anchor="t"/>
          <a:lstStyle/>
          <a:p>
            <a:r>
              <a:rPr lang="en-GB" sz="2400">
                <a:latin typeface="Visuelt Pro Light" panose="020B0303040202040104" pitchFamily="34" charset="0"/>
              </a:rPr>
              <a:t>To chart a course forward, you must first know where you stand</a:t>
            </a:r>
          </a:p>
          <a:p>
            <a:endParaRPr lang="en-US" sz="2400">
              <a:latin typeface="Visuelt Pro Light" panose="020B0303040202040104" pitchFamily="34" charset="0"/>
              <a:ea typeface="Visuelt Pro ExtraLight"/>
            </a:endParaRPr>
          </a:p>
          <a:p>
            <a:pPr>
              <a:lnSpc>
                <a:spcPct val="150000"/>
              </a:lnSpc>
            </a:pPr>
            <a:endParaRPr lang="en-US" sz="2400">
              <a:latin typeface="Visuelt Pro Light" panose="020B0303040202040104" pitchFamily="34" charset="0"/>
              <a:ea typeface="Visuelt Pro ExtraLight"/>
            </a:endParaRPr>
          </a:p>
        </p:txBody>
      </p:sp>
      <p:graphicFrame>
        <p:nvGraphicFramePr>
          <p:cNvPr id="39" name="Table 38">
            <a:extLst>
              <a:ext uri="{FF2B5EF4-FFF2-40B4-BE49-F238E27FC236}">
                <a16:creationId xmlns:a16="http://schemas.microsoft.com/office/drawing/2014/main" id="{826DAAE5-FBD3-6BE0-EAD4-282FF477B149}"/>
              </a:ext>
            </a:extLst>
          </p:cNvPr>
          <p:cNvGraphicFramePr>
            <a:graphicFrameLocks noGrp="1"/>
          </p:cNvGraphicFramePr>
          <p:nvPr>
            <p:extLst>
              <p:ext uri="{D42A27DB-BD31-4B8C-83A1-F6EECF244321}">
                <p14:modId xmlns:p14="http://schemas.microsoft.com/office/powerpoint/2010/main" val="1280011211"/>
              </p:ext>
            </p:extLst>
          </p:nvPr>
        </p:nvGraphicFramePr>
        <p:xfrm>
          <a:off x="1042987" y="2806700"/>
          <a:ext cx="8644198" cy="2482342"/>
        </p:xfrm>
        <a:graphic>
          <a:graphicData uri="http://schemas.openxmlformats.org/drawingml/2006/table">
            <a:tbl>
              <a:tblPr firstRow="1" bandRow="1">
                <a:tableStyleId>{C083E6E3-FA7D-4D7B-A595-EF9225AFEA82}</a:tableStyleId>
              </a:tblPr>
              <a:tblGrid>
                <a:gridCol w="2041516">
                  <a:extLst>
                    <a:ext uri="{9D8B030D-6E8A-4147-A177-3AD203B41FA5}">
                      <a16:colId xmlns:a16="http://schemas.microsoft.com/office/drawing/2014/main" val="2791638648"/>
                    </a:ext>
                  </a:extLst>
                </a:gridCol>
                <a:gridCol w="6602682">
                  <a:extLst>
                    <a:ext uri="{9D8B030D-6E8A-4147-A177-3AD203B41FA5}">
                      <a16:colId xmlns:a16="http://schemas.microsoft.com/office/drawing/2014/main" val="171805292"/>
                    </a:ext>
                  </a:extLst>
                </a:gridCol>
              </a:tblGrid>
              <a:tr h="370840">
                <a:tc>
                  <a:txBody>
                    <a:bodyPr/>
                    <a:lstStyle/>
                    <a:p>
                      <a:r>
                        <a:rPr lang="en-GB" sz="1800" b="1">
                          <a:latin typeface="Visuelt Pro Light" panose="020B0303040202040104" pitchFamily="34" charset="0"/>
                        </a:rPr>
                        <a:t>Capability</a:t>
                      </a:r>
                    </a:p>
                  </a:txBody>
                  <a:tcPr>
                    <a:solidFill>
                      <a:srgbClr val="03ECDD"/>
                    </a:solidFill>
                  </a:tcPr>
                </a:tc>
                <a:tc>
                  <a:txBody>
                    <a:bodyPr/>
                    <a:lstStyle/>
                    <a:p>
                      <a:r>
                        <a:rPr lang="en-GB" sz="1800" b="1">
                          <a:latin typeface="Visuelt Pro Light" panose="020B0303040202040104" pitchFamily="34" charset="0"/>
                        </a:rPr>
                        <a:t>Statement</a:t>
                      </a:r>
                    </a:p>
                  </a:txBody>
                  <a:tcPr>
                    <a:solidFill>
                      <a:srgbClr val="03ECDD"/>
                    </a:solidFill>
                  </a:tcPr>
                </a:tc>
                <a:extLst>
                  <a:ext uri="{0D108BD9-81ED-4DB2-BD59-A6C34878D82A}">
                    <a16:rowId xmlns:a16="http://schemas.microsoft.com/office/drawing/2014/main" val="728828462"/>
                  </a:ext>
                </a:extLst>
              </a:tr>
              <a:tr h="370840">
                <a:tc>
                  <a:txBody>
                    <a:bodyPr/>
                    <a:lstStyle/>
                    <a:p>
                      <a:r>
                        <a:rPr lang="en-GB" sz="1800" b="1">
                          <a:latin typeface="Visuelt Pro Light" panose="020B0303040202040104" pitchFamily="34" charset="0"/>
                        </a:rPr>
                        <a:t>Care</a:t>
                      </a:r>
                    </a:p>
                  </a:txBody>
                  <a:tcPr>
                    <a:solidFill>
                      <a:srgbClr val="FFFAEF">
                        <a:alpha val="20000"/>
                      </a:srgbClr>
                    </a:solidFill>
                  </a:tcPr>
                </a:tc>
                <a:tc>
                  <a:txBody>
                    <a:bodyPr/>
                    <a:lstStyle/>
                    <a:p>
                      <a:pPr marL="0" marR="0" lvl="0" indent="0" algn="l" defTabSz="60963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800" kern="100">
                          <a:effectLst/>
                          <a:latin typeface="Visuelt Pro Light" panose="020B0303040202040104" pitchFamily="34" charset="0"/>
                        </a:rPr>
                        <a:t>Understand other people think and feel differently to me and still connect with them.</a:t>
                      </a:r>
                      <a:endParaRPr lang="en-GB" sz="1800">
                        <a:latin typeface="Visuelt Pro Light" panose="020B0303040202040104" pitchFamily="34" charset="0"/>
                      </a:endParaRPr>
                    </a:p>
                  </a:txBody>
                  <a:tcPr>
                    <a:solidFill>
                      <a:srgbClr val="FFFAEF">
                        <a:alpha val="20000"/>
                      </a:srgbClr>
                    </a:solidFill>
                  </a:tcPr>
                </a:tc>
                <a:extLst>
                  <a:ext uri="{0D108BD9-81ED-4DB2-BD59-A6C34878D82A}">
                    <a16:rowId xmlns:a16="http://schemas.microsoft.com/office/drawing/2014/main" val="2462516747"/>
                  </a:ext>
                </a:extLst>
              </a:tr>
              <a:tr h="370840">
                <a:tc>
                  <a:txBody>
                    <a:bodyPr/>
                    <a:lstStyle/>
                    <a:p>
                      <a:r>
                        <a:rPr lang="en-GB" sz="1800" b="1">
                          <a:latin typeface="Visuelt Pro Light" panose="020B0303040202040104" pitchFamily="34" charset="0"/>
                        </a:rPr>
                        <a:t>Curiosity</a:t>
                      </a:r>
                    </a:p>
                  </a:txBody>
                  <a:tcPr/>
                </a:tc>
                <a:tc>
                  <a:txBody>
                    <a:bodyPr/>
                    <a:lstStyle/>
                    <a:p>
                      <a:pPr marL="0" lvl="0" indent="0">
                        <a:lnSpc>
                          <a:spcPct val="115000"/>
                        </a:lnSpc>
                        <a:buFont typeface="Arial" panose="020B0604020202020204" pitchFamily="34" charset="0"/>
                        <a:buNone/>
                      </a:pPr>
                      <a:r>
                        <a:rPr lang="en-GB" sz="1800" kern="100">
                          <a:effectLst/>
                          <a:latin typeface="Visuelt Pro Light" panose="020B0303040202040104" pitchFamily="34" charset="0"/>
                        </a:rPr>
                        <a:t>Know where to look for answers and see people, animals and even plants as teachers.</a:t>
                      </a:r>
                      <a:endParaRPr lang="en-GB" sz="1800">
                        <a:latin typeface="Visuelt Pro Light" panose="020B0303040202040104" pitchFamily="34" charset="0"/>
                      </a:endParaRPr>
                    </a:p>
                  </a:txBody>
                  <a:tcPr/>
                </a:tc>
                <a:extLst>
                  <a:ext uri="{0D108BD9-81ED-4DB2-BD59-A6C34878D82A}">
                    <a16:rowId xmlns:a16="http://schemas.microsoft.com/office/drawing/2014/main" val="880890715"/>
                  </a:ext>
                </a:extLst>
              </a:tr>
              <a:tr h="370840">
                <a:tc>
                  <a:txBody>
                    <a:bodyPr/>
                    <a:lstStyle/>
                    <a:p>
                      <a:r>
                        <a:rPr lang="en-GB" sz="1800" b="1">
                          <a:latin typeface="Visuelt Pro Light" panose="020B0303040202040104" pitchFamily="34" charset="0"/>
                        </a:rPr>
                        <a:t>Critical thinking</a:t>
                      </a:r>
                    </a:p>
                  </a:txBody>
                  <a:tcPr>
                    <a:solidFill>
                      <a:srgbClr val="FFFAEF">
                        <a:alpha val="20000"/>
                      </a:srgbClr>
                    </a:solidFill>
                  </a:tcPr>
                </a:tc>
                <a:tc>
                  <a:txBody>
                    <a:bodyPr/>
                    <a:lstStyle/>
                    <a:p>
                      <a:pPr marL="0" lvl="0" indent="0">
                        <a:lnSpc>
                          <a:spcPct val="115000"/>
                        </a:lnSpc>
                        <a:buFont typeface="Arial" panose="020B0604020202020204" pitchFamily="34" charset="0"/>
                        <a:buNone/>
                      </a:pPr>
                      <a:r>
                        <a:rPr lang="en-GB" sz="1800" kern="100">
                          <a:effectLst/>
                          <a:latin typeface="Visuelt Pro Light" panose="020B0303040202040104" pitchFamily="34" charset="0"/>
                        </a:rPr>
                        <a:t>Look at lots of different information and ideas before deciding what to think or do.</a:t>
                      </a:r>
                      <a:endParaRPr lang="en-GB" sz="1800">
                        <a:latin typeface="Visuelt Pro Light" panose="020B0303040202040104" pitchFamily="34" charset="0"/>
                      </a:endParaRPr>
                    </a:p>
                  </a:txBody>
                  <a:tcPr>
                    <a:solidFill>
                      <a:srgbClr val="FFFAEF">
                        <a:alpha val="20000"/>
                      </a:srgbClr>
                    </a:solidFill>
                  </a:tcPr>
                </a:tc>
                <a:extLst>
                  <a:ext uri="{0D108BD9-81ED-4DB2-BD59-A6C34878D82A}">
                    <a16:rowId xmlns:a16="http://schemas.microsoft.com/office/drawing/2014/main" val="3557240161"/>
                  </a:ext>
                </a:extLst>
              </a:tr>
            </a:tbl>
          </a:graphicData>
        </a:graphic>
      </p:graphicFrame>
      <p:pic>
        <p:nvPicPr>
          <p:cNvPr id="42" name="Picture 41">
            <a:extLst>
              <a:ext uri="{FF2B5EF4-FFF2-40B4-BE49-F238E27FC236}">
                <a16:creationId xmlns:a16="http://schemas.microsoft.com/office/drawing/2014/main" id="{38CB247C-1D15-F4D2-F79D-02FEA44A9B9B}"/>
              </a:ext>
            </a:extLst>
          </p:cNvPr>
          <p:cNvPicPr>
            <a:picLocks noChangeAspect="1"/>
          </p:cNvPicPr>
          <p:nvPr/>
        </p:nvPicPr>
        <p:blipFill>
          <a:blip r:embed="rId3"/>
          <a:srcRect l="4659" t="16053" r="69312" b="9117"/>
          <a:stretch/>
        </p:blipFill>
        <p:spPr>
          <a:xfrm>
            <a:off x="9981819" y="5313807"/>
            <a:ext cx="1167194" cy="1833550"/>
          </a:xfrm>
          <a:prstGeom prst="rect">
            <a:avLst/>
          </a:prstGeom>
        </p:spPr>
      </p:pic>
      <p:sp>
        <p:nvSpPr>
          <p:cNvPr id="41" name="TextBox 40">
            <a:extLst>
              <a:ext uri="{FF2B5EF4-FFF2-40B4-BE49-F238E27FC236}">
                <a16:creationId xmlns:a16="http://schemas.microsoft.com/office/drawing/2014/main" id="{95297782-3754-0328-57B0-D87F011FDB18}"/>
              </a:ext>
            </a:extLst>
          </p:cNvPr>
          <p:cNvSpPr txBox="1"/>
          <p:nvPr/>
        </p:nvSpPr>
        <p:spPr>
          <a:xfrm>
            <a:off x="876285" y="5640595"/>
            <a:ext cx="9456527" cy="88870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kern="0">
                <a:solidFill>
                  <a:srgbClr val="000000"/>
                </a:solidFill>
                <a:highlight>
                  <a:srgbClr val="B6FF99"/>
                </a:highlight>
                <a:latin typeface="Visuelt Pro Light" panose="020B0303040202040104" pitchFamily="34" charset="0"/>
                <a:ea typeface="Visuelt Pro ExtraLight"/>
              </a:rPr>
              <a:t>Participants who attend the workshop and complete the workshop surveys will obtain an ‘Explorer’ digital badge</a:t>
            </a:r>
            <a:endParaRPr kumimoji="0" lang="en-US" sz="1800" b="0" i="0" u="none" strike="noStrike" kern="0" cap="none" spc="0" normalizeH="0" baseline="0" noProof="0">
              <a:ln>
                <a:noFill/>
              </a:ln>
              <a:solidFill>
                <a:srgbClr val="000000"/>
              </a:solidFill>
              <a:effectLst/>
              <a:highlight>
                <a:srgbClr val="B6FF99"/>
              </a:highlight>
              <a:uLnTx/>
              <a:uFillTx/>
              <a:latin typeface="Visuelt Pro Light" panose="020B0303040202040104" pitchFamily="34" charset="0"/>
              <a:ea typeface="Visuelt Pro ExtraLight"/>
              <a:cs typeface="+mn-cs"/>
            </a:endParaRPr>
          </a:p>
        </p:txBody>
      </p:sp>
      <p:pic>
        <p:nvPicPr>
          <p:cNvPr id="2" name="Picture 1" descr="A green and white circle with white lines and a green and orange circle with white lines and a black background&#10;&#10;AI-generated content may be incorrect.">
            <a:extLst>
              <a:ext uri="{FF2B5EF4-FFF2-40B4-BE49-F238E27FC236}">
                <a16:creationId xmlns:a16="http://schemas.microsoft.com/office/drawing/2014/main" id="{43B323EA-1DE8-84B0-DFA8-0D600FEA1878}"/>
              </a:ext>
            </a:extLst>
          </p:cNvPr>
          <p:cNvPicPr>
            <a:picLocks noChangeAspect="1"/>
          </p:cNvPicPr>
          <p:nvPr/>
        </p:nvPicPr>
        <p:blipFill>
          <a:blip r:embed="rId4"/>
          <a:srcRect l="26733" r="52536"/>
          <a:stretch/>
        </p:blipFill>
        <p:spPr>
          <a:xfrm>
            <a:off x="9477869" y="1753787"/>
            <a:ext cx="2018805" cy="2268697"/>
          </a:xfrm>
          <a:prstGeom prst="rect">
            <a:avLst/>
          </a:prstGeom>
        </p:spPr>
      </p:pic>
    </p:spTree>
    <p:extLst>
      <p:ext uri="{BB962C8B-B14F-4D97-AF65-F5344CB8AC3E}">
        <p14:creationId xmlns:p14="http://schemas.microsoft.com/office/powerpoint/2010/main" val="4022284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137"/>
        <p:cNvGrpSpPr/>
        <p:nvPr/>
      </p:nvGrpSpPr>
      <p:grpSpPr>
        <a:xfrm>
          <a:off x="0" y="0"/>
          <a:ext cx="0" cy="0"/>
          <a:chOff x="0" y="0"/>
          <a:chExt cx="0" cy="0"/>
        </a:xfrm>
      </p:grpSpPr>
      <p:sp>
        <p:nvSpPr>
          <p:cNvPr id="139" name="Google Shape;139;p26"/>
          <p:cNvSpPr txBox="1">
            <a:spLocks noGrp="1"/>
          </p:cNvSpPr>
          <p:nvPr>
            <p:ph type="ctrTitle"/>
          </p:nvPr>
        </p:nvSpPr>
        <p:spPr>
          <a:xfrm>
            <a:off x="406411" y="-893767"/>
            <a:ext cx="11360800" cy="2736800"/>
          </a:xfrm>
          <a:prstGeom prst="rect">
            <a:avLst/>
          </a:prstGeom>
        </p:spPr>
        <p:txBody>
          <a:bodyPr spcFirstLastPara="1" wrap="square" lIns="121900" tIns="121900" rIns="121900" bIns="121900" anchor="b" anchorCtr="0">
            <a:normAutofit/>
          </a:bodyPr>
          <a:lstStyle/>
          <a:p>
            <a:pPr algn="l"/>
            <a:r>
              <a:rPr lang="en-GB">
                <a:solidFill>
                  <a:schemeClr val="lt1"/>
                </a:solidFill>
              </a:rPr>
              <a:t>Example</a:t>
            </a:r>
            <a:endParaRPr>
              <a:solidFill>
                <a:schemeClr val="lt1"/>
              </a:solidFill>
            </a:endParaRPr>
          </a:p>
        </p:txBody>
      </p:sp>
      <p:pic>
        <p:nvPicPr>
          <p:cNvPr id="140" name="Google Shape;140;p26"/>
          <p:cNvPicPr preferRelativeResize="0"/>
          <p:nvPr/>
        </p:nvPicPr>
        <p:blipFill>
          <a:blip r:embed="rId3">
            <a:alphaModFix/>
          </a:blip>
          <a:stretch>
            <a:fillRect/>
          </a:stretch>
        </p:blipFill>
        <p:spPr>
          <a:xfrm>
            <a:off x="5937655" y="0"/>
            <a:ext cx="6355957"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45"/>
        <p:cNvGrpSpPr/>
        <p:nvPr/>
      </p:nvGrpSpPr>
      <p:grpSpPr>
        <a:xfrm>
          <a:off x="0" y="0"/>
          <a:ext cx="0" cy="0"/>
          <a:chOff x="0" y="0"/>
          <a:chExt cx="0" cy="0"/>
        </a:xfrm>
      </p:grpSpPr>
      <p:sp>
        <p:nvSpPr>
          <p:cNvPr id="146" name="Google Shape;146;p27"/>
          <p:cNvSpPr/>
          <p:nvPr/>
        </p:nvSpPr>
        <p:spPr>
          <a:xfrm>
            <a:off x="602961" y="547687"/>
            <a:ext cx="8486800" cy="477600"/>
          </a:xfrm>
          <a:prstGeom prst="rect">
            <a:avLst/>
          </a:prstGeom>
          <a:noFill/>
          <a:ln>
            <a:noFill/>
          </a:ln>
        </p:spPr>
        <p:txBody>
          <a:bodyPr spcFirstLastPara="1" wrap="square" lIns="0" tIns="0" rIns="0" bIns="0" anchor="t" anchorCtr="0">
            <a:noAutofit/>
          </a:bodyPr>
          <a:lstStyle/>
          <a:p>
            <a:pPr defTabSz="1219170">
              <a:buClr>
                <a:srgbClr val="000000"/>
              </a:buClr>
              <a:buSzPts val="2100"/>
            </a:pPr>
            <a:endParaRPr sz="2800" kern="0">
              <a:solidFill>
                <a:srgbClr val="000000"/>
              </a:solidFill>
              <a:latin typeface="Arial"/>
              <a:ea typeface="Arial"/>
              <a:cs typeface="Arial"/>
              <a:sym typeface="Arial"/>
            </a:endParaRPr>
          </a:p>
        </p:txBody>
      </p:sp>
      <p:sp>
        <p:nvSpPr>
          <p:cNvPr id="147" name="Google Shape;147;p27"/>
          <p:cNvSpPr/>
          <p:nvPr/>
        </p:nvSpPr>
        <p:spPr>
          <a:xfrm>
            <a:off x="211228" y="298253"/>
            <a:ext cx="10360400" cy="477600"/>
          </a:xfrm>
          <a:prstGeom prst="rect">
            <a:avLst/>
          </a:prstGeom>
          <a:noFill/>
          <a:ln>
            <a:noFill/>
          </a:ln>
        </p:spPr>
        <p:txBody>
          <a:bodyPr spcFirstLastPara="1" wrap="square" lIns="0" tIns="0" rIns="0" bIns="0" anchor="t" anchorCtr="0">
            <a:noAutofit/>
          </a:bodyPr>
          <a:lstStyle/>
          <a:p>
            <a:pPr defTabSz="1219170">
              <a:buClr>
                <a:srgbClr val="000000"/>
              </a:buClr>
              <a:buSzPts val="2100"/>
            </a:pPr>
            <a:r>
              <a:rPr lang="en-GB" sz="2800" kern="0">
                <a:solidFill>
                  <a:srgbClr val="000000"/>
                </a:solidFill>
                <a:latin typeface="Arial"/>
                <a:ea typeface="Arial"/>
                <a:cs typeface="Arial"/>
                <a:sym typeface="Arial"/>
              </a:rPr>
              <a:t>Example</a:t>
            </a:r>
            <a:endParaRPr sz="1467" kern="0">
              <a:solidFill>
                <a:srgbClr val="000000"/>
              </a:solidFill>
              <a:latin typeface="Arial"/>
              <a:cs typeface="Arial"/>
              <a:sym typeface="Arial"/>
            </a:endParaRPr>
          </a:p>
        </p:txBody>
      </p:sp>
      <p:pic>
        <p:nvPicPr>
          <p:cNvPr id="148" name="Google Shape;148;p27"/>
          <p:cNvPicPr preferRelativeResize="0"/>
          <p:nvPr/>
        </p:nvPicPr>
        <p:blipFill>
          <a:blip r:embed="rId3">
            <a:alphaModFix/>
          </a:blip>
          <a:stretch>
            <a:fillRect/>
          </a:stretch>
        </p:blipFill>
        <p:spPr>
          <a:xfrm>
            <a:off x="211234" y="1025287"/>
            <a:ext cx="5884767" cy="5426312"/>
          </a:xfrm>
          <a:prstGeom prst="rect">
            <a:avLst/>
          </a:prstGeom>
          <a:noFill/>
          <a:ln>
            <a:noFill/>
          </a:ln>
        </p:spPr>
      </p:pic>
      <p:pic>
        <p:nvPicPr>
          <p:cNvPr id="149" name="Google Shape;149;p27"/>
          <p:cNvPicPr preferRelativeResize="0"/>
          <p:nvPr/>
        </p:nvPicPr>
        <p:blipFill>
          <a:blip r:embed="rId4">
            <a:alphaModFix/>
          </a:blip>
          <a:stretch>
            <a:fillRect/>
          </a:stretch>
        </p:blipFill>
        <p:spPr>
          <a:xfrm>
            <a:off x="6359200" y="298254"/>
            <a:ext cx="5697632" cy="2498061"/>
          </a:xfrm>
          <a:prstGeom prst="rect">
            <a:avLst/>
          </a:prstGeom>
          <a:noFill/>
          <a:ln>
            <a:noFill/>
          </a:ln>
        </p:spPr>
      </p:pic>
      <p:pic>
        <p:nvPicPr>
          <p:cNvPr id="150" name="Google Shape;150;p27"/>
          <p:cNvPicPr preferRelativeResize="0"/>
          <p:nvPr/>
        </p:nvPicPr>
        <p:blipFill>
          <a:blip r:embed="rId5">
            <a:alphaModFix/>
          </a:blip>
          <a:stretch>
            <a:fillRect/>
          </a:stretch>
        </p:blipFill>
        <p:spPr>
          <a:xfrm>
            <a:off x="6299201" y="2999496"/>
            <a:ext cx="5697633" cy="468961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55"/>
        <p:cNvGrpSpPr/>
        <p:nvPr/>
      </p:nvGrpSpPr>
      <p:grpSpPr>
        <a:xfrm>
          <a:off x="0" y="0"/>
          <a:ext cx="0" cy="0"/>
          <a:chOff x="0" y="0"/>
          <a:chExt cx="0" cy="0"/>
        </a:xfrm>
      </p:grpSpPr>
      <p:sp>
        <p:nvSpPr>
          <p:cNvPr id="156" name="Google Shape;156;p28"/>
          <p:cNvSpPr/>
          <p:nvPr/>
        </p:nvSpPr>
        <p:spPr>
          <a:xfrm>
            <a:off x="602962" y="547687"/>
            <a:ext cx="8486873" cy="477549"/>
          </a:xfrm>
          <a:prstGeom prst="rect">
            <a:avLst/>
          </a:prstGeom>
          <a:noFill/>
          <a:ln>
            <a:noFill/>
          </a:ln>
        </p:spPr>
        <p:txBody>
          <a:bodyPr spcFirstLastPara="1" wrap="square" lIns="0" tIns="0" rIns="0" bIns="0" anchor="t" anchorCtr="0">
            <a:noAutofit/>
          </a:bodyPr>
          <a:lstStyle/>
          <a:p>
            <a:pPr defTabSz="1219170">
              <a:buClr>
                <a:srgbClr val="000000"/>
              </a:buClr>
              <a:buSzPts val="2100"/>
            </a:pPr>
            <a:endParaRPr sz="2800" kern="0">
              <a:solidFill>
                <a:srgbClr val="000000"/>
              </a:solidFill>
              <a:latin typeface="Arial"/>
              <a:ea typeface="Arial"/>
              <a:cs typeface="Arial"/>
              <a:sym typeface="Arial"/>
            </a:endParaRPr>
          </a:p>
        </p:txBody>
      </p:sp>
      <p:pic>
        <p:nvPicPr>
          <p:cNvPr id="157" name="Google Shape;157;p28" descr="A diagram of different colored circles&#10;&#10;AI-generated content may be incorrect."/>
          <p:cNvPicPr preferRelativeResize="0"/>
          <p:nvPr/>
        </p:nvPicPr>
        <p:blipFill rotWithShape="1">
          <a:blip r:embed="rId3">
            <a:alphaModFix/>
          </a:blip>
          <a:srcRect l="1003" t="1906" r="2082" b="1586"/>
          <a:stretch/>
        </p:blipFill>
        <p:spPr>
          <a:xfrm>
            <a:off x="2387681" y="786461"/>
            <a:ext cx="7114723" cy="54618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62"/>
        <p:cNvGrpSpPr/>
        <p:nvPr/>
      </p:nvGrpSpPr>
      <p:grpSpPr>
        <a:xfrm>
          <a:off x="0" y="0"/>
          <a:ext cx="0" cy="0"/>
          <a:chOff x="0" y="0"/>
          <a:chExt cx="0" cy="0"/>
        </a:xfrm>
      </p:grpSpPr>
      <p:graphicFrame>
        <p:nvGraphicFramePr>
          <p:cNvPr id="163" name="Google Shape;163;p29"/>
          <p:cNvGraphicFramePr/>
          <p:nvPr/>
        </p:nvGraphicFramePr>
        <p:xfrm>
          <a:off x="249451" y="277807"/>
          <a:ext cx="10825000" cy="5970976"/>
        </p:xfrm>
        <a:graphic>
          <a:graphicData uri="http://schemas.openxmlformats.org/drawingml/2006/table">
            <a:tbl>
              <a:tblPr firstRow="1" bandRow="1">
                <a:noFill/>
              </a:tblPr>
              <a:tblGrid>
                <a:gridCol w="966500">
                  <a:extLst>
                    <a:ext uri="{9D8B030D-6E8A-4147-A177-3AD203B41FA5}">
                      <a16:colId xmlns:a16="http://schemas.microsoft.com/office/drawing/2014/main" val="20000"/>
                    </a:ext>
                  </a:extLst>
                </a:gridCol>
                <a:gridCol w="5423500">
                  <a:extLst>
                    <a:ext uri="{9D8B030D-6E8A-4147-A177-3AD203B41FA5}">
                      <a16:colId xmlns:a16="http://schemas.microsoft.com/office/drawing/2014/main" val="20001"/>
                    </a:ext>
                  </a:extLst>
                </a:gridCol>
                <a:gridCol w="4435000">
                  <a:extLst>
                    <a:ext uri="{9D8B030D-6E8A-4147-A177-3AD203B41FA5}">
                      <a16:colId xmlns:a16="http://schemas.microsoft.com/office/drawing/2014/main" val="20002"/>
                    </a:ext>
                  </a:extLst>
                </a:gridCol>
              </a:tblGrid>
              <a:tr h="516733">
                <a:tc>
                  <a:txBody>
                    <a:bodyPr/>
                    <a:lstStyle/>
                    <a:p>
                      <a:pPr marL="0" marR="581035" lvl="0" indent="0" algn="l" rtl="0">
                        <a:lnSpc>
                          <a:spcPct val="100000"/>
                        </a:lnSpc>
                        <a:spcBef>
                          <a:spcPts val="0"/>
                        </a:spcBef>
                        <a:spcAft>
                          <a:spcPts val="0"/>
                        </a:spcAft>
                        <a:buNone/>
                      </a:pPr>
                      <a:endParaRPr sz="1600">
                        <a:latin typeface="Arial"/>
                        <a:ea typeface="Arial"/>
                        <a:cs typeface="Arial"/>
                        <a:sym typeface="Arial"/>
                      </a:endParaRPr>
                    </a:p>
                  </a:txBody>
                  <a:tcPr marL="91467" marR="91467" marT="45733" marB="45733"/>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Audience/stakeholder/space</a:t>
                      </a:r>
                      <a:endParaRPr sz="1600">
                        <a:latin typeface="Arial"/>
                        <a:ea typeface="Arial"/>
                        <a:cs typeface="Arial"/>
                        <a:sym typeface="Arial"/>
                      </a:endParaRPr>
                    </a:p>
                  </a:txBody>
                  <a:tcPr marL="91467" marR="91467" marT="45733" marB="45733"/>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Questions</a:t>
                      </a:r>
                      <a:endParaRPr sz="1600">
                        <a:latin typeface="Arial"/>
                        <a:ea typeface="Arial"/>
                        <a:cs typeface="Arial"/>
                        <a:sym typeface="Arial"/>
                      </a:endParaRPr>
                    </a:p>
                  </a:txBody>
                  <a:tcPr marL="91467" marR="91467" marT="45733" marB="45733"/>
                </a:tc>
                <a:extLst>
                  <a:ext uri="{0D108BD9-81ED-4DB2-BD59-A6C34878D82A}">
                    <a16:rowId xmlns:a16="http://schemas.microsoft.com/office/drawing/2014/main" val="10000"/>
                  </a:ext>
                </a:extLst>
              </a:tr>
              <a:tr h="335307">
                <a:tc rowSpan="6">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Interview</a:t>
                      </a:r>
                      <a:endParaRPr sz="1600">
                        <a:latin typeface="Arial"/>
                        <a:ea typeface="Arial"/>
                        <a:cs typeface="Arial"/>
                        <a:sym typeface="Arial"/>
                      </a:endParaRPr>
                    </a:p>
                  </a:txBody>
                  <a:tcPr marL="91467" marR="91467" marT="45733" marB="45733"/>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Students (primary, secondary &amp; uni) – minimum 2 per group</a:t>
                      </a:r>
                      <a:endParaRPr sz="1600">
                        <a:latin typeface="Arial"/>
                        <a:ea typeface="Arial"/>
                        <a:cs typeface="Arial"/>
                        <a:sym typeface="Arial"/>
                      </a:endParaRPr>
                    </a:p>
                  </a:txBody>
                  <a:tcPr marL="91467" marR="91467" marT="45733" marB="45733"/>
                </a:tc>
                <a:tc rowSpan="6">
                  <a:txBody>
                    <a:bodyPr/>
                    <a:lstStyle/>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is climate change affecting you, your place, your community and your planet?</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could you, your community and place be supported to respond to climate change in such a way that makes Bristol a cooler, greener and fairer city?</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What are the things that support these actions (enablers)?</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What are the things preventing these actions (barriers)?</a:t>
                      </a:r>
                      <a:endParaRPr sz="1600">
                        <a:latin typeface="Arial"/>
                        <a:ea typeface="Arial"/>
                        <a:cs typeface="Arial"/>
                        <a:sym typeface="Arial"/>
                      </a:endParaRPr>
                    </a:p>
                  </a:txBody>
                  <a:tcPr marL="91467" marR="91467" marT="45733" marB="45733"/>
                </a:tc>
                <a:extLst>
                  <a:ext uri="{0D108BD9-81ED-4DB2-BD59-A6C34878D82A}">
                    <a16:rowId xmlns:a16="http://schemas.microsoft.com/office/drawing/2014/main" val="10001"/>
                  </a:ext>
                </a:extLst>
              </a:tr>
              <a:tr h="33530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Community group representatives – minimum 1</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2"/>
                  </a:ext>
                </a:extLst>
              </a:tr>
              <a:tr h="597600">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City council representatives, preferably within communities, public health, and/or growth &amp; regeneration directorates (e.g. management of place) – minimum 1</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3"/>
                  </a:ext>
                </a:extLst>
              </a:tr>
              <a:tr h="33530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Local farmer whose water supply links to the River Avon – minimum 1</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4"/>
                  </a:ext>
                </a:extLst>
              </a:tr>
              <a:tr h="335307">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500"/>
                        <a:buFont typeface="Arial"/>
                        <a:buNone/>
                      </a:pPr>
                      <a:r>
                        <a:rPr lang="en-GB" sz="1600" baseline="-25000">
                          <a:latin typeface="Arial"/>
                          <a:ea typeface="Arial"/>
                          <a:cs typeface="Arial"/>
                          <a:sym typeface="Arial"/>
                        </a:rPr>
                        <a:t>Local dietician – minimum 1</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5"/>
                  </a:ext>
                </a:extLst>
              </a:tr>
              <a:tr h="49786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Relevant experts (e.g. green urban planning, biodiversity, renewable energy) – minimum 1 per area of expertise</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6"/>
                  </a:ext>
                </a:extLst>
              </a:tr>
              <a:tr h="335307">
                <a:tc rowSpan="6">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Observe</a:t>
                      </a:r>
                      <a:endParaRPr sz="1600">
                        <a:latin typeface="Arial"/>
                        <a:ea typeface="Arial"/>
                        <a:cs typeface="Arial"/>
                        <a:sym typeface="Arial"/>
                      </a:endParaRPr>
                    </a:p>
                  </a:txBody>
                  <a:tcPr marL="91467" marR="91467" marT="45733" marB="45733"/>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Public green spaces along the river – minimum 2, 30 minutes</a:t>
                      </a:r>
                      <a:endParaRPr sz="1600">
                        <a:latin typeface="Arial"/>
                        <a:ea typeface="Arial"/>
                        <a:cs typeface="Arial"/>
                        <a:sym typeface="Arial"/>
                      </a:endParaRPr>
                    </a:p>
                  </a:txBody>
                  <a:tcPr marL="91467" marR="91467" marT="45733" marB="45733"/>
                </a:tc>
                <a:tc rowSpan="6">
                  <a:txBody>
                    <a:bodyPr/>
                    <a:lstStyle/>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What living beings are in these spaces? </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When do they use these spaces? </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do they use these spaces?</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Who is missing from these spaces?</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What needs are met? What needs are not met? For example, where is there shade? Where is there water? Where is there greenery? Where are people hanging out? </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does the use of this space change over time?</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could this space change in response to climate change?</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would this affect the living systems that depend on this space?</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How could these spaces be cooler? Greener? Fairer?</a:t>
                      </a:r>
                      <a:endParaRPr sz="1600">
                        <a:latin typeface="Arial"/>
                        <a:ea typeface="Arial"/>
                        <a:cs typeface="Arial"/>
                        <a:sym typeface="Arial"/>
                      </a:endParaRPr>
                    </a:p>
                    <a:p>
                      <a:pPr marL="254000" marR="0" lvl="0" indent="-228600" algn="l" rtl="0">
                        <a:lnSpc>
                          <a:spcPct val="100000"/>
                        </a:lnSpc>
                        <a:spcBef>
                          <a:spcPts val="0"/>
                        </a:spcBef>
                        <a:spcAft>
                          <a:spcPts val="0"/>
                        </a:spcAft>
                        <a:buClr>
                          <a:schemeClr val="dk1"/>
                        </a:buClr>
                        <a:buSzPts val="1200"/>
                        <a:buChar char="•"/>
                      </a:pPr>
                      <a:r>
                        <a:rPr lang="en-GB" sz="1600" baseline="-25000">
                          <a:latin typeface="Arial"/>
                          <a:ea typeface="Arial"/>
                          <a:cs typeface="Arial"/>
                          <a:sym typeface="Arial"/>
                        </a:rPr>
                        <a:t>What are the enablers and barriers?</a:t>
                      </a:r>
                      <a:endParaRPr sz="1600">
                        <a:latin typeface="Arial"/>
                        <a:ea typeface="Arial"/>
                        <a:cs typeface="Arial"/>
                        <a:sym typeface="Arial"/>
                      </a:endParaRPr>
                    </a:p>
                  </a:txBody>
                  <a:tcPr marL="91467" marR="91467" marT="45733" marB="45733"/>
                </a:tc>
                <a:extLst>
                  <a:ext uri="{0D108BD9-81ED-4DB2-BD59-A6C34878D82A}">
                    <a16:rowId xmlns:a16="http://schemas.microsoft.com/office/drawing/2014/main" val="10007"/>
                  </a:ext>
                </a:extLst>
              </a:tr>
              <a:tr h="49786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Public spaces in the city centre and around medical centres/hospitals, minimum 4, 15 minutes</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8"/>
                  </a:ext>
                </a:extLst>
              </a:tr>
              <a:tr h="33530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Cycle paths connecting green spaces and the city centre</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09"/>
                  </a:ext>
                </a:extLst>
              </a:tr>
              <a:tr h="49786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Main street: the local market, restaurants and grocery store, 30 minutes watching the street</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10"/>
                  </a:ext>
                </a:extLst>
              </a:tr>
              <a:tr h="412933">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Rooftops and sidewalks (while observing public spaces)</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11"/>
                  </a:ext>
                </a:extLst>
              </a:tr>
              <a:tr h="938267">
                <a:tc vMerge="1">
                  <a:txBody>
                    <a:bodyPr/>
                    <a:lstStyle/>
                    <a:p>
                      <a:endParaRPr lang="en-US"/>
                    </a:p>
                  </a:txBody>
                  <a:tcPr/>
                </a:tc>
                <a:tc>
                  <a:txBody>
                    <a:bodyPr/>
                    <a:lstStyle/>
                    <a:p>
                      <a:pPr marL="0" marR="0" lvl="0" indent="0" algn="l" rtl="0">
                        <a:lnSpc>
                          <a:spcPct val="100000"/>
                        </a:lnSpc>
                        <a:spcBef>
                          <a:spcPts val="0"/>
                        </a:spcBef>
                        <a:spcAft>
                          <a:spcPts val="0"/>
                        </a:spcAft>
                        <a:buNone/>
                      </a:pPr>
                      <a:r>
                        <a:rPr lang="en-GB" sz="1600" baseline="-25000">
                          <a:latin typeface="Arial"/>
                          <a:ea typeface="Arial"/>
                          <a:cs typeface="Arial"/>
                          <a:sym typeface="Arial"/>
                        </a:rPr>
                        <a:t>Renewable energy sites: minimum 1 site</a:t>
                      </a:r>
                      <a:endParaRPr sz="1600">
                        <a:latin typeface="Arial"/>
                        <a:ea typeface="Arial"/>
                        <a:cs typeface="Arial"/>
                        <a:sym typeface="Arial"/>
                      </a:endParaRPr>
                    </a:p>
                  </a:txBody>
                  <a:tcPr marL="91467" marR="91467" marT="45733" marB="45733"/>
                </a:tc>
                <a:tc v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subTitle" idx="1"/>
          </p:nvPr>
        </p:nvSpPr>
        <p:spPr>
          <a:xfrm>
            <a:off x="493333" y="5652933"/>
            <a:ext cx="11360800" cy="1056800"/>
          </a:xfrm>
          <a:prstGeom prst="rect">
            <a:avLst/>
          </a:prstGeom>
        </p:spPr>
        <p:txBody>
          <a:bodyPr spcFirstLastPara="1" wrap="square" lIns="121900" tIns="121900" rIns="121900" bIns="121900" anchor="t" anchorCtr="0">
            <a:normAutofit/>
          </a:bodyPr>
          <a:lstStyle/>
          <a:p>
            <a:pPr marL="0" indent="0" algn="l"/>
            <a:endParaRPr sz="3467">
              <a:solidFill>
                <a:schemeClr val="lt1"/>
              </a:solidFill>
            </a:endParaRPr>
          </a:p>
        </p:txBody>
      </p:sp>
      <p:sp>
        <p:nvSpPr>
          <p:cNvPr id="169" name="Google Shape;169;p30"/>
          <p:cNvSpPr txBox="1">
            <a:spLocks noGrp="1"/>
          </p:cNvSpPr>
          <p:nvPr>
            <p:ph type="ctrTitle"/>
          </p:nvPr>
        </p:nvSpPr>
        <p:spPr>
          <a:xfrm>
            <a:off x="406401" y="0"/>
            <a:ext cx="10517600" cy="2736800"/>
          </a:xfrm>
          <a:prstGeom prst="rect">
            <a:avLst/>
          </a:prstGeom>
        </p:spPr>
        <p:txBody>
          <a:bodyPr spcFirstLastPara="1" wrap="square" lIns="121900" tIns="121900" rIns="121900" bIns="121900" anchor="b" anchorCtr="0">
            <a:normAutofit/>
          </a:bodyPr>
          <a:lstStyle/>
          <a:p>
            <a:pPr algn="l"/>
            <a:r>
              <a:rPr lang="en-GB">
                <a:solidFill>
                  <a:schemeClr val="lt1"/>
                </a:solidFill>
              </a:rPr>
              <a:t>Part 2</a:t>
            </a:r>
            <a:endParaRPr>
              <a:solidFill>
                <a:schemeClr val="lt1"/>
              </a:solidFill>
            </a:endParaRPr>
          </a:p>
        </p:txBody>
      </p:sp>
      <p:pic>
        <p:nvPicPr>
          <p:cNvPr id="170" name="Google Shape;170;p30"/>
          <p:cNvPicPr preferRelativeResize="0"/>
          <p:nvPr/>
        </p:nvPicPr>
        <p:blipFill>
          <a:blip r:embed="rId3">
            <a:alphaModFix/>
          </a:blip>
          <a:stretch>
            <a:fillRect/>
          </a:stretch>
        </p:blipFill>
        <p:spPr>
          <a:xfrm>
            <a:off x="5937655" y="0"/>
            <a:ext cx="6355957"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250000" y="227600"/>
            <a:ext cx="10582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05840"/>
                </a:solidFill>
                <a:highlight>
                  <a:srgbClr val="FFFFFF"/>
                </a:highlight>
              </a:rPr>
              <a:t>Narrowing your focus</a:t>
            </a:r>
            <a:endParaRPr sz="3200">
              <a:solidFill>
                <a:srgbClr val="005840"/>
              </a:solidFill>
            </a:endParaRPr>
          </a:p>
        </p:txBody>
      </p:sp>
      <p:sp>
        <p:nvSpPr>
          <p:cNvPr id="176" name="Google Shape;176;p31"/>
          <p:cNvSpPr txBox="1">
            <a:spLocks noGrp="1"/>
          </p:cNvSpPr>
          <p:nvPr>
            <p:ph type="body" idx="1"/>
          </p:nvPr>
        </p:nvSpPr>
        <p:spPr>
          <a:xfrm>
            <a:off x="250000" y="948200"/>
            <a:ext cx="10898800" cy="4555200"/>
          </a:xfrm>
          <a:prstGeom prst="rect">
            <a:avLst/>
          </a:prstGeom>
        </p:spPr>
        <p:txBody>
          <a:bodyPr spcFirstLastPara="1" wrap="square" lIns="121900" tIns="121900" rIns="121900" bIns="121900" anchor="t" anchorCtr="0">
            <a:noAutofit/>
          </a:bodyPr>
          <a:lstStyle/>
          <a:p>
            <a:pPr indent="-440256">
              <a:lnSpc>
                <a:spcPct val="150000"/>
              </a:lnSpc>
              <a:buClr>
                <a:schemeClr val="dk1"/>
              </a:buClr>
              <a:buSzPts val="1600"/>
            </a:pPr>
            <a:r>
              <a:rPr lang="en-GB" sz="2133">
                <a:solidFill>
                  <a:schemeClr val="dk1"/>
                </a:solidFill>
              </a:rPr>
              <a:t>Use your insights to create ‘points of possibility’ (PoP) questions.</a:t>
            </a:r>
            <a:endParaRPr sz="2133">
              <a:solidFill>
                <a:schemeClr val="dk1"/>
              </a:solidFill>
            </a:endParaRPr>
          </a:p>
          <a:p>
            <a:pPr indent="-440256">
              <a:lnSpc>
                <a:spcPct val="150000"/>
              </a:lnSpc>
              <a:buClr>
                <a:schemeClr val="dk1"/>
              </a:buClr>
              <a:buSzPts val="1600"/>
            </a:pPr>
            <a:r>
              <a:rPr lang="en-GB" sz="2133">
                <a:solidFill>
                  <a:schemeClr val="dk1"/>
                </a:solidFill>
              </a:rPr>
              <a:t>These describe strategic points in your system where a small change can lead to significant impacts. These are </a:t>
            </a:r>
            <a:r>
              <a:rPr lang="en-GB" sz="2133" u="sng">
                <a:solidFill>
                  <a:schemeClr val="dk1"/>
                </a:solidFill>
              </a:rPr>
              <a:t>not </a:t>
            </a:r>
            <a:r>
              <a:rPr lang="en-GB" sz="2133">
                <a:solidFill>
                  <a:schemeClr val="dk1"/>
                </a:solidFill>
              </a:rPr>
              <a:t>solutions, but opportunities where your efforts could have meaningful impact.</a:t>
            </a:r>
            <a:endParaRPr sz="2133">
              <a:solidFill>
                <a:schemeClr val="dk1"/>
              </a:solidFill>
            </a:endParaRPr>
          </a:p>
          <a:p>
            <a:pPr indent="-440256">
              <a:lnSpc>
                <a:spcPct val="150000"/>
              </a:lnSpc>
              <a:buClr>
                <a:schemeClr val="dk1"/>
              </a:buClr>
              <a:buSzPts val="1600"/>
            </a:pPr>
            <a:r>
              <a:rPr lang="en-GB" sz="2133">
                <a:solidFill>
                  <a:schemeClr val="dk1"/>
                </a:solidFill>
                <a:highlight>
                  <a:schemeClr val="lt1"/>
                </a:highlight>
              </a:rPr>
              <a:t>These PoP questions should reflect ways to address the opportunities or challenges you identified. They can start with </a:t>
            </a:r>
            <a:r>
              <a:rPr lang="en-GB" sz="2133">
                <a:solidFill>
                  <a:schemeClr val="dk1"/>
                </a:solidFill>
                <a:highlight>
                  <a:srgbClr val="B6FF99"/>
                </a:highlight>
              </a:rPr>
              <a:t>“How might we…?”</a:t>
            </a:r>
            <a:r>
              <a:rPr lang="en-GB" sz="2133">
                <a:solidFill>
                  <a:schemeClr val="dk1"/>
                </a:solidFill>
                <a:highlight>
                  <a:schemeClr val="lt1"/>
                </a:highlight>
              </a:rPr>
              <a:t> or </a:t>
            </a:r>
            <a:r>
              <a:rPr lang="en-GB" sz="2133">
                <a:solidFill>
                  <a:schemeClr val="dk1"/>
                </a:solidFill>
                <a:highlight>
                  <a:srgbClr val="B6FF99"/>
                </a:highlight>
              </a:rPr>
              <a:t>“What if…?”</a:t>
            </a:r>
            <a:r>
              <a:rPr lang="en-GB" sz="2133">
                <a:solidFill>
                  <a:schemeClr val="dk1"/>
                </a:solidFill>
                <a:highlight>
                  <a:schemeClr val="lt1"/>
                </a:highlight>
              </a:rPr>
              <a:t>.  </a:t>
            </a:r>
            <a:endParaRPr sz="2133">
              <a:solidFill>
                <a:schemeClr val="dk1"/>
              </a:solidFill>
              <a:highlight>
                <a:schemeClr val="lt1"/>
              </a:highlight>
            </a:endParaRPr>
          </a:p>
          <a:p>
            <a:pPr indent="-440256">
              <a:lnSpc>
                <a:spcPct val="150000"/>
              </a:lnSpc>
              <a:buClr>
                <a:schemeClr val="dk1"/>
              </a:buClr>
              <a:buSzPts val="1600"/>
            </a:pPr>
            <a:r>
              <a:rPr lang="en-GB" sz="2133">
                <a:solidFill>
                  <a:schemeClr val="dk1"/>
                </a:solidFill>
                <a:highlight>
                  <a:schemeClr val="lt1"/>
                </a:highlight>
              </a:rPr>
              <a:t>Remember to keep this PoP question specific and realistic for your local community or the place you can have a direct impact on.  </a:t>
            </a:r>
            <a:endParaRPr sz="2133">
              <a:solidFill>
                <a:schemeClr val="dk1"/>
              </a:solidFill>
              <a:highlight>
                <a:srgbClr val="FFFFFF"/>
              </a:highlight>
            </a:endParaRPr>
          </a:p>
        </p:txBody>
      </p:sp>
      <p:pic>
        <p:nvPicPr>
          <p:cNvPr id="177" name="Google Shape;177;p31"/>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204"/>
        <p:cNvGrpSpPr/>
        <p:nvPr/>
      </p:nvGrpSpPr>
      <p:grpSpPr>
        <a:xfrm>
          <a:off x="0" y="0"/>
          <a:ext cx="0" cy="0"/>
          <a:chOff x="0" y="0"/>
          <a:chExt cx="0" cy="0"/>
        </a:xfrm>
      </p:grpSpPr>
      <p:sp>
        <p:nvSpPr>
          <p:cNvPr id="205" name="Google Shape;205;p33"/>
          <p:cNvSpPr txBox="1">
            <a:spLocks noGrp="1"/>
          </p:cNvSpPr>
          <p:nvPr>
            <p:ph type="subTitle" idx="1"/>
          </p:nvPr>
        </p:nvSpPr>
        <p:spPr>
          <a:xfrm>
            <a:off x="493333" y="5652933"/>
            <a:ext cx="11360800" cy="1056800"/>
          </a:xfrm>
          <a:prstGeom prst="rect">
            <a:avLst/>
          </a:prstGeom>
        </p:spPr>
        <p:txBody>
          <a:bodyPr spcFirstLastPara="1" wrap="square" lIns="121900" tIns="121900" rIns="121900" bIns="121900" anchor="t" anchorCtr="0">
            <a:normAutofit/>
          </a:bodyPr>
          <a:lstStyle/>
          <a:p>
            <a:pPr marL="0" indent="0" algn="l"/>
            <a:endParaRPr sz="3467">
              <a:solidFill>
                <a:schemeClr val="lt1"/>
              </a:solidFill>
            </a:endParaRPr>
          </a:p>
        </p:txBody>
      </p:sp>
      <p:sp>
        <p:nvSpPr>
          <p:cNvPr id="206" name="Google Shape;206;p33"/>
          <p:cNvSpPr txBox="1">
            <a:spLocks noGrp="1"/>
          </p:cNvSpPr>
          <p:nvPr>
            <p:ph type="ctrTitle"/>
          </p:nvPr>
        </p:nvSpPr>
        <p:spPr>
          <a:xfrm>
            <a:off x="406411" y="-893767"/>
            <a:ext cx="11360800" cy="2736800"/>
          </a:xfrm>
          <a:prstGeom prst="rect">
            <a:avLst/>
          </a:prstGeom>
        </p:spPr>
        <p:txBody>
          <a:bodyPr spcFirstLastPara="1" wrap="square" lIns="121900" tIns="121900" rIns="121900" bIns="121900" anchor="b" anchorCtr="0">
            <a:normAutofit/>
          </a:bodyPr>
          <a:lstStyle/>
          <a:p>
            <a:pPr algn="l"/>
            <a:r>
              <a:rPr lang="en-GB">
                <a:solidFill>
                  <a:schemeClr val="lt1"/>
                </a:solidFill>
              </a:rPr>
              <a:t>Example</a:t>
            </a:r>
            <a:endParaRPr>
              <a:solidFill>
                <a:schemeClr val="lt1"/>
              </a:solidFill>
            </a:endParaRPr>
          </a:p>
        </p:txBody>
      </p:sp>
      <p:pic>
        <p:nvPicPr>
          <p:cNvPr id="207" name="Google Shape;207;p33"/>
          <p:cNvPicPr preferRelativeResize="0"/>
          <p:nvPr/>
        </p:nvPicPr>
        <p:blipFill>
          <a:blip r:embed="rId3">
            <a:alphaModFix/>
          </a:blip>
          <a:stretch>
            <a:fillRect/>
          </a:stretch>
        </p:blipFill>
        <p:spPr>
          <a:xfrm>
            <a:off x="5937655" y="0"/>
            <a:ext cx="6355957"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1EDE4"/>
        </a:solidFill>
        <a:effectLst/>
      </p:bgPr>
    </p:bg>
    <p:spTree>
      <p:nvGrpSpPr>
        <p:cNvPr id="1" name="Shape 182"/>
        <p:cNvGrpSpPr/>
        <p:nvPr/>
      </p:nvGrpSpPr>
      <p:grpSpPr>
        <a:xfrm>
          <a:off x="0" y="0"/>
          <a:ext cx="0" cy="0"/>
          <a:chOff x="0" y="0"/>
          <a:chExt cx="0" cy="0"/>
        </a:xfrm>
      </p:grpSpPr>
      <p:sp>
        <p:nvSpPr>
          <p:cNvPr id="183" name="Google Shape;183;p32"/>
          <p:cNvSpPr/>
          <p:nvPr/>
        </p:nvSpPr>
        <p:spPr>
          <a:xfrm>
            <a:off x="198000" y="4398400"/>
            <a:ext cx="6288800" cy="1080400"/>
          </a:xfrm>
          <a:prstGeom prst="roundRect">
            <a:avLst>
              <a:gd name="adj" fmla="val 16667"/>
            </a:avLst>
          </a:prstGeom>
          <a:solidFill>
            <a:srgbClr val="51D63C"/>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highlight>
                <a:srgbClr val="B6FF99"/>
              </a:highlight>
              <a:latin typeface="Calibri"/>
              <a:ea typeface="Calibri"/>
              <a:cs typeface="Calibri"/>
              <a:sym typeface="Calibri"/>
            </a:endParaRPr>
          </a:p>
        </p:txBody>
      </p:sp>
      <p:sp>
        <p:nvSpPr>
          <p:cNvPr id="184" name="Google Shape;184;p32"/>
          <p:cNvSpPr txBox="1"/>
          <p:nvPr/>
        </p:nvSpPr>
        <p:spPr>
          <a:xfrm>
            <a:off x="262600" y="4487800"/>
            <a:ext cx="6453600" cy="89232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GB" sz="1733" kern="0">
                <a:solidFill>
                  <a:srgbClr val="000000"/>
                </a:solidFill>
                <a:latin typeface="Arial"/>
                <a:ea typeface="Arial"/>
                <a:cs typeface="Arial"/>
                <a:sym typeface="Arial"/>
              </a:rPr>
              <a:t>How might we ensure that </a:t>
            </a:r>
            <a:r>
              <a:rPr lang="en-GB" sz="1733" kern="0">
                <a:solidFill>
                  <a:srgbClr val="000000"/>
                </a:solidFill>
                <a:latin typeface="Arial"/>
                <a:cs typeface="Arial"/>
                <a:sym typeface="Arial"/>
              </a:rPr>
              <a:t>every child</a:t>
            </a:r>
            <a:r>
              <a:rPr lang="en-GB" sz="1733" kern="0">
                <a:solidFill>
                  <a:srgbClr val="000000"/>
                </a:solidFill>
                <a:latin typeface="Arial"/>
                <a:ea typeface="Arial"/>
                <a:cs typeface="Arial"/>
                <a:sym typeface="Arial"/>
              </a:rPr>
              <a:t> in Bristol has access to safe, </a:t>
            </a:r>
            <a:r>
              <a:rPr lang="en-GB" sz="1733" kern="0">
                <a:solidFill>
                  <a:srgbClr val="000000"/>
                </a:solidFill>
                <a:latin typeface="Arial"/>
                <a:cs typeface="Arial"/>
                <a:sym typeface="Arial"/>
              </a:rPr>
              <a:t>cool and </a:t>
            </a:r>
            <a:r>
              <a:rPr lang="en-GB" sz="1733" kern="0">
                <a:solidFill>
                  <a:srgbClr val="000000"/>
                </a:solidFill>
                <a:latin typeface="Arial"/>
                <a:ea typeface="Arial"/>
                <a:cs typeface="Arial"/>
                <a:sym typeface="Arial"/>
              </a:rPr>
              <a:t>green spaces t</a:t>
            </a:r>
            <a:r>
              <a:rPr lang="en-GB" sz="1733" kern="0">
                <a:solidFill>
                  <a:srgbClr val="000000"/>
                </a:solidFill>
                <a:latin typeface="Arial"/>
                <a:cs typeface="Arial"/>
                <a:sym typeface="Arial"/>
              </a:rPr>
              <a:t>hat</a:t>
            </a:r>
            <a:r>
              <a:rPr lang="en-GB" sz="1733" kern="0">
                <a:solidFill>
                  <a:srgbClr val="000000"/>
                </a:solidFill>
                <a:latin typeface="Arial"/>
                <a:ea typeface="Arial"/>
                <a:cs typeface="Arial"/>
                <a:sym typeface="Arial"/>
              </a:rPr>
              <a:t> improv</a:t>
            </a:r>
            <a:r>
              <a:rPr lang="en-GB" sz="1733" kern="0">
                <a:solidFill>
                  <a:srgbClr val="000000"/>
                </a:solidFill>
                <a:latin typeface="Arial"/>
                <a:cs typeface="Arial"/>
                <a:sym typeface="Arial"/>
              </a:rPr>
              <a:t>e their</a:t>
            </a:r>
            <a:r>
              <a:rPr lang="en-GB" sz="1733" kern="0">
                <a:solidFill>
                  <a:srgbClr val="000000"/>
                </a:solidFill>
                <a:latin typeface="Arial"/>
                <a:ea typeface="Arial"/>
                <a:cs typeface="Arial"/>
                <a:sym typeface="Arial"/>
              </a:rPr>
              <a:t> mental well-being and social interaction?</a:t>
            </a:r>
            <a:endParaRPr sz="1733" kern="0">
              <a:solidFill>
                <a:srgbClr val="000000"/>
              </a:solidFill>
              <a:latin typeface="Arial"/>
              <a:ea typeface="Arial"/>
              <a:cs typeface="Arial"/>
              <a:sym typeface="Arial"/>
            </a:endParaRPr>
          </a:p>
        </p:txBody>
      </p:sp>
      <p:sp>
        <p:nvSpPr>
          <p:cNvPr id="185" name="Google Shape;185;p32"/>
          <p:cNvSpPr/>
          <p:nvPr/>
        </p:nvSpPr>
        <p:spPr>
          <a:xfrm>
            <a:off x="3008533" y="1820517"/>
            <a:ext cx="1791600" cy="2375600"/>
          </a:xfrm>
          <a:prstGeom prst="roundRect">
            <a:avLst>
              <a:gd name="adj" fmla="val 16667"/>
            </a:avLst>
          </a:prstGeom>
          <a:solidFill>
            <a:srgbClr val="34F0DF"/>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latin typeface="Calibri"/>
              <a:ea typeface="Calibri"/>
              <a:cs typeface="Calibri"/>
              <a:sym typeface="Calibri"/>
            </a:endParaRPr>
          </a:p>
        </p:txBody>
      </p:sp>
      <p:sp>
        <p:nvSpPr>
          <p:cNvPr id="186" name="Google Shape;186;p32"/>
          <p:cNvSpPr txBox="1"/>
          <p:nvPr/>
        </p:nvSpPr>
        <p:spPr>
          <a:xfrm>
            <a:off x="3085967" y="1888151"/>
            <a:ext cx="1716400" cy="1959022"/>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GB" sz="1733" kern="0">
                <a:solidFill>
                  <a:srgbClr val="040824"/>
                </a:solidFill>
                <a:latin typeface="Arial"/>
                <a:cs typeface="Arial"/>
                <a:sym typeface="Arial"/>
              </a:rPr>
              <a:t>“We know that extreme heat lowers a child’s ability to learn. But our school can’t afford aircon.”</a:t>
            </a:r>
            <a:endParaRPr sz="1733" kern="0">
              <a:solidFill>
                <a:srgbClr val="000000"/>
              </a:solidFill>
              <a:latin typeface="Arial"/>
              <a:ea typeface="Arial"/>
              <a:cs typeface="Arial"/>
              <a:sym typeface="Arial"/>
            </a:endParaRPr>
          </a:p>
        </p:txBody>
      </p:sp>
      <p:sp>
        <p:nvSpPr>
          <p:cNvPr id="187" name="Google Shape;187;p32"/>
          <p:cNvSpPr/>
          <p:nvPr/>
        </p:nvSpPr>
        <p:spPr>
          <a:xfrm>
            <a:off x="198000" y="1250000"/>
            <a:ext cx="10992400" cy="359200"/>
          </a:xfrm>
          <a:prstGeom prst="roundRect">
            <a:avLst>
              <a:gd name="adj" fmla="val 16667"/>
            </a:avLst>
          </a:prstGeom>
          <a:solidFill>
            <a:srgbClr val="BFBFBF"/>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latin typeface="Calibri"/>
              <a:ea typeface="Calibri"/>
              <a:cs typeface="Calibri"/>
              <a:sym typeface="Calibri"/>
            </a:endParaRPr>
          </a:p>
        </p:txBody>
      </p:sp>
      <p:sp>
        <p:nvSpPr>
          <p:cNvPr id="188" name="Google Shape;188;p32"/>
          <p:cNvSpPr/>
          <p:nvPr/>
        </p:nvSpPr>
        <p:spPr>
          <a:xfrm>
            <a:off x="602961" y="547687"/>
            <a:ext cx="8486800" cy="477600"/>
          </a:xfrm>
          <a:prstGeom prst="rect">
            <a:avLst/>
          </a:prstGeom>
          <a:noFill/>
          <a:ln>
            <a:noFill/>
          </a:ln>
        </p:spPr>
        <p:txBody>
          <a:bodyPr spcFirstLastPara="1" wrap="square" lIns="0" tIns="0" rIns="0" bIns="0" anchor="t" anchorCtr="0">
            <a:noAutofit/>
          </a:bodyPr>
          <a:lstStyle/>
          <a:p>
            <a:pPr defTabSz="1219170">
              <a:buClr>
                <a:srgbClr val="000000"/>
              </a:buClr>
              <a:buSzPts val="2100"/>
            </a:pPr>
            <a:endParaRPr sz="2533" kern="0">
              <a:solidFill>
                <a:srgbClr val="000000"/>
              </a:solidFill>
              <a:latin typeface="Arial"/>
              <a:ea typeface="Arial"/>
              <a:cs typeface="Arial"/>
              <a:sym typeface="Arial"/>
            </a:endParaRPr>
          </a:p>
        </p:txBody>
      </p:sp>
      <p:sp>
        <p:nvSpPr>
          <p:cNvPr id="189" name="Google Shape;189;p32"/>
          <p:cNvSpPr txBox="1"/>
          <p:nvPr/>
        </p:nvSpPr>
        <p:spPr>
          <a:xfrm>
            <a:off x="298733" y="1250001"/>
            <a:ext cx="10891600" cy="358969"/>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GB" sz="1733" kern="0">
                <a:solidFill>
                  <a:srgbClr val="000000"/>
                </a:solidFill>
                <a:latin typeface="Arial"/>
                <a:ea typeface="Arial"/>
                <a:cs typeface="Arial"/>
                <a:sym typeface="Arial"/>
              </a:rPr>
              <a:t>How might we support communities to create cooler, greener and fairer cities in response to climate change?</a:t>
            </a:r>
            <a:endParaRPr sz="1733" kern="0">
              <a:solidFill>
                <a:srgbClr val="000000"/>
              </a:solidFill>
              <a:latin typeface="Arial"/>
              <a:ea typeface="Arial"/>
              <a:cs typeface="Arial"/>
              <a:sym typeface="Arial"/>
            </a:endParaRPr>
          </a:p>
        </p:txBody>
      </p:sp>
      <p:sp>
        <p:nvSpPr>
          <p:cNvPr id="190" name="Google Shape;190;p32"/>
          <p:cNvSpPr/>
          <p:nvPr/>
        </p:nvSpPr>
        <p:spPr>
          <a:xfrm>
            <a:off x="197995" y="565587"/>
            <a:ext cx="10360400" cy="477600"/>
          </a:xfrm>
          <a:prstGeom prst="rect">
            <a:avLst/>
          </a:prstGeom>
          <a:noFill/>
          <a:ln>
            <a:noFill/>
          </a:ln>
        </p:spPr>
        <p:txBody>
          <a:bodyPr spcFirstLastPara="1" wrap="square" lIns="0" tIns="0" rIns="0" bIns="0" anchor="t" anchorCtr="0">
            <a:noAutofit/>
          </a:bodyPr>
          <a:lstStyle/>
          <a:p>
            <a:pPr defTabSz="1219170">
              <a:buClr>
                <a:srgbClr val="000000"/>
              </a:buClr>
              <a:buSzPts val="2100"/>
            </a:pPr>
            <a:r>
              <a:rPr lang="en-GB" sz="2533" kern="0">
                <a:solidFill>
                  <a:srgbClr val="000000"/>
                </a:solidFill>
                <a:latin typeface="Arial"/>
                <a:ea typeface="Arial"/>
                <a:cs typeface="Arial"/>
                <a:sym typeface="Arial"/>
              </a:rPr>
              <a:t>Example</a:t>
            </a:r>
            <a:endParaRPr sz="1200" kern="0">
              <a:solidFill>
                <a:srgbClr val="000000"/>
              </a:solidFill>
              <a:latin typeface="Arial"/>
              <a:cs typeface="Arial"/>
              <a:sym typeface="Arial"/>
            </a:endParaRPr>
          </a:p>
        </p:txBody>
      </p:sp>
      <p:sp>
        <p:nvSpPr>
          <p:cNvPr id="191" name="Google Shape;191;p32"/>
          <p:cNvSpPr/>
          <p:nvPr/>
        </p:nvSpPr>
        <p:spPr>
          <a:xfrm>
            <a:off x="198000" y="1816000"/>
            <a:ext cx="2620800" cy="2375600"/>
          </a:xfrm>
          <a:prstGeom prst="roundRect">
            <a:avLst>
              <a:gd name="adj" fmla="val 16667"/>
            </a:avLst>
          </a:prstGeom>
          <a:solidFill>
            <a:srgbClr val="34F0DF"/>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latin typeface="Calibri"/>
              <a:ea typeface="Calibri"/>
              <a:cs typeface="Calibri"/>
              <a:sym typeface="Calibri"/>
            </a:endParaRPr>
          </a:p>
        </p:txBody>
      </p:sp>
      <p:sp>
        <p:nvSpPr>
          <p:cNvPr id="192" name="Google Shape;192;p32"/>
          <p:cNvSpPr/>
          <p:nvPr/>
        </p:nvSpPr>
        <p:spPr>
          <a:xfrm>
            <a:off x="4989867" y="1816000"/>
            <a:ext cx="1496800" cy="2375600"/>
          </a:xfrm>
          <a:prstGeom prst="roundRect">
            <a:avLst>
              <a:gd name="adj" fmla="val 16667"/>
            </a:avLst>
          </a:prstGeom>
          <a:solidFill>
            <a:srgbClr val="34F0DF"/>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latin typeface="Calibri"/>
              <a:ea typeface="Calibri"/>
              <a:cs typeface="Calibri"/>
              <a:sym typeface="Calibri"/>
            </a:endParaRPr>
          </a:p>
        </p:txBody>
      </p:sp>
      <p:sp>
        <p:nvSpPr>
          <p:cNvPr id="193" name="Google Shape;193;p32"/>
          <p:cNvSpPr txBox="1"/>
          <p:nvPr/>
        </p:nvSpPr>
        <p:spPr>
          <a:xfrm>
            <a:off x="298733" y="1874351"/>
            <a:ext cx="2511200" cy="2225697"/>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GB" sz="1733" kern="0">
                <a:solidFill>
                  <a:srgbClr val="000000"/>
                </a:solidFill>
                <a:latin typeface="Arial"/>
                <a:ea typeface="Arial"/>
                <a:cs typeface="Arial"/>
                <a:sym typeface="Arial"/>
              </a:rPr>
              <a:t>Research found that </a:t>
            </a:r>
            <a:r>
              <a:rPr lang="en-GB" sz="1733" kern="0">
                <a:solidFill>
                  <a:srgbClr val="000000"/>
                </a:solidFill>
                <a:latin typeface="Arial"/>
                <a:cs typeface="Arial"/>
                <a:sym typeface="Arial"/>
              </a:rPr>
              <a:t>students with access to green spaces</a:t>
            </a:r>
            <a:r>
              <a:rPr lang="en-GB" sz="1733" kern="0">
                <a:solidFill>
                  <a:srgbClr val="000000"/>
                </a:solidFill>
                <a:latin typeface="Arial"/>
                <a:ea typeface="Arial"/>
                <a:cs typeface="Arial"/>
                <a:sym typeface="Arial"/>
              </a:rPr>
              <a:t> reported a 30% lower incidence of mental health issues compared to those in areas without access to green spaces.</a:t>
            </a:r>
            <a:endParaRPr sz="1733" kern="0">
              <a:solidFill>
                <a:srgbClr val="000000"/>
              </a:solidFill>
              <a:latin typeface="Arial"/>
              <a:ea typeface="Arial"/>
              <a:cs typeface="Arial"/>
              <a:sym typeface="Arial"/>
            </a:endParaRPr>
          </a:p>
        </p:txBody>
      </p:sp>
      <p:sp>
        <p:nvSpPr>
          <p:cNvPr id="194" name="Google Shape;194;p32"/>
          <p:cNvSpPr txBox="1"/>
          <p:nvPr/>
        </p:nvSpPr>
        <p:spPr>
          <a:xfrm>
            <a:off x="5042828" y="1925151"/>
            <a:ext cx="1382000" cy="1959022"/>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GB" sz="1733" kern="0">
                <a:solidFill>
                  <a:srgbClr val="000000"/>
                </a:solidFill>
                <a:latin typeface="Arial"/>
                <a:ea typeface="Arial"/>
                <a:cs typeface="Arial"/>
                <a:sym typeface="Arial"/>
              </a:rPr>
              <a:t>“My closest park is </a:t>
            </a:r>
            <a:r>
              <a:rPr lang="en-GB" sz="1733" kern="0">
                <a:solidFill>
                  <a:srgbClr val="000000"/>
                </a:solidFill>
                <a:latin typeface="Arial"/>
                <a:cs typeface="Arial"/>
                <a:sym typeface="Arial"/>
              </a:rPr>
              <a:t>30 minutes away</a:t>
            </a:r>
            <a:r>
              <a:rPr lang="en-GB" sz="1733" kern="0">
                <a:solidFill>
                  <a:srgbClr val="000000"/>
                </a:solidFill>
                <a:latin typeface="Arial"/>
                <a:ea typeface="Arial"/>
                <a:cs typeface="Arial"/>
                <a:sym typeface="Arial"/>
              </a:rPr>
              <a:t> and it isn’t safe for my son and his friends.”</a:t>
            </a:r>
            <a:endParaRPr sz="1733" kern="0">
              <a:solidFill>
                <a:srgbClr val="000000"/>
              </a:solidFill>
              <a:latin typeface="Arial"/>
              <a:ea typeface="Arial"/>
              <a:cs typeface="Arial"/>
              <a:sym typeface="Arial"/>
            </a:endParaRPr>
          </a:p>
        </p:txBody>
      </p:sp>
      <p:sp>
        <p:nvSpPr>
          <p:cNvPr id="195" name="Google Shape;195;p32"/>
          <p:cNvSpPr/>
          <p:nvPr/>
        </p:nvSpPr>
        <p:spPr>
          <a:xfrm>
            <a:off x="6674167" y="1818500"/>
            <a:ext cx="2038800" cy="2375600"/>
          </a:xfrm>
          <a:prstGeom prst="roundRect">
            <a:avLst>
              <a:gd name="adj" fmla="val 16667"/>
            </a:avLst>
          </a:prstGeom>
          <a:solidFill>
            <a:srgbClr val="34F0DF"/>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latin typeface="Calibri"/>
              <a:ea typeface="Calibri"/>
              <a:cs typeface="Calibri"/>
              <a:sym typeface="Calibri"/>
            </a:endParaRPr>
          </a:p>
        </p:txBody>
      </p:sp>
      <p:sp>
        <p:nvSpPr>
          <p:cNvPr id="196" name="Google Shape;196;p32"/>
          <p:cNvSpPr/>
          <p:nvPr/>
        </p:nvSpPr>
        <p:spPr>
          <a:xfrm>
            <a:off x="8900467" y="1812367"/>
            <a:ext cx="2290000" cy="2375600"/>
          </a:xfrm>
          <a:prstGeom prst="roundRect">
            <a:avLst>
              <a:gd name="adj" fmla="val 16667"/>
            </a:avLst>
          </a:prstGeom>
          <a:solidFill>
            <a:srgbClr val="34F0DF"/>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latin typeface="Calibri"/>
              <a:ea typeface="Calibri"/>
              <a:cs typeface="Calibri"/>
              <a:sym typeface="Calibri"/>
            </a:endParaRPr>
          </a:p>
        </p:txBody>
      </p:sp>
      <p:sp>
        <p:nvSpPr>
          <p:cNvPr id="197" name="Google Shape;197;p32"/>
          <p:cNvSpPr txBox="1"/>
          <p:nvPr/>
        </p:nvSpPr>
        <p:spPr>
          <a:xfrm>
            <a:off x="8988167" y="1875567"/>
            <a:ext cx="2038800" cy="211291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1733" kern="0">
                <a:solidFill>
                  <a:srgbClr val="001D35"/>
                </a:solidFill>
                <a:latin typeface="Arial"/>
                <a:cs typeface="Arial"/>
                <a:sym typeface="Arial"/>
              </a:rPr>
              <a:t>The city is investing in expanding its cycle infrastructure from the city centre into growing suburbs</a:t>
            </a:r>
            <a:endParaRPr sz="1733" kern="0">
              <a:solidFill>
                <a:srgbClr val="000000"/>
              </a:solidFill>
              <a:latin typeface="Arial"/>
              <a:cs typeface="Arial"/>
              <a:sym typeface="Arial"/>
            </a:endParaRPr>
          </a:p>
        </p:txBody>
      </p:sp>
      <p:sp>
        <p:nvSpPr>
          <p:cNvPr id="198" name="Google Shape;198;p32"/>
          <p:cNvSpPr txBox="1"/>
          <p:nvPr/>
        </p:nvSpPr>
        <p:spPr>
          <a:xfrm>
            <a:off x="6729784" y="1816000"/>
            <a:ext cx="2038800" cy="218517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kern="0">
                <a:solidFill>
                  <a:srgbClr val="001D35"/>
                </a:solidFill>
                <a:latin typeface="Arial"/>
                <a:cs typeface="Arial"/>
                <a:sym typeface="Arial"/>
              </a:rPr>
              <a:t>Public health risks are exacerbated by climate change (e.g. obesity due to reduced physical activity)</a:t>
            </a:r>
            <a:endParaRPr sz="1733" kern="0">
              <a:solidFill>
                <a:srgbClr val="000000"/>
              </a:solidFill>
              <a:latin typeface="Arial"/>
              <a:cs typeface="Arial"/>
              <a:sym typeface="Arial"/>
            </a:endParaRPr>
          </a:p>
        </p:txBody>
      </p:sp>
      <p:sp>
        <p:nvSpPr>
          <p:cNvPr id="199" name="Google Shape;199;p32"/>
          <p:cNvSpPr/>
          <p:nvPr/>
        </p:nvSpPr>
        <p:spPr>
          <a:xfrm>
            <a:off x="5042833" y="5685600"/>
            <a:ext cx="6170800" cy="1080400"/>
          </a:xfrm>
          <a:prstGeom prst="roundRect">
            <a:avLst>
              <a:gd name="adj" fmla="val 16667"/>
            </a:avLst>
          </a:prstGeom>
          <a:solidFill>
            <a:srgbClr val="51D63C"/>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kern="0">
              <a:solidFill>
                <a:srgbClr val="FFFFFF"/>
              </a:solidFill>
              <a:highlight>
                <a:srgbClr val="B6FF99"/>
              </a:highlight>
              <a:latin typeface="Calibri"/>
              <a:ea typeface="Calibri"/>
              <a:cs typeface="Calibri"/>
              <a:sym typeface="Calibri"/>
            </a:endParaRPr>
          </a:p>
        </p:txBody>
      </p:sp>
      <p:sp>
        <p:nvSpPr>
          <p:cNvPr id="200" name="Google Shape;200;p32"/>
          <p:cNvSpPr txBox="1"/>
          <p:nvPr/>
        </p:nvSpPr>
        <p:spPr>
          <a:xfrm>
            <a:off x="5105233" y="5767400"/>
            <a:ext cx="6046000" cy="892320"/>
          </a:xfrm>
          <a:prstGeom prst="rect">
            <a:avLst/>
          </a:prstGeom>
          <a:noFill/>
          <a:ln>
            <a:noFill/>
          </a:ln>
        </p:spPr>
        <p:txBody>
          <a:bodyPr spcFirstLastPara="1" wrap="square" lIns="91433" tIns="45700" rIns="91433" bIns="45700" anchor="t" anchorCtr="0">
            <a:spAutoFit/>
          </a:bodyPr>
          <a:lstStyle/>
          <a:p>
            <a:pPr defTabSz="1219170">
              <a:buClr>
                <a:srgbClr val="000000"/>
              </a:buClr>
            </a:pPr>
            <a:r>
              <a:rPr lang="en-GB" sz="1733" kern="0">
                <a:solidFill>
                  <a:srgbClr val="000000"/>
                </a:solidFill>
                <a:latin typeface="Arial"/>
                <a:cs typeface="Arial"/>
                <a:sym typeface="Arial"/>
              </a:rPr>
              <a:t>How might we provide safe and green opportunities for commuting and physical recreational activities (like walking, jogging or cycling)?</a:t>
            </a:r>
            <a:endParaRPr sz="1733" kern="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67886"/>
        </a:solidFill>
        <a:effectLst/>
      </p:bgPr>
    </p:bg>
    <p:spTree>
      <p:nvGrpSpPr>
        <p:cNvPr id="1" name="Shape 237"/>
        <p:cNvGrpSpPr/>
        <p:nvPr/>
      </p:nvGrpSpPr>
      <p:grpSpPr>
        <a:xfrm>
          <a:off x="0" y="0"/>
          <a:ext cx="0" cy="0"/>
          <a:chOff x="0" y="0"/>
          <a:chExt cx="0" cy="0"/>
        </a:xfrm>
      </p:grpSpPr>
      <p:sp>
        <p:nvSpPr>
          <p:cNvPr id="238" name="Google Shape;238;p35"/>
          <p:cNvSpPr txBox="1">
            <a:spLocks noGrp="1"/>
          </p:cNvSpPr>
          <p:nvPr>
            <p:ph type="subTitle" idx="1"/>
          </p:nvPr>
        </p:nvSpPr>
        <p:spPr>
          <a:xfrm>
            <a:off x="493333" y="5652933"/>
            <a:ext cx="11360800" cy="1056800"/>
          </a:xfrm>
          <a:prstGeom prst="rect">
            <a:avLst/>
          </a:prstGeom>
        </p:spPr>
        <p:txBody>
          <a:bodyPr spcFirstLastPara="1" wrap="square" lIns="121900" tIns="121900" rIns="121900" bIns="121900" anchor="t" anchorCtr="0">
            <a:normAutofit/>
          </a:bodyPr>
          <a:lstStyle/>
          <a:p>
            <a:pPr marL="0" indent="0" algn="l"/>
            <a:endParaRPr sz="3467">
              <a:solidFill>
                <a:schemeClr val="lt1"/>
              </a:solidFill>
            </a:endParaRPr>
          </a:p>
        </p:txBody>
      </p:sp>
      <p:sp>
        <p:nvSpPr>
          <p:cNvPr id="239" name="Google Shape;239;p35"/>
          <p:cNvSpPr txBox="1">
            <a:spLocks noGrp="1"/>
          </p:cNvSpPr>
          <p:nvPr>
            <p:ph type="ctrTitle"/>
          </p:nvPr>
        </p:nvSpPr>
        <p:spPr>
          <a:xfrm>
            <a:off x="406411" y="-893767"/>
            <a:ext cx="11360800" cy="2736800"/>
          </a:xfrm>
          <a:prstGeom prst="rect">
            <a:avLst/>
          </a:prstGeom>
        </p:spPr>
        <p:txBody>
          <a:bodyPr spcFirstLastPara="1" wrap="square" lIns="121900" tIns="121900" rIns="121900" bIns="121900" anchor="b" anchorCtr="0">
            <a:normAutofit/>
          </a:bodyPr>
          <a:lstStyle/>
          <a:p>
            <a:pPr algn="l"/>
            <a:r>
              <a:rPr lang="en-GB">
                <a:solidFill>
                  <a:schemeClr val="lt1"/>
                </a:solidFill>
              </a:rPr>
              <a:t>Refection</a:t>
            </a:r>
            <a:endParaRPr>
              <a:solidFill>
                <a:schemeClr val="lt1"/>
              </a:solidFill>
            </a:endParaRPr>
          </a:p>
        </p:txBody>
      </p:sp>
      <p:pic>
        <p:nvPicPr>
          <p:cNvPr id="240" name="Google Shape;240;p35"/>
          <p:cNvPicPr preferRelativeResize="0"/>
          <p:nvPr/>
        </p:nvPicPr>
        <p:blipFill>
          <a:blip r:embed="rId3">
            <a:alphaModFix/>
          </a:blip>
          <a:stretch>
            <a:fillRect/>
          </a:stretch>
        </p:blipFill>
        <p:spPr>
          <a:xfrm>
            <a:off x="5937655" y="0"/>
            <a:ext cx="6355957"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a:solidFill>
                  <a:srgbClr val="0F4761"/>
                </a:solidFill>
                <a:highlight>
                  <a:schemeClr val="lt1"/>
                </a:highlight>
              </a:rPr>
              <a:t>Reflect (optional)</a:t>
            </a:r>
            <a:endParaRPr sz="3200">
              <a:solidFill>
                <a:srgbClr val="005840"/>
              </a:solidFill>
            </a:endParaRPr>
          </a:p>
        </p:txBody>
      </p:sp>
      <p:sp>
        <p:nvSpPr>
          <p:cNvPr id="246" name="Google Shape;246;p36"/>
          <p:cNvSpPr txBox="1">
            <a:spLocks noGrp="1"/>
          </p:cNvSpPr>
          <p:nvPr>
            <p:ph type="body" idx="1"/>
          </p:nvPr>
        </p:nvSpPr>
        <p:spPr>
          <a:xfrm>
            <a:off x="415600" y="1465833"/>
            <a:ext cx="10594000" cy="4555200"/>
          </a:xfrm>
          <a:prstGeom prst="rect">
            <a:avLst/>
          </a:prstGeom>
        </p:spPr>
        <p:txBody>
          <a:bodyPr spcFirstLastPara="1" wrap="square" lIns="121900" tIns="121900" rIns="121900" bIns="121900" anchor="t" anchorCtr="0">
            <a:noAutofit/>
          </a:bodyPr>
          <a:lstStyle/>
          <a:p>
            <a:pPr marL="0" indent="0">
              <a:spcBef>
                <a:spcPts val="800"/>
              </a:spcBef>
              <a:buClr>
                <a:schemeClr val="dk1"/>
              </a:buClr>
              <a:buSzPts val="1100"/>
              <a:buNone/>
            </a:pPr>
            <a:r>
              <a:rPr lang="en-GB" sz="2133" dirty="0">
                <a:solidFill>
                  <a:schemeClr val="dk1"/>
                </a:solidFill>
                <a:highlight>
                  <a:srgbClr val="FFFFFF"/>
                </a:highlight>
              </a:rPr>
              <a:t>Reflect on this activity: </a:t>
            </a:r>
            <a:r>
              <a:rPr lang="en-GB" sz="2133" i="1" dirty="0">
                <a:solidFill>
                  <a:schemeClr val="dk1"/>
                </a:solidFill>
                <a:highlight>
                  <a:srgbClr val="FFFFFF"/>
                </a:highlight>
              </a:rPr>
              <a:t>What questions and topics do you think are important to explore in your research?</a:t>
            </a:r>
          </a:p>
          <a:p>
            <a:pPr marL="0" indent="0">
              <a:spcBef>
                <a:spcPts val="800"/>
              </a:spcBef>
              <a:buClr>
                <a:schemeClr val="dk1"/>
              </a:buClr>
              <a:buSzPts val="1100"/>
              <a:buNone/>
            </a:pPr>
            <a:r>
              <a:rPr lang="en-GB" sz="2133" dirty="0">
                <a:solidFill>
                  <a:schemeClr val="dk1"/>
                </a:solidFill>
                <a:highlight>
                  <a:srgbClr val="FFFFFF"/>
                </a:highlight>
              </a:rPr>
              <a:t>If you feel comfortable, share your reflections with your team and peers. </a:t>
            </a:r>
            <a:endParaRPr sz="2133" dirty="0">
              <a:solidFill>
                <a:schemeClr val="dk1"/>
              </a:solidFill>
              <a:highlight>
                <a:srgbClr val="FFFFFF"/>
              </a:highlight>
            </a:endParaRPr>
          </a:p>
          <a:p>
            <a:pPr marL="0" indent="0">
              <a:spcBef>
                <a:spcPts val="1600"/>
              </a:spcBef>
              <a:buNone/>
            </a:pPr>
            <a:endParaRPr sz="2133" dirty="0">
              <a:solidFill>
                <a:schemeClr val="dk1"/>
              </a:solidFill>
              <a:highlight>
                <a:srgbClr val="FFFFFF"/>
              </a:highlight>
            </a:endParaRPr>
          </a:p>
          <a:p>
            <a:pPr marL="0" indent="0">
              <a:spcBef>
                <a:spcPts val="1600"/>
              </a:spcBef>
              <a:buNone/>
            </a:pPr>
            <a:r>
              <a:rPr lang="en-GB" sz="2133" dirty="0">
                <a:solidFill>
                  <a:schemeClr val="dk1"/>
                </a:solidFill>
                <a:highlight>
                  <a:srgbClr val="FFFFFF"/>
                </a:highlight>
              </a:rPr>
              <a:t> </a:t>
            </a:r>
            <a:endParaRPr sz="2133" dirty="0">
              <a:solidFill>
                <a:schemeClr val="dk1"/>
              </a:solidFill>
              <a:highlight>
                <a:srgbClr val="FFFFFF"/>
              </a:highlight>
            </a:endParaRPr>
          </a:p>
          <a:p>
            <a:pPr marL="0" indent="0">
              <a:lnSpc>
                <a:spcPct val="105000"/>
              </a:lnSpc>
              <a:spcBef>
                <a:spcPts val="800"/>
              </a:spcBef>
              <a:spcAft>
                <a:spcPts val="800"/>
              </a:spcAft>
              <a:buNone/>
            </a:pPr>
            <a:endParaRPr sz="2133" dirty="0">
              <a:solidFill>
                <a:schemeClr val="dk1"/>
              </a:solidFill>
              <a:highlight>
                <a:srgbClr val="FFFFFF"/>
              </a:highlight>
            </a:endParaRPr>
          </a:p>
        </p:txBody>
      </p:sp>
      <p:pic>
        <p:nvPicPr>
          <p:cNvPr id="247" name="Google Shape;247;p36"/>
          <p:cNvPicPr preferRelativeResize="0"/>
          <p:nvPr/>
        </p:nvPicPr>
        <p:blipFill rotWithShape="1">
          <a:blip r:embed="rId3">
            <a:alphaModFix/>
          </a:blip>
          <a:srcRect l="36995" r="36290"/>
          <a:stretch/>
        </p:blipFill>
        <p:spPr>
          <a:xfrm>
            <a:off x="10631134" y="5142901"/>
            <a:ext cx="1628468" cy="186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2AD3-0F4F-FA25-5313-857599A9664E}"/>
            </a:ext>
          </a:extLst>
        </p:cNvPr>
        <p:cNvGrpSpPr/>
        <p:nvPr/>
      </p:nvGrpSpPr>
      <p:grpSpPr>
        <a:xfrm>
          <a:off x="0" y="0"/>
          <a:ext cx="0" cy="0"/>
          <a:chOff x="0" y="0"/>
          <a:chExt cx="0" cy="0"/>
        </a:xfrm>
      </p:grpSpPr>
      <p:pic>
        <p:nvPicPr>
          <p:cNvPr id="8" name="Picture 7" descr="Image with one tree on the left, in the middle many trees and on the right a forest of trees with a river and mountain.">
            <a:extLst>
              <a:ext uri="{FF2B5EF4-FFF2-40B4-BE49-F238E27FC236}">
                <a16:creationId xmlns:a16="http://schemas.microsoft.com/office/drawing/2014/main" id="{241DFC57-1189-F0A6-7D58-8260A929F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 y="1441149"/>
            <a:ext cx="11503477" cy="5757730"/>
          </a:xfrm>
          <a:prstGeom prst="rect">
            <a:avLst/>
          </a:prstGeom>
          <a:noFill/>
          <a:extLst>
            <a:ext uri="{909E8E84-426E-40DD-AFC4-6F175D3DCCD1}">
              <a14:hiddenFill xmlns:a14="http://schemas.microsoft.com/office/drawing/2010/main">
                <a:solidFill>
                  <a:srgbClr val="FFFFFF"/>
                </a:solidFill>
              </a14:hiddenFill>
            </a:ext>
          </a:extLst>
        </p:spPr>
      </p:pic>
      <p:sp>
        <p:nvSpPr>
          <p:cNvPr id="17" name="Body Medium">
            <a:extLst>
              <a:ext uri="{FF2B5EF4-FFF2-40B4-BE49-F238E27FC236}">
                <a16:creationId xmlns:a16="http://schemas.microsoft.com/office/drawing/2014/main" id="{04983E29-EFE6-FB60-A215-045C0398AD7A}"/>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6" name="Rectangle 5">
            <a:extLst>
              <a:ext uri="{FF2B5EF4-FFF2-40B4-BE49-F238E27FC236}">
                <a16:creationId xmlns:a16="http://schemas.microsoft.com/office/drawing/2014/main" id="{BD68A097-0111-7954-FB66-8EBA94062402}"/>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Body Medium">
            <a:extLst>
              <a:ext uri="{FF2B5EF4-FFF2-40B4-BE49-F238E27FC236}">
                <a16:creationId xmlns:a16="http://schemas.microsoft.com/office/drawing/2014/main" id="{257185C7-36BB-8855-08CF-FD95E02498D0}"/>
              </a:ext>
            </a:extLst>
          </p:cNvPr>
          <p:cNvSpPr/>
          <p:nvPr/>
        </p:nvSpPr>
        <p:spPr>
          <a:xfrm>
            <a:off x="401793" y="456417"/>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dirty="0">
                <a:solidFill>
                  <a:srgbClr val="000000"/>
                </a:solidFill>
                <a:latin typeface="Visuelt Pro Medium" panose="020B0603050202040104" pitchFamily="34" charset="0"/>
              </a:rPr>
              <a:t>Changing your mindset</a:t>
            </a:r>
          </a:p>
        </p:txBody>
      </p:sp>
      <p:sp>
        <p:nvSpPr>
          <p:cNvPr id="11" name="TextBox 10">
            <a:extLst>
              <a:ext uri="{FF2B5EF4-FFF2-40B4-BE49-F238E27FC236}">
                <a16:creationId xmlns:a16="http://schemas.microsoft.com/office/drawing/2014/main" id="{0368CFAB-F34D-8D4B-3AD6-7FBE11342DB2}"/>
              </a:ext>
            </a:extLst>
          </p:cNvPr>
          <p:cNvSpPr txBox="1"/>
          <p:nvPr/>
        </p:nvSpPr>
        <p:spPr>
          <a:xfrm>
            <a:off x="298161" y="1522846"/>
            <a:ext cx="6427760" cy="430887"/>
          </a:xfrm>
          <a:prstGeom prst="rect">
            <a:avLst/>
          </a:prstGeom>
          <a:noFill/>
        </p:spPr>
        <p:txBody>
          <a:bodyPr wrap="square" lIns="91440" tIns="45720" rIns="91440" bIns="45720" anchor="t">
            <a:spAutoFit/>
          </a:bodyPr>
          <a:lstStyle/>
          <a:p>
            <a:pPr defTabSz="457200">
              <a:lnSpc>
                <a:spcPct val="150000"/>
              </a:lnSpc>
              <a:spcAft>
                <a:spcPts val="1200"/>
              </a:spcAft>
              <a:defRPr/>
            </a:pPr>
            <a:endParaRPr lang="en-GB" sz="1600">
              <a:latin typeface="Visuelt Pro Light"/>
              <a:ea typeface="Visuelt Pro ExtraLight"/>
            </a:endParaRPr>
          </a:p>
        </p:txBody>
      </p:sp>
      <p:sp>
        <p:nvSpPr>
          <p:cNvPr id="3" name="TextBox 2">
            <a:extLst>
              <a:ext uri="{FF2B5EF4-FFF2-40B4-BE49-F238E27FC236}">
                <a16:creationId xmlns:a16="http://schemas.microsoft.com/office/drawing/2014/main" id="{66436692-270B-6BC6-EF5F-15BF7B07E5EA}"/>
              </a:ext>
            </a:extLst>
          </p:cNvPr>
          <p:cNvSpPr txBox="1"/>
          <p:nvPr/>
        </p:nvSpPr>
        <p:spPr>
          <a:xfrm>
            <a:off x="298160" y="1574400"/>
            <a:ext cx="9707485" cy="646331"/>
          </a:xfrm>
          <a:prstGeom prst="rect">
            <a:avLst/>
          </a:prstGeom>
          <a:noFill/>
        </p:spPr>
        <p:txBody>
          <a:bodyPr wrap="square" lIns="91440" tIns="45720" rIns="91440" bIns="45720" anchor="t">
            <a:spAutoFit/>
          </a:bodyPr>
          <a:lstStyle/>
          <a:p>
            <a:pPr defTabSz="457200">
              <a:spcAft>
                <a:spcPts val="1200"/>
              </a:spcAft>
              <a:defRPr/>
            </a:pPr>
            <a:r>
              <a:rPr lang="en-GB" dirty="0">
                <a:latin typeface="Visuelt Pro Light"/>
              </a:rPr>
              <a:t>Two powerful approaches that focus on recognising and leveraging the strengths and resources within us and our communities:</a:t>
            </a:r>
          </a:p>
        </p:txBody>
      </p:sp>
      <p:sp>
        <p:nvSpPr>
          <p:cNvPr id="4" name="TextBox 3">
            <a:extLst>
              <a:ext uri="{FF2B5EF4-FFF2-40B4-BE49-F238E27FC236}">
                <a16:creationId xmlns:a16="http://schemas.microsoft.com/office/drawing/2014/main" id="{314DD77A-CEBA-82E0-7389-A26AE932F0BD}"/>
              </a:ext>
            </a:extLst>
          </p:cNvPr>
          <p:cNvSpPr txBox="1"/>
          <p:nvPr/>
        </p:nvSpPr>
        <p:spPr>
          <a:xfrm>
            <a:off x="1153908" y="2395380"/>
            <a:ext cx="6105724" cy="723275"/>
          </a:xfrm>
          <a:prstGeom prst="rect">
            <a:avLst/>
          </a:prstGeom>
          <a:noFill/>
        </p:spPr>
        <p:txBody>
          <a:bodyPr wrap="square" lIns="91440" tIns="45720" rIns="91440" bIns="45720" anchor="t">
            <a:spAutoFit/>
          </a:bodyPr>
          <a:lstStyle/>
          <a:p>
            <a:pPr marL="342900" indent="-342900" defTabSz="457200">
              <a:spcAft>
                <a:spcPts val="600"/>
              </a:spcAft>
              <a:buFont typeface="Arial"/>
              <a:buChar char="•"/>
              <a:defRPr/>
            </a:pPr>
            <a:r>
              <a:rPr lang="en-GB" dirty="0">
                <a:latin typeface="Visuelt Pro Light"/>
              </a:rPr>
              <a:t> abundance thinking </a:t>
            </a:r>
            <a:endParaRPr lang="en-US" dirty="0">
              <a:latin typeface="Calibri" panose="020F0502020204030204"/>
              <a:ea typeface="Calibri" panose="020F0502020204030204"/>
              <a:cs typeface="Calibri" panose="020F0502020204030204"/>
            </a:endParaRPr>
          </a:p>
          <a:p>
            <a:pPr marL="342900" indent="-342900" defTabSz="457200">
              <a:spcAft>
                <a:spcPts val="600"/>
              </a:spcAft>
              <a:buFont typeface="Arial"/>
              <a:buChar char="•"/>
              <a:defRPr/>
            </a:pPr>
            <a:r>
              <a:rPr lang="en-GB" dirty="0">
                <a:latin typeface="Visuelt Pro Light"/>
              </a:rPr>
              <a:t>asset-based community development (ABCD)</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18664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5840"/>
        </a:solidFill>
        <a:effectLst/>
      </p:bgPr>
    </p:bg>
    <p:spTree>
      <p:nvGrpSpPr>
        <p:cNvPr id="1" name="">
          <a:extLst>
            <a:ext uri="{FF2B5EF4-FFF2-40B4-BE49-F238E27FC236}">
              <a16:creationId xmlns:a16="http://schemas.microsoft.com/office/drawing/2014/main" id="{69C80028-3DAC-8ECC-7B29-C515F9752DAC}"/>
            </a:ext>
          </a:extLst>
        </p:cNvPr>
        <p:cNvGrpSpPr/>
        <p:nvPr/>
      </p:nvGrpSpPr>
      <p:grpSpPr>
        <a:xfrm>
          <a:off x="0" y="0"/>
          <a:ext cx="0" cy="0"/>
          <a:chOff x="0" y="0"/>
          <a:chExt cx="0" cy="0"/>
        </a:xfrm>
      </p:grpSpPr>
      <p:sp>
        <p:nvSpPr>
          <p:cNvPr id="7" name="Improving the what why how and who">
            <a:extLst>
              <a:ext uri="{FF2B5EF4-FFF2-40B4-BE49-F238E27FC236}">
                <a16:creationId xmlns:a16="http://schemas.microsoft.com/office/drawing/2014/main" id="{7D54ECC4-B2A2-6324-2658-393BFEB81C2D}"/>
              </a:ext>
            </a:extLst>
          </p:cNvPr>
          <p:cNvSpPr/>
          <p:nvPr/>
        </p:nvSpPr>
        <p:spPr>
          <a:xfrm>
            <a:off x="606736" y="-333241"/>
            <a:ext cx="7275455" cy="2050927"/>
          </a:xfrm>
          <a:prstGeom prst="rect">
            <a:avLst/>
          </a:prstGeom>
          <a:noFill/>
          <a:ln/>
        </p:spPr>
        <p:txBody>
          <a:bodyPr wrap="square" lIns="0" tIns="0" rIns="0" bIns="0" rtlCol="0" anchor="b"/>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srgbClr val="F6F2E9"/>
                </a:solidFill>
                <a:effectLst/>
                <a:uLnTx/>
                <a:uFillTx/>
                <a:latin typeface="Arial" panose="020B0604020202020204" pitchFamily="34" charset="0"/>
                <a:ea typeface="+mn-ea"/>
                <a:cs typeface="Arial" panose="020B0604020202020204" pitchFamily="34" charset="0"/>
              </a:rPr>
              <a:t>Next steps</a:t>
            </a:r>
          </a:p>
        </p:txBody>
      </p:sp>
      <p:pic>
        <p:nvPicPr>
          <p:cNvPr id="2" name="Picture 1" descr="A yellow and blue star with a blue star in the center&#10;&#10;Description automatically generated">
            <a:extLst>
              <a:ext uri="{FF2B5EF4-FFF2-40B4-BE49-F238E27FC236}">
                <a16:creationId xmlns:a16="http://schemas.microsoft.com/office/drawing/2014/main" id="{237FDBDE-E70B-E1D9-DC25-8B8125697FB7}"/>
              </a:ext>
            </a:extLst>
          </p:cNvPr>
          <p:cNvPicPr>
            <a:picLocks noChangeAspect="1"/>
          </p:cNvPicPr>
          <p:nvPr/>
        </p:nvPicPr>
        <p:blipFill>
          <a:blip r:embed="rId3">
            <a:extLst>
              <a:ext uri="{28A0092B-C50C-407E-A947-70E740481C1C}">
                <a14:useLocalDpi xmlns:a14="http://schemas.microsoft.com/office/drawing/2010/main" val="0"/>
              </a:ext>
            </a:extLst>
          </a:blip>
          <a:srcRect l="-4768" t="-12020" r="39862" b="41977"/>
          <a:stretch/>
        </p:blipFill>
        <p:spPr>
          <a:xfrm>
            <a:off x="4245096" y="-1717581"/>
            <a:ext cx="7946904" cy="8575581"/>
          </a:xfrm>
          <a:prstGeom prst="rect">
            <a:avLst/>
          </a:prstGeom>
        </p:spPr>
      </p:pic>
    </p:spTree>
    <p:extLst>
      <p:ext uri="{BB962C8B-B14F-4D97-AF65-F5344CB8AC3E}">
        <p14:creationId xmlns:p14="http://schemas.microsoft.com/office/powerpoint/2010/main" val="188787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D128-4030-0073-BDF9-35978D21118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3DE5E770-DD5C-AC0B-8503-D69518800F89}"/>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ody Medium">
            <a:extLst>
              <a:ext uri="{FF2B5EF4-FFF2-40B4-BE49-F238E27FC236}">
                <a16:creationId xmlns:a16="http://schemas.microsoft.com/office/drawing/2014/main" id="{DF847E43-DBD2-3850-10BC-5FB83AE1484E}"/>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4" name="Rectangle 3">
            <a:extLst>
              <a:ext uri="{FF2B5EF4-FFF2-40B4-BE49-F238E27FC236}">
                <a16:creationId xmlns:a16="http://schemas.microsoft.com/office/drawing/2014/main" id="{A8E0C5F9-74B6-6EF0-929E-B990CE6087AC}"/>
              </a:ext>
            </a:extLst>
          </p:cNvPr>
          <p:cNvSpPr/>
          <p:nvPr/>
        </p:nvSpPr>
        <p:spPr>
          <a:xfrm>
            <a:off x="98119" y="3606713"/>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Body Medium">
            <a:extLst>
              <a:ext uri="{FF2B5EF4-FFF2-40B4-BE49-F238E27FC236}">
                <a16:creationId xmlns:a16="http://schemas.microsoft.com/office/drawing/2014/main" id="{D8C55DDE-E0C5-79E7-2D42-264F63D750F6}"/>
              </a:ext>
            </a:extLst>
          </p:cNvPr>
          <p:cNvSpPr/>
          <p:nvPr/>
        </p:nvSpPr>
        <p:spPr>
          <a:xfrm>
            <a:off x="602961" y="547687"/>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panose="020B0503040202040104" pitchFamily="34" charset="0"/>
              </a:rPr>
              <a:t>Next steps</a:t>
            </a:r>
          </a:p>
        </p:txBody>
      </p:sp>
      <p:pic>
        <p:nvPicPr>
          <p:cNvPr id="6" name="Picture 5" descr="A green and white circle with white lines and a green and orange circle with white lines and a black background&#10;&#10;AI-generated content may be incorrect.">
            <a:extLst>
              <a:ext uri="{FF2B5EF4-FFF2-40B4-BE49-F238E27FC236}">
                <a16:creationId xmlns:a16="http://schemas.microsoft.com/office/drawing/2014/main" id="{E4575A89-6D35-D657-F45B-712BF727179D}"/>
              </a:ext>
            </a:extLst>
          </p:cNvPr>
          <p:cNvPicPr>
            <a:picLocks noChangeAspect="1"/>
          </p:cNvPicPr>
          <p:nvPr/>
        </p:nvPicPr>
        <p:blipFill>
          <a:blip r:embed="rId3"/>
          <a:srcRect l="39891" r="34059"/>
          <a:stretch/>
        </p:blipFill>
        <p:spPr>
          <a:xfrm>
            <a:off x="4973" y="1533968"/>
            <a:ext cx="2972751" cy="2658568"/>
          </a:xfrm>
          <a:prstGeom prst="rect">
            <a:avLst/>
          </a:prstGeom>
        </p:spPr>
      </p:pic>
      <p:sp>
        <p:nvSpPr>
          <p:cNvPr id="9" name="TextBox 8">
            <a:extLst>
              <a:ext uri="{FF2B5EF4-FFF2-40B4-BE49-F238E27FC236}">
                <a16:creationId xmlns:a16="http://schemas.microsoft.com/office/drawing/2014/main" id="{F4A32660-BC15-20F6-1D5E-5A3364EDA410}"/>
              </a:ext>
            </a:extLst>
          </p:cNvPr>
          <p:cNvSpPr txBox="1"/>
          <p:nvPr/>
        </p:nvSpPr>
        <p:spPr>
          <a:xfrm>
            <a:off x="1583857" y="3607993"/>
            <a:ext cx="1557677" cy="1304203"/>
          </a:xfrm>
          <a:prstGeom prst="rect">
            <a:avLst/>
          </a:prstGeom>
          <a:noFill/>
        </p:spPr>
        <p:txBody>
          <a:bodyPr wrap="square" lIns="91440" tIns="45720" rIns="91440" bIns="45720" rtlCol="0" anchor="t">
            <a:spAutoFit/>
          </a:bodyPr>
          <a:lstStyle/>
          <a:p>
            <a:pPr algn="ctr">
              <a:lnSpc>
                <a:spcPct val="150000"/>
              </a:lnSpc>
            </a:pPr>
            <a:r>
              <a:rPr lang="en-GB">
                <a:latin typeface="Visuelt Pro Light"/>
              </a:rPr>
              <a:t>Envision Futures</a:t>
            </a:r>
          </a:p>
          <a:p>
            <a:pPr algn="ctr">
              <a:lnSpc>
                <a:spcPct val="150000"/>
              </a:lnSpc>
            </a:pPr>
            <a:r>
              <a:rPr lang="en-GB">
                <a:latin typeface="Visuelt Pro Light"/>
              </a:rPr>
              <a:t>April 2025</a:t>
            </a:r>
            <a:endParaRPr lang="en-GB"/>
          </a:p>
        </p:txBody>
      </p:sp>
      <p:sp>
        <p:nvSpPr>
          <p:cNvPr id="20" name="Oval 19">
            <a:extLst>
              <a:ext uri="{FF2B5EF4-FFF2-40B4-BE49-F238E27FC236}">
                <a16:creationId xmlns:a16="http://schemas.microsoft.com/office/drawing/2014/main" id="{5F99A45C-14D1-376A-5ABC-31EC0860DB3F}"/>
              </a:ext>
            </a:extLst>
          </p:cNvPr>
          <p:cNvSpPr/>
          <p:nvPr/>
        </p:nvSpPr>
        <p:spPr>
          <a:xfrm>
            <a:off x="4092612" y="2788213"/>
            <a:ext cx="5034629" cy="3320162"/>
          </a:xfrm>
          <a:prstGeom prst="ellipse">
            <a:avLst/>
          </a:prstGeom>
          <a:solidFill>
            <a:srgbClr val="FFFF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E646718-F05E-3130-8325-17A4004E5537}"/>
              </a:ext>
            </a:extLst>
          </p:cNvPr>
          <p:cNvSpPr/>
          <p:nvPr/>
        </p:nvSpPr>
        <p:spPr>
          <a:xfrm>
            <a:off x="5697180" y="2951174"/>
            <a:ext cx="3528751" cy="3186732"/>
          </a:xfrm>
          <a:prstGeom prst="ellipse">
            <a:avLst/>
          </a:prstGeom>
          <a:solidFill>
            <a:srgbClr val="FFFF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BFBC688-F132-8DD0-11E4-13019D31766A}"/>
              </a:ext>
            </a:extLst>
          </p:cNvPr>
          <p:cNvSpPr/>
          <p:nvPr/>
        </p:nvSpPr>
        <p:spPr>
          <a:xfrm>
            <a:off x="5978327" y="3052465"/>
            <a:ext cx="3528751" cy="3186732"/>
          </a:xfrm>
          <a:prstGeom prst="ellipse">
            <a:avLst/>
          </a:prstGeom>
          <a:solidFill>
            <a:srgbClr val="FFFF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75FDAD9-8829-8184-1F0B-D7E51128C283}"/>
              </a:ext>
            </a:extLst>
          </p:cNvPr>
          <p:cNvSpPr/>
          <p:nvPr/>
        </p:nvSpPr>
        <p:spPr>
          <a:xfrm>
            <a:off x="5342954" y="4023253"/>
            <a:ext cx="1028576" cy="8856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81E088-FDDA-F2F3-F066-E2724D387B2C}"/>
              </a:ext>
            </a:extLst>
          </p:cNvPr>
          <p:cNvSpPr txBox="1"/>
          <p:nvPr/>
        </p:nvSpPr>
        <p:spPr>
          <a:xfrm>
            <a:off x="3421040" y="1604110"/>
            <a:ext cx="6123566" cy="4093428"/>
          </a:xfrm>
          <a:prstGeom prst="rect">
            <a:avLst/>
          </a:prstGeom>
          <a:solidFill>
            <a:srgbClr val="FFFFFF"/>
          </a:solidFill>
        </p:spPr>
        <p:txBody>
          <a:bodyPr wrap="square">
            <a:spAutoFit/>
          </a:bodyPr>
          <a:lstStyle/>
          <a:p>
            <a:pPr>
              <a:spcBef>
                <a:spcPts val="600"/>
              </a:spcBef>
              <a:spcAft>
                <a:spcPts val="600"/>
              </a:spcAft>
            </a:pPr>
            <a:r>
              <a:rPr lang="en-GB" sz="2000" dirty="0">
                <a:effectLst/>
                <a:latin typeface="Visuelt Pro Light" panose="020B0303040202040104" pitchFamily="34" charset="0"/>
              </a:rPr>
              <a:t>To prepare for the next step of the creative process</a:t>
            </a:r>
            <a:r>
              <a:rPr lang="en-GB" sz="2000" dirty="0">
                <a:latin typeface="Visuelt Pro Light" panose="020B0303040202040104" pitchFamily="34" charset="0"/>
              </a:rPr>
              <a:t>:</a:t>
            </a:r>
          </a:p>
          <a:p>
            <a:pPr marL="800100" lvl="1" indent="-342900">
              <a:spcBef>
                <a:spcPts val="600"/>
              </a:spcBef>
              <a:spcAft>
                <a:spcPts val="600"/>
              </a:spcAft>
              <a:buFont typeface="Arial" panose="020B0604020202020204" pitchFamily="34" charset="0"/>
              <a:buChar char="•"/>
            </a:pPr>
            <a:r>
              <a:rPr lang="en-GB" sz="2000" dirty="0">
                <a:effectLst/>
                <a:highlight>
                  <a:srgbClr val="B6FF99"/>
                </a:highlight>
                <a:latin typeface="Visuelt Pro Light" panose="020B0303040202040104" pitchFamily="34" charset="0"/>
              </a:rPr>
              <a:t>Sign up </a:t>
            </a:r>
            <a:r>
              <a:rPr lang="en-GB" sz="2000" dirty="0">
                <a:effectLst/>
                <a:latin typeface="Visuelt Pro Light" panose="020B0303040202040104" pitchFamily="34" charset="0"/>
              </a:rPr>
              <a:t>for the workshop: </a:t>
            </a:r>
            <a:r>
              <a:rPr lang="en-GB" sz="2000" dirty="0">
                <a:highlight>
                  <a:srgbClr val="FF9700"/>
                </a:highlight>
                <a:latin typeface="Visuelt Pro Light" panose="020B0303040202040104" pitchFamily="34" charset="0"/>
              </a:rPr>
              <a:t>30</a:t>
            </a:r>
            <a:r>
              <a:rPr lang="en-GB" sz="2000" baseline="30000" dirty="0">
                <a:effectLst/>
                <a:highlight>
                  <a:srgbClr val="FF9700"/>
                </a:highlight>
                <a:latin typeface="Visuelt Pro Light" panose="020B0303040202040104" pitchFamily="34" charset="0"/>
              </a:rPr>
              <a:t>th</a:t>
            </a:r>
            <a:r>
              <a:rPr lang="en-GB" sz="2000" dirty="0">
                <a:effectLst/>
                <a:highlight>
                  <a:srgbClr val="FF9700"/>
                </a:highlight>
                <a:latin typeface="Visuelt Pro Light" panose="020B0303040202040104" pitchFamily="34" charset="0"/>
              </a:rPr>
              <a:t> April</a:t>
            </a:r>
          </a:p>
          <a:p>
            <a:pPr marL="800100" lvl="1" indent="-342900">
              <a:spcBef>
                <a:spcPts val="600"/>
              </a:spcBef>
              <a:spcAft>
                <a:spcPts val="600"/>
              </a:spcAft>
              <a:buFont typeface="Arial" panose="020B0604020202020204" pitchFamily="34" charset="0"/>
              <a:buChar char="•"/>
            </a:pPr>
            <a:r>
              <a:rPr lang="en-GB" sz="2000" dirty="0">
                <a:highlight>
                  <a:srgbClr val="B6FF99"/>
                </a:highlight>
                <a:latin typeface="Visuelt Pro Light" panose="020B0303040202040104" pitchFamily="34" charset="0"/>
              </a:rPr>
              <a:t>Engage</a:t>
            </a:r>
            <a:r>
              <a:rPr lang="en-GB" sz="2000" dirty="0">
                <a:latin typeface="Visuelt Pro Light" panose="020B0303040202040104" pitchFamily="34" charset="0"/>
              </a:rPr>
              <a:t> deeply with your brief and audience by:</a:t>
            </a:r>
          </a:p>
          <a:p>
            <a:pPr marL="1257300" lvl="2" indent="-342900">
              <a:spcBef>
                <a:spcPts val="600"/>
              </a:spcBef>
              <a:spcAft>
                <a:spcPts val="600"/>
              </a:spcAft>
              <a:buFont typeface="Arial" panose="020B0604020202020204" pitchFamily="34" charset="0"/>
              <a:buChar char="•"/>
            </a:pPr>
            <a:r>
              <a:rPr lang="en-GB" sz="2000" dirty="0">
                <a:latin typeface="Visuelt Pro Light" panose="020B0303040202040104" pitchFamily="34" charset="0"/>
              </a:rPr>
              <a:t>Refining</a:t>
            </a:r>
            <a:r>
              <a:rPr lang="en-GB" sz="2000" dirty="0">
                <a:effectLst/>
                <a:latin typeface="Visuelt Pro Light" panose="020B0303040202040104" pitchFamily="34" charset="0"/>
              </a:rPr>
              <a:t> your </a:t>
            </a:r>
            <a:r>
              <a:rPr lang="en-GB" sz="2000" dirty="0">
                <a:highlight>
                  <a:srgbClr val="B6FF99"/>
                </a:highlight>
                <a:latin typeface="Visuelt Pro Light" panose="020B0303040202040104" pitchFamily="34" charset="0"/>
              </a:rPr>
              <a:t>system map</a:t>
            </a:r>
            <a:endParaRPr lang="en-GB" sz="2000" dirty="0">
              <a:latin typeface="Visuelt Pro Light" panose="020B0303040202040104" pitchFamily="34" charset="0"/>
            </a:endParaRPr>
          </a:p>
          <a:p>
            <a:pPr marL="1257300" lvl="2" indent="-342900">
              <a:spcBef>
                <a:spcPts val="600"/>
              </a:spcBef>
              <a:spcAft>
                <a:spcPts val="600"/>
              </a:spcAft>
              <a:buFont typeface="Arial" panose="020B0604020202020204" pitchFamily="34" charset="0"/>
              <a:buChar char="•"/>
            </a:pPr>
            <a:r>
              <a:rPr lang="en-GB" sz="2000" dirty="0">
                <a:effectLst/>
                <a:latin typeface="Visuelt Pro Light" panose="020B0303040202040104" pitchFamily="34" charset="0"/>
              </a:rPr>
              <a:t>Actioning your </a:t>
            </a:r>
            <a:r>
              <a:rPr lang="en-GB" sz="2000" dirty="0">
                <a:effectLst/>
                <a:highlight>
                  <a:srgbClr val="B6FF99"/>
                </a:highlight>
                <a:latin typeface="Visuelt Pro Light" panose="020B0303040202040104" pitchFamily="34" charset="0"/>
              </a:rPr>
              <a:t>research plan</a:t>
            </a:r>
          </a:p>
          <a:p>
            <a:pPr marL="1257300" lvl="2" indent="-342900">
              <a:spcBef>
                <a:spcPts val="600"/>
              </a:spcBef>
              <a:spcAft>
                <a:spcPts val="600"/>
              </a:spcAft>
              <a:buFont typeface="Arial" panose="020B0604020202020204" pitchFamily="34" charset="0"/>
              <a:buChar char="•"/>
            </a:pPr>
            <a:r>
              <a:rPr lang="en-GB" sz="2000" dirty="0">
                <a:effectLst/>
                <a:latin typeface="Visuelt Pro Light" panose="020B0303040202040104" pitchFamily="34" charset="0"/>
              </a:rPr>
              <a:t> Crafting </a:t>
            </a:r>
            <a:r>
              <a:rPr lang="en-GB" sz="2000" dirty="0">
                <a:effectLst/>
                <a:highlight>
                  <a:srgbClr val="B6FF99"/>
                </a:highlight>
                <a:latin typeface="Visuelt Pro Light" panose="020B0303040202040104" pitchFamily="34" charset="0"/>
              </a:rPr>
              <a:t>points of possibility</a:t>
            </a:r>
          </a:p>
          <a:p>
            <a:pPr marL="1257300" lvl="2" indent="-342900">
              <a:spcBef>
                <a:spcPts val="600"/>
              </a:spcBef>
              <a:spcAft>
                <a:spcPts val="600"/>
              </a:spcAft>
              <a:buFont typeface="Arial" panose="020B0604020202020204" pitchFamily="34" charset="0"/>
              <a:buChar char="•"/>
            </a:pPr>
            <a:r>
              <a:rPr lang="en-GB" sz="2000" dirty="0">
                <a:latin typeface="Visuelt Pro Light" panose="020B0303040202040104" pitchFamily="34" charset="0"/>
              </a:rPr>
              <a:t>Selecting your </a:t>
            </a:r>
            <a:r>
              <a:rPr lang="en-GB" sz="2000" dirty="0">
                <a:highlight>
                  <a:srgbClr val="B6FF99"/>
                </a:highlight>
                <a:latin typeface="Visuelt Pro Light" panose="020B0303040202040104" pitchFamily="34" charset="0"/>
              </a:rPr>
              <a:t>focus</a:t>
            </a:r>
          </a:p>
          <a:p>
            <a:pPr marL="800100" lvl="1" indent="-342900">
              <a:spcBef>
                <a:spcPts val="600"/>
              </a:spcBef>
              <a:spcAft>
                <a:spcPts val="600"/>
              </a:spcAft>
              <a:buFont typeface="Arial" panose="020B0604020202020204" pitchFamily="34" charset="0"/>
              <a:buChar char="•"/>
            </a:pPr>
            <a:r>
              <a:rPr lang="en-GB" sz="2000" dirty="0">
                <a:effectLst/>
                <a:latin typeface="Visuelt Pro Light" panose="020B0303040202040104" pitchFamily="34" charset="0"/>
              </a:rPr>
              <a:t>Refine </a:t>
            </a:r>
            <a:r>
              <a:rPr lang="en-GB" sz="2000" dirty="0">
                <a:effectLst/>
                <a:highlight>
                  <a:srgbClr val="B6FF99"/>
                </a:highlight>
                <a:latin typeface="Visuelt Pro Light" panose="020B0303040202040104" pitchFamily="34" charset="0"/>
              </a:rPr>
              <a:t>your story of me, us &amp; now </a:t>
            </a:r>
            <a:r>
              <a:rPr lang="en-GB" sz="2000" dirty="0">
                <a:latin typeface="Visuelt Pro Light" panose="020B0303040202040104" pitchFamily="34" charset="0"/>
              </a:rPr>
              <a:t>(optional)</a:t>
            </a:r>
            <a:endParaRPr lang="en-GB" sz="2000" dirty="0">
              <a:effectLst/>
              <a:latin typeface="Visuelt Pro Light" panose="020B0303040202040104" pitchFamily="34" charset="0"/>
            </a:endParaRPr>
          </a:p>
          <a:p>
            <a:pPr marL="800100" lvl="1" indent="-342900">
              <a:spcBef>
                <a:spcPts val="600"/>
              </a:spcBef>
              <a:spcAft>
                <a:spcPts val="600"/>
              </a:spcAft>
              <a:buFont typeface="Arial" panose="020B0604020202020204" pitchFamily="34" charset="0"/>
              <a:buChar char="•"/>
            </a:pPr>
            <a:r>
              <a:rPr lang="en-GB" sz="2000" dirty="0">
                <a:highlight>
                  <a:srgbClr val="B6FF99"/>
                </a:highlight>
                <a:latin typeface="Visuelt Pro Light" panose="020B0303040202040104" pitchFamily="34" charset="0"/>
              </a:rPr>
              <a:t>Reflect </a:t>
            </a:r>
            <a:r>
              <a:rPr lang="en-GB" sz="2000" dirty="0">
                <a:latin typeface="Visuelt Pro Light" panose="020B0303040202040104" pitchFamily="34" charset="0"/>
              </a:rPr>
              <a:t>on other perspectives (optional)</a:t>
            </a:r>
          </a:p>
        </p:txBody>
      </p:sp>
      <p:sp>
        <p:nvSpPr>
          <p:cNvPr id="2" name="Body Medium">
            <a:extLst>
              <a:ext uri="{FF2B5EF4-FFF2-40B4-BE49-F238E27FC236}">
                <a16:creationId xmlns:a16="http://schemas.microsoft.com/office/drawing/2014/main" id="{7C83DFB2-37ED-49C2-1264-9E85AA3DD6EF}"/>
              </a:ext>
            </a:extLst>
          </p:cNvPr>
          <p:cNvSpPr/>
          <p:nvPr/>
        </p:nvSpPr>
        <p:spPr>
          <a:xfrm>
            <a:off x="3886575" y="6209296"/>
            <a:ext cx="11083473" cy="347019"/>
          </a:xfrm>
          <a:prstGeom prst="rect">
            <a:avLst/>
          </a:prstGeom>
          <a:noFill/>
          <a:ln/>
        </p:spPr>
        <p:txBody>
          <a:bodyPr wrap="square" lIns="0" tIns="0" rIns="0" bIns="0" rtlCol="0" anchor="t"/>
          <a:lstStyle/>
          <a:p>
            <a:pPr lvl="1">
              <a:spcBef>
                <a:spcPts val="600"/>
              </a:spcBef>
              <a:spcAft>
                <a:spcPts val="600"/>
              </a:spcAft>
            </a:pPr>
            <a:r>
              <a:rPr lang="en-GB" sz="2000">
                <a:latin typeface="Visuelt Pro Light" panose="020B0303040202040104" pitchFamily="34" charset="0"/>
              </a:rPr>
              <a:t>Reminder: Submissions open on the </a:t>
            </a:r>
            <a:r>
              <a:rPr lang="en-GB" sz="2000">
                <a:highlight>
                  <a:srgbClr val="FF9700"/>
                </a:highlight>
                <a:latin typeface="Visuelt Pro Light" panose="020B0303040202040104" pitchFamily="34" charset="0"/>
              </a:rPr>
              <a:t>20</a:t>
            </a:r>
            <a:r>
              <a:rPr lang="en-GB" sz="2000" baseline="30000">
                <a:highlight>
                  <a:srgbClr val="FF9700"/>
                </a:highlight>
                <a:latin typeface="Visuelt Pro Light" panose="020B0303040202040104" pitchFamily="34" charset="0"/>
              </a:rPr>
              <a:t>th</a:t>
            </a:r>
            <a:r>
              <a:rPr lang="en-GB" sz="2000">
                <a:highlight>
                  <a:srgbClr val="FF9700"/>
                </a:highlight>
                <a:latin typeface="Visuelt Pro Light" panose="020B0303040202040104" pitchFamily="34" charset="0"/>
              </a:rPr>
              <a:t> May</a:t>
            </a:r>
          </a:p>
          <a:p>
            <a:pPr lvl="1">
              <a:spcBef>
                <a:spcPts val="600"/>
              </a:spcBef>
              <a:spcAft>
                <a:spcPts val="600"/>
              </a:spcAft>
            </a:pPr>
            <a:endParaRPr lang="en-GB" sz="2000">
              <a:latin typeface="Visuelt Pro Light" panose="020B0303040202040104" pitchFamily="34" charset="0"/>
            </a:endParaRPr>
          </a:p>
          <a:p>
            <a:pPr marL="342900" indent="-342900">
              <a:lnSpc>
                <a:spcPct val="150000"/>
              </a:lnSpc>
              <a:spcBef>
                <a:spcPts val="600"/>
              </a:spcBef>
              <a:spcAft>
                <a:spcPts val="600"/>
              </a:spcAft>
              <a:buFont typeface="Arial" panose="020B0604020202020204" pitchFamily="34" charset="0"/>
              <a:buChar char="•"/>
            </a:pPr>
            <a:endParaRPr lang="en-US" sz="2400">
              <a:latin typeface="VisueltPro-ExtraLight"/>
              <a:ea typeface="Visuelt Pro ExtraLight"/>
            </a:endParaRPr>
          </a:p>
        </p:txBody>
      </p:sp>
    </p:spTree>
    <p:extLst>
      <p:ext uri="{BB962C8B-B14F-4D97-AF65-F5344CB8AC3E}">
        <p14:creationId xmlns:p14="http://schemas.microsoft.com/office/powerpoint/2010/main" val="144147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E579E-7284-4C21-8EDE-DA3129069A5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E2A5681-9F9E-7B01-5D73-B8C5F3DA67EF}"/>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ody Medium">
            <a:extLst>
              <a:ext uri="{FF2B5EF4-FFF2-40B4-BE49-F238E27FC236}">
                <a16:creationId xmlns:a16="http://schemas.microsoft.com/office/drawing/2014/main" id="{A1FC8C0F-90A8-74DB-0913-D8634C27657D}"/>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4" name="Rectangle 3">
            <a:extLst>
              <a:ext uri="{FF2B5EF4-FFF2-40B4-BE49-F238E27FC236}">
                <a16:creationId xmlns:a16="http://schemas.microsoft.com/office/drawing/2014/main" id="{34D6725A-C90E-4DCB-0F0F-F05D54F2717F}"/>
              </a:ext>
            </a:extLst>
          </p:cNvPr>
          <p:cNvSpPr/>
          <p:nvPr/>
        </p:nvSpPr>
        <p:spPr>
          <a:xfrm>
            <a:off x="111125" y="4051300"/>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900C3C-4100-A0BC-9EE0-8EA2B472DD83}"/>
              </a:ext>
            </a:extLst>
          </p:cNvPr>
          <p:cNvSpPr/>
          <p:nvPr/>
        </p:nvSpPr>
        <p:spPr>
          <a:xfrm>
            <a:off x="9428312" y="3848715"/>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Body Medium">
            <a:extLst>
              <a:ext uri="{FF2B5EF4-FFF2-40B4-BE49-F238E27FC236}">
                <a16:creationId xmlns:a16="http://schemas.microsoft.com/office/drawing/2014/main" id="{BED8E4B3-AC60-9931-FA82-5369CEA5D5E5}"/>
              </a:ext>
            </a:extLst>
          </p:cNvPr>
          <p:cNvSpPr/>
          <p:nvPr/>
        </p:nvSpPr>
        <p:spPr>
          <a:xfrm>
            <a:off x="602961" y="547687"/>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Medium" panose="020B0503040202040104" pitchFamily="34" charset="0"/>
              </a:rPr>
              <a:t>Assessing growth (survey 2)</a:t>
            </a:r>
            <a:endParaRPr lang="en-US" sz="2800" kern="0">
              <a:solidFill>
                <a:srgbClr val="000000"/>
              </a:solidFill>
              <a:latin typeface="Visuelt Pro" panose="020B0503040202040104" pitchFamily="34" charset="0"/>
            </a:endParaRPr>
          </a:p>
        </p:txBody>
      </p:sp>
      <p:pic>
        <p:nvPicPr>
          <p:cNvPr id="7" name="Picture 6">
            <a:extLst>
              <a:ext uri="{FF2B5EF4-FFF2-40B4-BE49-F238E27FC236}">
                <a16:creationId xmlns:a16="http://schemas.microsoft.com/office/drawing/2014/main" id="{A99D3BE6-502E-C0C6-0223-3679473F6EFC}"/>
              </a:ext>
            </a:extLst>
          </p:cNvPr>
          <p:cNvPicPr>
            <a:picLocks noChangeAspect="1"/>
          </p:cNvPicPr>
          <p:nvPr/>
        </p:nvPicPr>
        <p:blipFill>
          <a:blip r:embed="rId3"/>
          <a:srcRect l="4659" t="16053" r="69312" b="9117"/>
          <a:stretch/>
        </p:blipFill>
        <p:spPr>
          <a:xfrm>
            <a:off x="9651768" y="4809295"/>
            <a:ext cx="1167194" cy="1833550"/>
          </a:xfrm>
          <a:prstGeom prst="rect">
            <a:avLst/>
          </a:prstGeom>
        </p:spPr>
      </p:pic>
      <p:sp>
        <p:nvSpPr>
          <p:cNvPr id="2" name="TextBox 1">
            <a:extLst>
              <a:ext uri="{FF2B5EF4-FFF2-40B4-BE49-F238E27FC236}">
                <a16:creationId xmlns:a16="http://schemas.microsoft.com/office/drawing/2014/main" id="{8C235057-423A-84B9-F751-997A93D474E0}"/>
              </a:ext>
            </a:extLst>
          </p:cNvPr>
          <p:cNvSpPr txBox="1"/>
          <p:nvPr/>
        </p:nvSpPr>
        <p:spPr>
          <a:xfrm>
            <a:off x="602961" y="5248318"/>
            <a:ext cx="9281613" cy="88870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kern="0">
                <a:solidFill>
                  <a:srgbClr val="000000"/>
                </a:solidFill>
                <a:highlight>
                  <a:srgbClr val="B6FF99"/>
                </a:highlight>
                <a:latin typeface="Visuelt Pro Light" panose="020B0303040202040104" pitchFamily="34" charset="0"/>
                <a:ea typeface="Visuelt Pro ExtraLight"/>
              </a:rPr>
              <a:t>Participants who attend the workshop and complete the workshop surveys will obtain an ‘Explorer’ digital badge</a:t>
            </a:r>
            <a:endParaRPr kumimoji="0" lang="en-US" sz="1800" b="0" i="0" u="none" strike="noStrike" kern="0" cap="none" spc="0" normalizeH="0" baseline="0" noProof="0">
              <a:ln>
                <a:noFill/>
              </a:ln>
              <a:solidFill>
                <a:srgbClr val="000000"/>
              </a:solidFill>
              <a:effectLst/>
              <a:highlight>
                <a:srgbClr val="B6FF99"/>
              </a:highlight>
              <a:uLnTx/>
              <a:uFillTx/>
              <a:latin typeface="Visuelt Pro Light" panose="020B0303040202040104" pitchFamily="34" charset="0"/>
              <a:ea typeface="Visuelt Pro ExtraLight"/>
              <a:cs typeface="+mn-cs"/>
            </a:endParaRPr>
          </a:p>
        </p:txBody>
      </p:sp>
      <p:pic>
        <p:nvPicPr>
          <p:cNvPr id="5" name="Picture 4" descr="A green and white circle with white lines and a green and orange circle with white lines and a black background&#10;&#10;AI-generated content may be incorrect.">
            <a:extLst>
              <a:ext uri="{FF2B5EF4-FFF2-40B4-BE49-F238E27FC236}">
                <a16:creationId xmlns:a16="http://schemas.microsoft.com/office/drawing/2014/main" id="{53CBB98F-C4C4-4F11-757D-524F22C85021}"/>
              </a:ext>
            </a:extLst>
          </p:cNvPr>
          <p:cNvPicPr>
            <a:picLocks noChangeAspect="1"/>
          </p:cNvPicPr>
          <p:nvPr/>
        </p:nvPicPr>
        <p:blipFill>
          <a:blip r:embed="rId4"/>
          <a:srcRect l="34890" r="40111"/>
          <a:stretch/>
        </p:blipFill>
        <p:spPr>
          <a:xfrm>
            <a:off x="0" y="1838892"/>
            <a:ext cx="3038396" cy="2831533"/>
          </a:xfrm>
          <a:prstGeom prst="rect">
            <a:avLst/>
          </a:prstGeom>
        </p:spPr>
      </p:pic>
      <p:sp>
        <p:nvSpPr>
          <p:cNvPr id="6" name="Oval 5">
            <a:extLst>
              <a:ext uri="{FF2B5EF4-FFF2-40B4-BE49-F238E27FC236}">
                <a16:creationId xmlns:a16="http://schemas.microsoft.com/office/drawing/2014/main" id="{4D303CA6-CFB1-0E8A-C918-6A183ED5D020}"/>
              </a:ext>
            </a:extLst>
          </p:cNvPr>
          <p:cNvSpPr/>
          <p:nvPr/>
        </p:nvSpPr>
        <p:spPr>
          <a:xfrm>
            <a:off x="2403066" y="2598794"/>
            <a:ext cx="1390650" cy="145250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AD4F0457-7BEF-6A00-B0A6-B66FA3786C34}"/>
              </a:ext>
            </a:extLst>
          </p:cNvPr>
          <p:cNvGraphicFramePr>
            <a:graphicFrameLocks noGrp="1"/>
          </p:cNvGraphicFramePr>
          <p:nvPr>
            <p:extLst>
              <p:ext uri="{D42A27DB-BD31-4B8C-83A1-F6EECF244321}">
                <p14:modId xmlns:p14="http://schemas.microsoft.com/office/powerpoint/2010/main" val="716410002"/>
              </p:ext>
            </p:extLst>
          </p:nvPr>
        </p:nvGraphicFramePr>
        <p:xfrm>
          <a:off x="3214183" y="1948661"/>
          <a:ext cx="7860217" cy="2502027"/>
        </p:xfrm>
        <a:graphic>
          <a:graphicData uri="http://schemas.openxmlformats.org/drawingml/2006/table">
            <a:tbl>
              <a:tblPr firstRow="1" bandRow="1">
                <a:tableStyleId>{C083E6E3-FA7D-4D7B-A595-EF9225AFEA82}</a:tableStyleId>
              </a:tblPr>
              <a:tblGrid>
                <a:gridCol w="1859167">
                  <a:extLst>
                    <a:ext uri="{9D8B030D-6E8A-4147-A177-3AD203B41FA5}">
                      <a16:colId xmlns:a16="http://schemas.microsoft.com/office/drawing/2014/main" val="2791638648"/>
                    </a:ext>
                  </a:extLst>
                </a:gridCol>
                <a:gridCol w="6001050">
                  <a:extLst>
                    <a:ext uri="{9D8B030D-6E8A-4147-A177-3AD203B41FA5}">
                      <a16:colId xmlns:a16="http://schemas.microsoft.com/office/drawing/2014/main" val="171805292"/>
                    </a:ext>
                  </a:extLst>
                </a:gridCol>
              </a:tblGrid>
              <a:tr h="0">
                <a:tc>
                  <a:txBody>
                    <a:bodyPr/>
                    <a:lstStyle/>
                    <a:p>
                      <a:r>
                        <a:rPr lang="en-GB" sz="1800" b="1">
                          <a:latin typeface="Visuelt Pro Light" panose="020B0303040202040104" pitchFamily="34" charset="0"/>
                        </a:rPr>
                        <a:t>Capability</a:t>
                      </a:r>
                    </a:p>
                  </a:txBody>
                  <a:tcPr>
                    <a:solidFill>
                      <a:srgbClr val="03ECDD"/>
                    </a:solidFill>
                  </a:tcPr>
                </a:tc>
                <a:tc>
                  <a:txBody>
                    <a:bodyPr/>
                    <a:lstStyle/>
                    <a:p>
                      <a:r>
                        <a:rPr lang="en-GB" sz="1800" b="1">
                          <a:latin typeface="Visuelt Pro Light" panose="020B0303040202040104" pitchFamily="34" charset="0"/>
                        </a:rPr>
                        <a:t>Statement</a:t>
                      </a:r>
                    </a:p>
                  </a:txBody>
                  <a:tcPr>
                    <a:solidFill>
                      <a:srgbClr val="03ECDD"/>
                    </a:solidFill>
                  </a:tcPr>
                </a:tc>
                <a:extLst>
                  <a:ext uri="{0D108BD9-81ED-4DB2-BD59-A6C34878D82A}">
                    <a16:rowId xmlns:a16="http://schemas.microsoft.com/office/drawing/2014/main" val="728828462"/>
                  </a:ext>
                </a:extLst>
              </a:tr>
              <a:tr h="434079">
                <a:tc>
                  <a:txBody>
                    <a:bodyPr/>
                    <a:lstStyle/>
                    <a:p>
                      <a:r>
                        <a:rPr lang="en-GB" sz="1800" b="1">
                          <a:latin typeface="Visuelt Pro Light" panose="020B0303040202040104" pitchFamily="34" charset="0"/>
                        </a:rPr>
                        <a:t>Care</a:t>
                      </a:r>
                    </a:p>
                  </a:txBody>
                  <a:tcPr>
                    <a:solidFill>
                      <a:srgbClr val="FFFAEF">
                        <a:alpha val="20000"/>
                      </a:srgbClr>
                    </a:solidFill>
                  </a:tcPr>
                </a:tc>
                <a:tc>
                  <a:txBody>
                    <a:bodyPr/>
                    <a:lstStyle/>
                    <a:p>
                      <a:pPr marL="0" marR="0" lvl="0" indent="0" algn="l" defTabSz="60963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800" kern="100">
                          <a:effectLst/>
                          <a:latin typeface="Visuelt Pro Light" panose="020B0303040202040104" pitchFamily="34" charset="0"/>
                        </a:rPr>
                        <a:t>Understand other people think and feel differently to me and still connect with them.</a:t>
                      </a:r>
                      <a:endParaRPr lang="en-GB" sz="1800">
                        <a:latin typeface="Visuelt Pro Light" panose="020B0303040202040104" pitchFamily="34" charset="0"/>
                      </a:endParaRPr>
                    </a:p>
                  </a:txBody>
                  <a:tcPr>
                    <a:solidFill>
                      <a:srgbClr val="FFFAEF">
                        <a:alpha val="20000"/>
                      </a:srgbClr>
                    </a:solidFill>
                  </a:tcPr>
                </a:tc>
                <a:extLst>
                  <a:ext uri="{0D108BD9-81ED-4DB2-BD59-A6C34878D82A}">
                    <a16:rowId xmlns:a16="http://schemas.microsoft.com/office/drawing/2014/main" val="2462516747"/>
                  </a:ext>
                </a:extLst>
              </a:tr>
              <a:tr h="434079">
                <a:tc>
                  <a:txBody>
                    <a:bodyPr/>
                    <a:lstStyle/>
                    <a:p>
                      <a:r>
                        <a:rPr lang="en-GB" sz="1800" b="1">
                          <a:latin typeface="Visuelt Pro Light" panose="020B0303040202040104" pitchFamily="34" charset="0"/>
                        </a:rPr>
                        <a:t>Curiosity</a:t>
                      </a:r>
                    </a:p>
                  </a:txBody>
                  <a:tcPr/>
                </a:tc>
                <a:tc>
                  <a:txBody>
                    <a:bodyPr/>
                    <a:lstStyle/>
                    <a:p>
                      <a:pPr marL="0" lvl="0" indent="0">
                        <a:lnSpc>
                          <a:spcPct val="115000"/>
                        </a:lnSpc>
                        <a:buFont typeface="Arial" panose="020B0604020202020204" pitchFamily="34" charset="0"/>
                        <a:buNone/>
                      </a:pPr>
                      <a:r>
                        <a:rPr lang="en-GB" sz="1800" kern="100">
                          <a:effectLst/>
                          <a:latin typeface="Visuelt Pro Light" panose="020B0303040202040104" pitchFamily="34" charset="0"/>
                        </a:rPr>
                        <a:t>Know where to look for answers and see people, animals and even plants as teachers.</a:t>
                      </a:r>
                      <a:endParaRPr lang="en-GB" sz="1800">
                        <a:latin typeface="Visuelt Pro Light" panose="020B0303040202040104" pitchFamily="34" charset="0"/>
                      </a:endParaRPr>
                    </a:p>
                  </a:txBody>
                  <a:tcPr/>
                </a:tc>
                <a:extLst>
                  <a:ext uri="{0D108BD9-81ED-4DB2-BD59-A6C34878D82A}">
                    <a16:rowId xmlns:a16="http://schemas.microsoft.com/office/drawing/2014/main" val="880890715"/>
                  </a:ext>
                </a:extLst>
              </a:tr>
              <a:tr h="700532">
                <a:tc>
                  <a:txBody>
                    <a:bodyPr/>
                    <a:lstStyle/>
                    <a:p>
                      <a:r>
                        <a:rPr lang="en-GB" sz="1800" b="1">
                          <a:latin typeface="Visuelt Pro Light" panose="020B0303040202040104" pitchFamily="34" charset="0"/>
                        </a:rPr>
                        <a:t>Critical thinking</a:t>
                      </a:r>
                    </a:p>
                  </a:txBody>
                  <a:tcPr>
                    <a:solidFill>
                      <a:srgbClr val="FFFAEF">
                        <a:alpha val="20000"/>
                      </a:srgbClr>
                    </a:solidFill>
                  </a:tcPr>
                </a:tc>
                <a:tc>
                  <a:txBody>
                    <a:bodyPr/>
                    <a:lstStyle/>
                    <a:p>
                      <a:pPr marL="0" lvl="0" indent="0">
                        <a:lnSpc>
                          <a:spcPct val="115000"/>
                        </a:lnSpc>
                        <a:buFont typeface="Arial" panose="020B0604020202020204" pitchFamily="34" charset="0"/>
                        <a:buNone/>
                      </a:pPr>
                      <a:r>
                        <a:rPr lang="en-GB" sz="1800" kern="100">
                          <a:effectLst/>
                          <a:latin typeface="Visuelt Pro Light" panose="020B0303040202040104" pitchFamily="34" charset="0"/>
                        </a:rPr>
                        <a:t>Look at lots of different information and ideas before deciding what to think or do.</a:t>
                      </a:r>
                      <a:endParaRPr lang="en-GB" sz="1800">
                        <a:latin typeface="Visuelt Pro Light" panose="020B0303040202040104" pitchFamily="34" charset="0"/>
                      </a:endParaRPr>
                    </a:p>
                  </a:txBody>
                  <a:tcPr>
                    <a:solidFill>
                      <a:srgbClr val="FFFAEF">
                        <a:alpha val="20000"/>
                      </a:srgbClr>
                    </a:solidFill>
                  </a:tcPr>
                </a:tc>
                <a:extLst>
                  <a:ext uri="{0D108BD9-81ED-4DB2-BD59-A6C34878D82A}">
                    <a16:rowId xmlns:a16="http://schemas.microsoft.com/office/drawing/2014/main" val="3557240161"/>
                  </a:ext>
                </a:extLst>
              </a:tr>
            </a:tbl>
          </a:graphicData>
        </a:graphic>
      </p:graphicFrame>
    </p:spTree>
    <p:extLst>
      <p:ext uri="{BB962C8B-B14F-4D97-AF65-F5344CB8AC3E}">
        <p14:creationId xmlns:p14="http://schemas.microsoft.com/office/powerpoint/2010/main" val="739735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5840"/>
        </a:solidFill>
        <a:effectLst/>
      </p:bgPr>
    </p:bg>
    <p:spTree>
      <p:nvGrpSpPr>
        <p:cNvPr id="1" name="">
          <a:extLst>
            <a:ext uri="{FF2B5EF4-FFF2-40B4-BE49-F238E27FC236}">
              <a16:creationId xmlns:a16="http://schemas.microsoft.com/office/drawing/2014/main" id="{186B6A51-4E6A-8822-0B2B-4E266EEEDBCB}"/>
            </a:ext>
          </a:extLst>
        </p:cNvPr>
        <p:cNvGrpSpPr/>
        <p:nvPr/>
      </p:nvGrpSpPr>
      <p:grpSpPr>
        <a:xfrm>
          <a:off x="0" y="0"/>
          <a:ext cx="0" cy="0"/>
          <a:chOff x="0" y="0"/>
          <a:chExt cx="0" cy="0"/>
        </a:xfrm>
      </p:grpSpPr>
      <p:sp>
        <p:nvSpPr>
          <p:cNvPr id="7" name="Improving the what why how and who">
            <a:extLst>
              <a:ext uri="{FF2B5EF4-FFF2-40B4-BE49-F238E27FC236}">
                <a16:creationId xmlns:a16="http://schemas.microsoft.com/office/drawing/2014/main" id="{D4D13EDA-C5CB-8135-8063-C03C531F7341}"/>
              </a:ext>
            </a:extLst>
          </p:cNvPr>
          <p:cNvSpPr/>
          <p:nvPr/>
        </p:nvSpPr>
        <p:spPr>
          <a:xfrm>
            <a:off x="607368" y="439644"/>
            <a:ext cx="7275455" cy="2050927"/>
          </a:xfrm>
          <a:prstGeom prst="rect">
            <a:avLst/>
          </a:prstGeom>
          <a:noFill/>
          <a:ln/>
        </p:spPr>
        <p:txBody>
          <a:bodyPr wrap="square" lIns="0" tIns="0" rIns="0" bIns="0" rtlCol="0" anchor="b"/>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6800" b="1" dirty="0">
                <a:solidFill>
                  <a:srgbClr val="F6F2E9"/>
                </a:solidFill>
                <a:latin typeface="Arial" panose="020B0604020202020204" pitchFamily="34" charset="0"/>
                <a:cs typeface="Arial" panose="020B0604020202020204" pitchFamily="34" charset="0"/>
              </a:rPr>
              <a:t>Optional a</a:t>
            </a:r>
            <a:r>
              <a:rPr kumimoji="0" lang="en-US" sz="6800" b="1" i="0" u="none" strike="noStrike" kern="1200" cap="none" spc="0" normalizeH="0" baseline="0" noProof="0" dirty="0" err="1">
                <a:ln>
                  <a:noFill/>
                </a:ln>
                <a:solidFill>
                  <a:srgbClr val="F6F2E9"/>
                </a:solidFill>
                <a:effectLst/>
                <a:uLnTx/>
                <a:uFillTx/>
                <a:latin typeface="Arial" panose="020B0604020202020204" pitchFamily="34" charset="0"/>
                <a:ea typeface="+mn-ea"/>
                <a:cs typeface="Arial" panose="020B0604020202020204" pitchFamily="34" charset="0"/>
              </a:rPr>
              <a:t>ctivities</a:t>
            </a:r>
            <a:endParaRPr kumimoji="0" lang="en-US" sz="6800" b="1" i="0" u="none" strike="noStrike" kern="1200" cap="none" spc="0" normalizeH="0" baseline="0" noProof="0" dirty="0">
              <a:ln>
                <a:noFill/>
              </a:ln>
              <a:solidFill>
                <a:srgbClr val="F6F2E9"/>
              </a:solidFill>
              <a:effectLst/>
              <a:uLnTx/>
              <a:uFillTx/>
              <a:latin typeface="Arial" panose="020B0604020202020204" pitchFamily="34" charset="0"/>
              <a:ea typeface="+mn-ea"/>
              <a:cs typeface="Arial" panose="020B0604020202020204" pitchFamily="34" charset="0"/>
            </a:endParaRPr>
          </a:p>
        </p:txBody>
      </p:sp>
      <p:pic>
        <p:nvPicPr>
          <p:cNvPr id="2" name="Picture 1" descr="A yellow and blue star with a blue star in the center&#10;&#10;Description automatically generated">
            <a:extLst>
              <a:ext uri="{FF2B5EF4-FFF2-40B4-BE49-F238E27FC236}">
                <a16:creationId xmlns:a16="http://schemas.microsoft.com/office/drawing/2014/main" id="{A73DCDAB-4E9B-60B4-55C5-5010346A8C0E}"/>
              </a:ext>
            </a:extLst>
          </p:cNvPr>
          <p:cNvPicPr>
            <a:picLocks noChangeAspect="1"/>
          </p:cNvPicPr>
          <p:nvPr/>
        </p:nvPicPr>
        <p:blipFill>
          <a:blip r:embed="rId3">
            <a:extLst>
              <a:ext uri="{28A0092B-C50C-407E-A947-70E740481C1C}">
                <a14:useLocalDpi xmlns:a14="http://schemas.microsoft.com/office/drawing/2010/main" val="0"/>
              </a:ext>
            </a:extLst>
          </a:blip>
          <a:srcRect l="-4768" t="-12020" r="39862" b="41977"/>
          <a:stretch/>
        </p:blipFill>
        <p:spPr>
          <a:xfrm>
            <a:off x="4245096" y="-1717581"/>
            <a:ext cx="7946904" cy="8575581"/>
          </a:xfrm>
          <a:prstGeom prst="rect">
            <a:avLst/>
          </a:prstGeom>
        </p:spPr>
      </p:pic>
    </p:spTree>
    <p:extLst>
      <p:ext uri="{BB962C8B-B14F-4D97-AF65-F5344CB8AC3E}">
        <p14:creationId xmlns:p14="http://schemas.microsoft.com/office/powerpoint/2010/main" val="1915636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22B2-6D85-654C-8E8B-18C09FEBBEA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8A66F56-15BD-7773-EC59-F11DBE85A7FA}"/>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ody Medium">
            <a:extLst>
              <a:ext uri="{FF2B5EF4-FFF2-40B4-BE49-F238E27FC236}">
                <a16:creationId xmlns:a16="http://schemas.microsoft.com/office/drawing/2014/main" id="{1DED6A75-55F0-69C1-9C4B-97FF107638D5}"/>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15" name="Body Medium">
            <a:extLst>
              <a:ext uri="{FF2B5EF4-FFF2-40B4-BE49-F238E27FC236}">
                <a16:creationId xmlns:a16="http://schemas.microsoft.com/office/drawing/2014/main" id="{B5EF262F-DB1E-FE09-9EB6-097986396B44}"/>
              </a:ext>
            </a:extLst>
          </p:cNvPr>
          <p:cNvSpPr/>
          <p:nvPr/>
        </p:nvSpPr>
        <p:spPr>
          <a:xfrm>
            <a:off x="440891" y="295080"/>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panose="020B0503040202040104" pitchFamily="34" charset="0"/>
              </a:rPr>
              <a:t>Revisiting the story of me, we &amp; now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panose="020B0503040202040104" pitchFamily="34" charset="0"/>
              </a:rPr>
              <a:t>(optional activity)</a:t>
            </a:r>
          </a:p>
        </p:txBody>
      </p:sp>
      <p:sp>
        <p:nvSpPr>
          <p:cNvPr id="7" name="TextBox 6">
            <a:extLst>
              <a:ext uri="{FF2B5EF4-FFF2-40B4-BE49-F238E27FC236}">
                <a16:creationId xmlns:a16="http://schemas.microsoft.com/office/drawing/2014/main" id="{076B7C24-E793-954E-5293-BDF8FF940923}"/>
              </a:ext>
            </a:extLst>
          </p:cNvPr>
          <p:cNvSpPr txBox="1"/>
          <p:nvPr/>
        </p:nvSpPr>
        <p:spPr>
          <a:xfrm>
            <a:off x="440891" y="6443604"/>
            <a:ext cx="10036174" cy="276999"/>
          </a:xfrm>
          <a:prstGeom prst="rect">
            <a:avLst/>
          </a:prstGeom>
          <a:noFill/>
        </p:spPr>
        <p:txBody>
          <a:bodyPr wrap="square">
            <a:spAutoFit/>
          </a:bodyPr>
          <a:lstStyle/>
          <a:p>
            <a:r>
              <a:rPr lang="en-GB" sz="1200">
                <a:latin typeface="Visuelt Pro Light" panose="020B0303040202040104" pitchFamily="34" charset="0"/>
              </a:rPr>
              <a:t>Source: Marshall Ganz. 2009. What Is Public Narrative: Self, Us &amp; Now (Public Narrative Worksheet). Working Paper. </a:t>
            </a:r>
          </a:p>
        </p:txBody>
      </p:sp>
      <p:sp>
        <p:nvSpPr>
          <p:cNvPr id="12" name="TextBox 11">
            <a:extLst>
              <a:ext uri="{FF2B5EF4-FFF2-40B4-BE49-F238E27FC236}">
                <a16:creationId xmlns:a16="http://schemas.microsoft.com/office/drawing/2014/main" id="{BEC18515-9DF0-6B2F-C7A2-C652965C3F24}"/>
              </a:ext>
            </a:extLst>
          </p:cNvPr>
          <p:cNvSpPr txBox="1"/>
          <p:nvPr/>
        </p:nvSpPr>
        <p:spPr>
          <a:xfrm>
            <a:off x="972906" y="1947449"/>
            <a:ext cx="5242456" cy="369332"/>
          </a:xfrm>
          <a:prstGeom prst="rect">
            <a:avLst/>
          </a:prstGeom>
          <a:noFill/>
        </p:spPr>
        <p:txBody>
          <a:bodyPr wrap="square">
            <a:spAutoFit/>
          </a:bodyPr>
          <a:lstStyle/>
          <a:p>
            <a:endParaRPr lang="en-GB">
              <a:latin typeface="Visuelt Pro" panose="020B0503040202040104" pitchFamily="34" charset="0"/>
            </a:endParaRPr>
          </a:p>
        </p:txBody>
      </p:sp>
      <p:sp>
        <p:nvSpPr>
          <p:cNvPr id="13" name="Body Medium">
            <a:extLst>
              <a:ext uri="{FF2B5EF4-FFF2-40B4-BE49-F238E27FC236}">
                <a16:creationId xmlns:a16="http://schemas.microsoft.com/office/drawing/2014/main" id="{0F777479-8944-46D0-1109-DCE85462B1A4}"/>
              </a:ext>
            </a:extLst>
          </p:cNvPr>
          <p:cNvSpPr/>
          <p:nvPr/>
        </p:nvSpPr>
        <p:spPr>
          <a:xfrm>
            <a:off x="440891" y="1736229"/>
            <a:ext cx="5493039" cy="4691798"/>
          </a:xfrm>
          <a:prstGeom prst="rect">
            <a:avLst/>
          </a:prstGeom>
          <a:noFill/>
          <a:ln/>
        </p:spPr>
        <p:txBody>
          <a:bodyPr wrap="square" lIns="0" tIns="0" rIns="0" bIns="0" rtlCol="0" anchor="t"/>
          <a:lstStyle/>
          <a:p>
            <a:pPr>
              <a:lnSpc>
                <a:spcPct val="150000"/>
              </a:lnSpc>
            </a:pPr>
            <a:endParaRPr lang="en-US" sz="2400">
              <a:latin typeface="VisueltPro-ExtraLight"/>
              <a:ea typeface="Visuelt Pro ExtraLight"/>
            </a:endParaRPr>
          </a:p>
        </p:txBody>
      </p:sp>
      <p:sp>
        <p:nvSpPr>
          <p:cNvPr id="14" name="TextBox 13">
            <a:extLst>
              <a:ext uri="{FF2B5EF4-FFF2-40B4-BE49-F238E27FC236}">
                <a16:creationId xmlns:a16="http://schemas.microsoft.com/office/drawing/2014/main" id="{1B6C2FDC-BBE3-0AFB-D7A9-F2999F45AAC6}"/>
              </a:ext>
            </a:extLst>
          </p:cNvPr>
          <p:cNvSpPr txBox="1"/>
          <p:nvPr/>
        </p:nvSpPr>
        <p:spPr>
          <a:xfrm>
            <a:off x="440891" y="1736229"/>
            <a:ext cx="5596405" cy="888705"/>
          </a:xfrm>
          <a:prstGeom prst="rect">
            <a:avLst/>
          </a:prstGeom>
          <a:noFill/>
        </p:spPr>
        <p:txBody>
          <a:bodyPr wrap="square">
            <a:spAutoFit/>
          </a:bodyPr>
          <a:lstStyle/>
          <a:p>
            <a:pPr defTabSz="457200">
              <a:lnSpc>
                <a:spcPct val="150000"/>
              </a:lnSpc>
              <a:defRPr/>
            </a:pPr>
            <a:r>
              <a:rPr lang="en-GB">
                <a:latin typeface="Visuelt Pro Light" panose="020B0303040202040104" pitchFamily="34" charset="0"/>
                <a:ea typeface="Visuelt Pro ExtraLight"/>
              </a:rPr>
              <a:t>C</a:t>
            </a:r>
            <a:r>
              <a:rPr lang="en-GB" sz="1800">
                <a:latin typeface="Visuelt Pro Light" panose="020B0303040202040104" pitchFamily="34" charset="0"/>
                <a:ea typeface="Visuelt Pro ExtraLight"/>
              </a:rPr>
              <a:t>reate a public narrative that connects you, your team, and your community to a Spark brief. </a:t>
            </a:r>
          </a:p>
        </p:txBody>
      </p:sp>
      <p:sp>
        <p:nvSpPr>
          <p:cNvPr id="18" name="TextBox 17">
            <a:extLst>
              <a:ext uri="{FF2B5EF4-FFF2-40B4-BE49-F238E27FC236}">
                <a16:creationId xmlns:a16="http://schemas.microsoft.com/office/drawing/2014/main" id="{1B03AD46-E2A9-B349-9047-39A1A01923EB}"/>
              </a:ext>
            </a:extLst>
          </p:cNvPr>
          <p:cNvSpPr txBox="1"/>
          <p:nvPr/>
        </p:nvSpPr>
        <p:spPr>
          <a:xfrm>
            <a:off x="444032" y="2795119"/>
            <a:ext cx="5596405" cy="3381695"/>
          </a:xfrm>
          <a:prstGeom prst="rect">
            <a:avLst/>
          </a:prstGeom>
          <a:noFill/>
        </p:spPr>
        <p:txBody>
          <a:bodyPr wrap="square">
            <a:spAutoFit/>
          </a:bodyPr>
          <a:lstStyle/>
          <a:p>
            <a:pPr marL="285750" indent="-285750" defTabSz="457200">
              <a:lnSpc>
                <a:spcPct val="150000"/>
              </a:lnSpc>
              <a:buFont typeface="Arial" panose="020B0604020202020204" pitchFamily="34" charset="0"/>
              <a:buChar char="•"/>
              <a:defRPr/>
            </a:pPr>
            <a:r>
              <a:rPr lang="en-GB" sz="1800">
                <a:highlight>
                  <a:srgbClr val="B6FF99"/>
                </a:highlight>
                <a:latin typeface="Visuelt Pro Light" panose="020B0303040202040104" pitchFamily="34" charset="0"/>
                <a:ea typeface="Visuelt Pro ExtraLight"/>
              </a:rPr>
              <a:t>The story of me</a:t>
            </a:r>
            <a:r>
              <a:rPr lang="en-GB" sz="1800">
                <a:latin typeface="Visuelt Pro Light" panose="020B0303040202040104" pitchFamily="34" charset="0"/>
                <a:ea typeface="Visuelt Pro ExtraLight"/>
              </a:rPr>
              <a:t> is a personal story that demonstrates a connection to a Spark brief.  </a:t>
            </a:r>
          </a:p>
          <a:p>
            <a:pPr marL="285750" indent="-285750" defTabSz="457200">
              <a:lnSpc>
                <a:spcPct val="150000"/>
              </a:lnSpc>
              <a:buFont typeface="Arial" panose="020B0604020202020204" pitchFamily="34" charset="0"/>
              <a:buChar char="•"/>
              <a:defRPr/>
            </a:pPr>
            <a:r>
              <a:rPr lang="en-GB" sz="1800">
                <a:highlight>
                  <a:srgbClr val="B6FF99"/>
                </a:highlight>
                <a:latin typeface="Visuelt Pro Light" panose="020B0303040202040104" pitchFamily="34" charset="0"/>
                <a:ea typeface="Visuelt Pro ExtraLight"/>
              </a:rPr>
              <a:t>The story of us</a:t>
            </a:r>
            <a:r>
              <a:rPr lang="en-GB" sz="1800">
                <a:latin typeface="Visuelt Pro Light" panose="020B0303040202040104" pitchFamily="34" charset="0"/>
                <a:ea typeface="Visuelt Pro ExtraLight"/>
              </a:rPr>
              <a:t> is a collective story that highlights the shared purpose, goal, or vision of your team in connection to the Spark brief. </a:t>
            </a:r>
          </a:p>
          <a:p>
            <a:pPr marL="285750" indent="-285750" defTabSz="457200">
              <a:lnSpc>
                <a:spcPct val="150000"/>
              </a:lnSpc>
              <a:buFont typeface="Arial" panose="020B0604020202020204" pitchFamily="34" charset="0"/>
              <a:buChar char="•"/>
              <a:defRPr/>
            </a:pPr>
            <a:r>
              <a:rPr lang="en-GB" sz="1800">
                <a:highlight>
                  <a:srgbClr val="B6FF99"/>
                </a:highlight>
                <a:latin typeface="Visuelt Pro Light" panose="020B0303040202040104" pitchFamily="34" charset="0"/>
                <a:ea typeface="Visuelt Pro ExtraLight"/>
              </a:rPr>
              <a:t>The story of now</a:t>
            </a:r>
            <a:r>
              <a:rPr lang="en-GB" sz="1800">
                <a:latin typeface="Visuelt Pro Light" panose="020B0303040202040104" pitchFamily="34" charset="0"/>
                <a:ea typeface="Visuelt Pro ExtraLight"/>
              </a:rPr>
              <a:t> describes the aspiration of a community or place, to make change happen through a call to action. </a:t>
            </a:r>
          </a:p>
        </p:txBody>
      </p:sp>
      <p:grpSp>
        <p:nvGrpSpPr>
          <p:cNvPr id="33" name="Group 32">
            <a:extLst>
              <a:ext uri="{FF2B5EF4-FFF2-40B4-BE49-F238E27FC236}">
                <a16:creationId xmlns:a16="http://schemas.microsoft.com/office/drawing/2014/main" id="{F2F4045D-BC12-162B-D5A0-7A6F81694DBB}"/>
              </a:ext>
            </a:extLst>
          </p:cNvPr>
          <p:cNvGrpSpPr/>
          <p:nvPr/>
        </p:nvGrpSpPr>
        <p:grpSpPr>
          <a:xfrm>
            <a:off x="6199565" y="2180581"/>
            <a:ext cx="4883536" cy="3879538"/>
            <a:chOff x="6373188" y="1858117"/>
            <a:chExt cx="4883536" cy="3879538"/>
          </a:xfrm>
        </p:grpSpPr>
        <p:sp>
          <p:nvSpPr>
            <p:cNvPr id="8" name="Rectangle 7">
              <a:extLst>
                <a:ext uri="{FF2B5EF4-FFF2-40B4-BE49-F238E27FC236}">
                  <a16:creationId xmlns:a16="http://schemas.microsoft.com/office/drawing/2014/main" id="{D3DE5AAF-6910-333D-F48F-21078F429072}"/>
                </a:ext>
              </a:extLst>
            </p:cNvPr>
            <p:cNvSpPr/>
            <p:nvPr/>
          </p:nvSpPr>
          <p:spPr>
            <a:xfrm>
              <a:off x="9428312" y="3848715"/>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79A68B7-F175-E7DD-E1C2-558724EC6CF1}"/>
                </a:ext>
              </a:extLst>
            </p:cNvPr>
            <p:cNvSpPr/>
            <p:nvPr/>
          </p:nvSpPr>
          <p:spPr>
            <a:xfrm>
              <a:off x="6636540" y="1873449"/>
              <a:ext cx="1865094" cy="1865094"/>
            </a:xfrm>
            <a:prstGeom prst="ellipse">
              <a:avLst/>
            </a:prstGeom>
            <a:solidFill>
              <a:srgbClr val="03EC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3EF32F94-6926-ECAC-71C8-F9B2AF2D67BD}"/>
                </a:ext>
              </a:extLst>
            </p:cNvPr>
            <p:cNvSpPr txBox="1"/>
            <p:nvPr/>
          </p:nvSpPr>
          <p:spPr>
            <a:xfrm>
              <a:off x="6476691" y="2650601"/>
              <a:ext cx="2184791" cy="3693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Visuelt Pro Light"/>
                  <a:ea typeface="+mn-ea"/>
                  <a:cs typeface="+mn-cs"/>
                </a:rPr>
                <a:t>Story of </a:t>
              </a:r>
              <a:r>
                <a:rPr kumimoji="0" lang="en-GB" sz="1800" i="0" u="none" strike="noStrike" kern="1200" cap="none" spc="0" normalizeH="0" baseline="0" noProof="0">
                  <a:ln>
                    <a:noFill/>
                  </a:ln>
                  <a:solidFill>
                    <a:srgbClr val="000000"/>
                  </a:solidFill>
                  <a:effectLst/>
                  <a:uLnTx/>
                  <a:uFillTx/>
                  <a:latin typeface="Visuelt Pro Medium" panose="020B0603050202040104" pitchFamily="34" charset="0"/>
                </a:rPr>
                <a:t>me</a:t>
              </a:r>
            </a:p>
          </p:txBody>
        </p:sp>
        <p:sp>
          <p:nvSpPr>
            <p:cNvPr id="21" name="Oval 20">
              <a:extLst>
                <a:ext uri="{FF2B5EF4-FFF2-40B4-BE49-F238E27FC236}">
                  <a16:creationId xmlns:a16="http://schemas.microsoft.com/office/drawing/2014/main" id="{0CC9A41E-DF20-4E72-8945-E218564292AB}"/>
                </a:ext>
              </a:extLst>
            </p:cNvPr>
            <p:cNvSpPr/>
            <p:nvPr/>
          </p:nvSpPr>
          <p:spPr>
            <a:xfrm>
              <a:off x="9191090" y="1858117"/>
              <a:ext cx="1865094" cy="1865094"/>
            </a:xfrm>
            <a:prstGeom prst="ellipse">
              <a:avLst/>
            </a:prstGeom>
            <a:solidFill>
              <a:srgbClr val="2BB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850F5B3C-022B-D2A9-37D2-2381F41DB886}"/>
                </a:ext>
              </a:extLst>
            </p:cNvPr>
            <p:cNvSpPr txBox="1"/>
            <p:nvPr/>
          </p:nvSpPr>
          <p:spPr>
            <a:xfrm>
              <a:off x="9035354" y="2603094"/>
              <a:ext cx="2184791" cy="3693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Visuelt Pro Light"/>
                  <a:ea typeface="+mn-ea"/>
                  <a:cs typeface="+mn-cs"/>
                </a:rPr>
                <a:t>Story of </a:t>
              </a:r>
              <a:r>
                <a:rPr kumimoji="0" lang="en-GB" sz="1800" i="0" u="none" strike="noStrike" kern="1200" cap="none" spc="0" normalizeH="0" baseline="0" noProof="0">
                  <a:ln>
                    <a:noFill/>
                  </a:ln>
                  <a:solidFill>
                    <a:srgbClr val="000000"/>
                  </a:solidFill>
                  <a:effectLst/>
                  <a:uLnTx/>
                  <a:uFillTx/>
                  <a:latin typeface="Visuelt Pro Medium" panose="020B0603050202040104" pitchFamily="34" charset="0"/>
                </a:rPr>
                <a:t>we</a:t>
              </a:r>
            </a:p>
          </p:txBody>
        </p:sp>
        <p:sp>
          <p:nvSpPr>
            <p:cNvPr id="23" name="Oval 22">
              <a:extLst>
                <a:ext uri="{FF2B5EF4-FFF2-40B4-BE49-F238E27FC236}">
                  <a16:creationId xmlns:a16="http://schemas.microsoft.com/office/drawing/2014/main" id="{8C6F9503-F606-D42B-9541-D28F8E5CAC91}"/>
                </a:ext>
              </a:extLst>
            </p:cNvPr>
            <p:cNvSpPr/>
            <p:nvPr/>
          </p:nvSpPr>
          <p:spPr>
            <a:xfrm>
              <a:off x="7903359" y="3872561"/>
              <a:ext cx="1865094" cy="1865094"/>
            </a:xfrm>
            <a:prstGeom prst="ellipse">
              <a:avLst/>
            </a:prstGeom>
            <a:solidFill>
              <a:srgbClr val="00B8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4353D095-9360-4CA7-5F7A-A3522E358AA8}"/>
                </a:ext>
              </a:extLst>
            </p:cNvPr>
            <p:cNvSpPr txBox="1"/>
            <p:nvPr/>
          </p:nvSpPr>
          <p:spPr>
            <a:xfrm>
              <a:off x="7727381" y="4648743"/>
              <a:ext cx="2184791" cy="3693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Visuelt Pro Light"/>
                  <a:ea typeface="+mn-ea"/>
                  <a:cs typeface="+mn-cs"/>
                </a:rPr>
                <a:t>Story of </a:t>
              </a:r>
              <a:r>
                <a:rPr kumimoji="0" lang="en-GB" sz="1800" i="0" u="none" strike="noStrike" kern="1200" cap="none" spc="0" normalizeH="0" baseline="0" noProof="0">
                  <a:ln>
                    <a:noFill/>
                  </a:ln>
                  <a:solidFill>
                    <a:srgbClr val="000000"/>
                  </a:solidFill>
                  <a:effectLst/>
                  <a:uLnTx/>
                  <a:uFillTx/>
                  <a:latin typeface="Visuelt Pro Medium" panose="020B0603050202040104" pitchFamily="34" charset="0"/>
                </a:rPr>
                <a:t>now</a:t>
              </a:r>
            </a:p>
          </p:txBody>
        </p:sp>
        <p:sp>
          <p:nvSpPr>
            <p:cNvPr id="27" name="Arrow: Up-Down 26">
              <a:extLst>
                <a:ext uri="{FF2B5EF4-FFF2-40B4-BE49-F238E27FC236}">
                  <a16:creationId xmlns:a16="http://schemas.microsoft.com/office/drawing/2014/main" id="{98E778A8-A07C-0991-DA2E-4D6022DA0105}"/>
                </a:ext>
              </a:extLst>
            </p:cNvPr>
            <p:cNvSpPr/>
            <p:nvPr/>
          </p:nvSpPr>
          <p:spPr>
            <a:xfrm rot="19399368">
              <a:off x="7944996" y="3424225"/>
              <a:ext cx="484632" cy="811101"/>
            </a:xfrm>
            <a:prstGeom prst="upDownArrow">
              <a:avLst/>
            </a:prstGeom>
            <a:solidFill>
              <a:srgbClr val="025F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9479FC31-78C8-85A7-61C4-C8078E938651}"/>
                </a:ext>
              </a:extLst>
            </p:cNvPr>
            <p:cNvSpPr txBox="1"/>
            <p:nvPr/>
          </p:nvSpPr>
          <p:spPr>
            <a:xfrm>
              <a:off x="7727381" y="1982934"/>
              <a:ext cx="2184791" cy="307777"/>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000000"/>
                  </a:solidFill>
                  <a:effectLst/>
                  <a:uLnTx/>
                  <a:uFillTx/>
                  <a:latin typeface="Visuelt Pro Light"/>
                  <a:ea typeface="+mn-ea"/>
                  <a:cs typeface="+mn-cs"/>
                </a:rPr>
                <a:t>Community</a:t>
              </a:r>
            </a:p>
          </p:txBody>
        </p:sp>
        <p:sp>
          <p:nvSpPr>
            <p:cNvPr id="29" name="TextBox 28">
              <a:extLst>
                <a:ext uri="{FF2B5EF4-FFF2-40B4-BE49-F238E27FC236}">
                  <a16:creationId xmlns:a16="http://schemas.microsoft.com/office/drawing/2014/main" id="{F874F4AC-16AB-BD2D-1F8C-657F93F3FDF7}"/>
                </a:ext>
              </a:extLst>
            </p:cNvPr>
            <p:cNvSpPr txBox="1"/>
            <p:nvPr/>
          </p:nvSpPr>
          <p:spPr>
            <a:xfrm>
              <a:off x="9071933" y="3857229"/>
              <a:ext cx="2184791" cy="307777"/>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000000"/>
                  </a:solidFill>
                  <a:effectLst/>
                  <a:uLnTx/>
                  <a:uFillTx/>
                  <a:latin typeface="Visuelt Pro Light"/>
                  <a:ea typeface="+mn-ea"/>
                  <a:cs typeface="+mn-cs"/>
                </a:rPr>
                <a:t>Urgency</a:t>
              </a:r>
            </a:p>
          </p:txBody>
        </p:sp>
        <p:sp>
          <p:nvSpPr>
            <p:cNvPr id="30" name="TextBox 29">
              <a:extLst>
                <a:ext uri="{FF2B5EF4-FFF2-40B4-BE49-F238E27FC236}">
                  <a16:creationId xmlns:a16="http://schemas.microsoft.com/office/drawing/2014/main" id="{01CD4D03-1296-ECFF-68E3-2CADED55FDBE}"/>
                </a:ext>
              </a:extLst>
            </p:cNvPr>
            <p:cNvSpPr txBox="1"/>
            <p:nvPr/>
          </p:nvSpPr>
          <p:spPr>
            <a:xfrm>
              <a:off x="6373188" y="3872561"/>
              <a:ext cx="2184791" cy="307777"/>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000000"/>
                  </a:solidFill>
                  <a:effectLst/>
                  <a:uLnTx/>
                  <a:uFillTx/>
                  <a:latin typeface="Visuelt Pro Light"/>
                  <a:ea typeface="+mn-ea"/>
                  <a:cs typeface="+mn-cs"/>
                </a:rPr>
                <a:t>Purpose</a:t>
              </a:r>
            </a:p>
          </p:txBody>
        </p:sp>
        <p:sp>
          <p:nvSpPr>
            <p:cNvPr id="31" name="Arrow: Up-Down 30">
              <a:extLst>
                <a:ext uri="{FF2B5EF4-FFF2-40B4-BE49-F238E27FC236}">
                  <a16:creationId xmlns:a16="http://schemas.microsoft.com/office/drawing/2014/main" id="{12330F10-79D5-F109-836C-6DA61886BD67}"/>
                </a:ext>
              </a:extLst>
            </p:cNvPr>
            <p:cNvSpPr/>
            <p:nvPr/>
          </p:nvSpPr>
          <p:spPr>
            <a:xfrm rot="1885416">
              <a:off x="9247833" y="3400001"/>
              <a:ext cx="484632" cy="811101"/>
            </a:xfrm>
            <a:prstGeom prst="upDownArrow">
              <a:avLst/>
            </a:prstGeom>
            <a:solidFill>
              <a:srgbClr val="025F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Down 31">
              <a:extLst>
                <a:ext uri="{FF2B5EF4-FFF2-40B4-BE49-F238E27FC236}">
                  <a16:creationId xmlns:a16="http://schemas.microsoft.com/office/drawing/2014/main" id="{BECFC9BE-8D20-F663-9E05-4E49C7856120}"/>
                </a:ext>
              </a:extLst>
            </p:cNvPr>
            <p:cNvSpPr/>
            <p:nvPr/>
          </p:nvSpPr>
          <p:spPr>
            <a:xfrm rot="5400000">
              <a:off x="8610779" y="2394924"/>
              <a:ext cx="484632" cy="811101"/>
            </a:xfrm>
            <a:prstGeom prst="upDownArrow">
              <a:avLst/>
            </a:prstGeom>
            <a:solidFill>
              <a:srgbClr val="025F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0300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408A-3839-A650-2B33-D77752FA887B}"/>
            </a:ext>
          </a:extLst>
        </p:cNvPr>
        <p:cNvGrpSpPr/>
        <p:nvPr/>
      </p:nvGrpSpPr>
      <p:grpSpPr>
        <a:xfrm>
          <a:off x="0" y="0"/>
          <a:ext cx="0" cy="0"/>
          <a:chOff x="0" y="0"/>
          <a:chExt cx="0" cy="0"/>
        </a:xfrm>
      </p:grpSpPr>
      <p:sp>
        <p:nvSpPr>
          <p:cNvPr id="17" name="Body Medium">
            <a:extLst>
              <a:ext uri="{FF2B5EF4-FFF2-40B4-BE49-F238E27FC236}">
                <a16:creationId xmlns:a16="http://schemas.microsoft.com/office/drawing/2014/main" id="{8EF7D452-7EDE-5735-F041-B5CEAE9C629F}"/>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4" name="Rectangle 3">
            <a:extLst>
              <a:ext uri="{FF2B5EF4-FFF2-40B4-BE49-F238E27FC236}">
                <a16:creationId xmlns:a16="http://schemas.microsoft.com/office/drawing/2014/main" id="{3FE7FA25-98B8-BAE1-D1E5-1431E3374C52}"/>
              </a:ext>
            </a:extLst>
          </p:cNvPr>
          <p:cNvSpPr/>
          <p:nvPr/>
        </p:nvSpPr>
        <p:spPr>
          <a:xfrm>
            <a:off x="111125" y="4051300"/>
            <a:ext cx="1390650" cy="6191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B501054-C1B4-55CA-3658-85BDC4AABF38}"/>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Body Medium">
            <a:extLst>
              <a:ext uri="{FF2B5EF4-FFF2-40B4-BE49-F238E27FC236}">
                <a16:creationId xmlns:a16="http://schemas.microsoft.com/office/drawing/2014/main" id="{DD2355CC-6CF8-F5CD-6EAE-5818C0AFA5F2}"/>
              </a:ext>
            </a:extLst>
          </p:cNvPr>
          <p:cNvSpPr/>
          <p:nvPr/>
        </p:nvSpPr>
        <p:spPr>
          <a:xfrm>
            <a:off x="602961" y="547687"/>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a:solidFill>
                  <a:srgbClr val="000000"/>
                </a:solidFill>
                <a:latin typeface="Visuelt Pro Medium" panose="020B0603050202040104" pitchFamily="34" charset="0"/>
              </a:rPr>
              <a:t>Reflections (optional activity)</a:t>
            </a:r>
          </a:p>
        </p:txBody>
      </p:sp>
      <p:sp>
        <p:nvSpPr>
          <p:cNvPr id="11" name="TextBox 10">
            <a:extLst>
              <a:ext uri="{FF2B5EF4-FFF2-40B4-BE49-F238E27FC236}">
                <a16:creationId xmlns:a16="http://schemas.microsoft.com/office/drawing/2014/main" id="{C723A0F5-D1D8-9A17-559C-A2F0CEC09558}"/>
              </a:ext>
            </a:extLst>
          </p:cNvPr>
          <p:cNvSpPr txBox="1"/>
          <p:nvPr/>
        </p:nvSpPr>
        <p:spPr>
          <a:xfrm>
            <a:off x="284011" y="1738152"/>
            <a:ext cx="10427531" cy="2823850"/>
          </a:xfrm>
          <a:prstGeom prst="rect">
            <a:avLst/>
          </a:prstGeom>
          <a:noFill/>
        </p:spPr>
        <p:txBody>
          <a:bodyPr wrap="square">
            <a:spAutoFit/>
          </a:bodyPr>
          <a:lstStyle/>
          <a:p>
            <a:pPr marL="342900" indent="-342900" defTabSz="457200">
              <a:lnSpc>
                <a:spcPct val="150000"/>
              </a:lnSpc>
              <a:buFont typeface="Arial" panose="020B0604020202020204" pitchFamily="34" charset="0"/>
              <a:buChar char="•"/>
              <a:defRPr/>
            </a:pPr>
            <a:r>
              <a:rPr lang="en-GB" sz="2000">
                <a:latin typeface="Visuelt Pro Light" panose="020B0303040202040104" pitchFamily="34" charset="0"/>
                <a:ea typeface="Visuelt Pro ExtraLight"/>
              </a:rPr>
              <a:t>How did abundance thinking change your perspective on the issues you care about? </a:t>
            </a:r>
          </a:p>
          <a:p>
            <a:pPr marL="342900" indent="-342900" defTabSz="457200">
              <a:lnSpc>
                <a:spcPct val="150000"/>
              </a:lnSpc>
              <a:buFont typeface="Arial" panose="020B0604020202020204" pitchFamily="34" charset="0"/>
              <a:buChar char="•"/>
              <a:defRPr/>
            </a:pPr>
            <a:r>
              <a:rPr lang="en-GB" sz="2000">
                <a:latin typeface="Visuelt Pro Light" panose="020B0303040202040104" pitchFamily="34" charset="0"/>
                <a:ea typeface="Visuelt Pro ExtraLight"/>
              </a:rPr>
              <a:t>What did a nested systems perspective reveal about your mission brief? </a:t>
            </a:r>
          </a:p>
          <a:p>
            <a:pPr marL="342900" indent="-342900" defTabSz="457200">
              <a:lnSpc>
                <a:spcPct val="150000"/>
              </a:lnSpc>
              <a:buFont typeface="Arial" panose="020B0604020202020204" pitchFamily="34" charset="0"/>
              <a:buChar char="•"/>
              <a:defRPr/>
            </a:pPr>
            <a:r>
              <a:rPr lang="en-GB" sz="2000">
                <a:latin typeface="Visuelt Pro Light" panose="020B0303040202040104" pitchFamily="34" charset="0"/>
                <a:ea typeface="Visuelt Pro ExtraLight"/>
              </a:rPr>
              <a:t>During your research, what was an insight that surprised you the most? Why? </a:t>
            </a:r>
          </a:p>
          <a:p>
            <a:pPr marL="342900" indent="-342900" defTabSz="457200">
              <a:lnSpc>
                <a:spcPct val="150000"/>
              </a:lnSpc>
              <a:buFont typeface="Arial" panose="020B0604020202020204" pitchFamily="34" charset="0"/>
              <a:buChar char="•"/>
              <a:defRPr/>
            </a:pPr>
            <a:r>
              <a:rPr lang="en-GB" sz="2000">
                <a:latin typeface="Visuelt Pro Light" panose="020B0303040202040104" pitchFamily="34" charset="0"/>
                <a:ea typeface="Visuelt Pro ExtraLight"/>
              </a:rPr>
              <a:t>Which </a:t>
            </a:r>
            <a:r>
              <a:rPr lang="en-GB" sz="2000" err="1">
                <a:latin typeface="Visuelt Pro Light" panose="020B0303040202040104" pitchFamily="34" charset="0"/>
                <a:ea typeface="Visuelt Pro ExtraLight"/>
              </a:rPr>
              <a:t>PoP</a:t>
            </a:r>
            <a:r>
              <a:rPr lang="en-GB" sz="2000">
                <a:latin typeface="Visuelt Pro Light" panose="020B0303040202040104" pitchFamily="34" charset="0"/>
                <a:ea typeface="Visuelt Pro ExtraLight"/>
              </a:rPr>
              <a:t> are you most excited about? </a:t>
            </a:r>
          </a:p>
          <a:p>
            <a:pPr marL="342900" indent="-342900" defTabSz="457200">
              <a:lnSpc>
                <a:spcPct val="150000"/>
              </a:lnSpc>
              <a:buFont typeface="Arial" panose="020B0604020202020204" pitchFamily="34" charset="0"/>
              <a:buChar char="•"/>
              <a:defRPr/>
            </a:pPr>
            <a:endParaRPr lang="en-GB" sz="2000">
              <a:latin typeface="Visuelt Pro Light" panose="020B0303040202040104" pitchFamily="34" charset="0"/>
              <a:ea typeface="Visuelt Pro ExtraLight"/>
            </a:endParaRPr>
          </a:p>
          <a:p>
            <a:pPr defTabSz="457200">
              <a:lnSpc>
                <a:spcPct val="150000"/>
              </a:lnSpc>
              <a:defRPr/>
            </a:pPr>
            <a:endParaRPr lang="en-GB" sz="2000">
              <a:latin typeface="Visuelt Pro Light" panose="020B0303040202040104" pitchFamily="34" charset="0"/>
              <a:ea typeface="Visuelt Pro ExtraLight"/>
            </a:endParaRPr>
          </a:p>
        </p:txBody>
      </p:sp>
    </p:spTree>
    <p:extLst>
      <p:ext uri="{BB962C8B-B14F-4D97-AF65-F5344CB8AC3E}">
        <p14:creationId xmlns:p14="http://schemas.microsoft.com/office/powerpoint/2010/main" val="4172971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D630-82AC-44AD-9D8D-4946F3D9EF25}"/>
            </a:ext>
          </a:extLst>
        </p:cNvPr>
        <p:cNvGrpSpPr/>
        <p:nvPr/>
      </p:nvGrpSpPr>
      <p:grpSpPr>
        <a:xfrm>
          <a:off x="0" y="0"/>
          <a:ext cx="0" cy="0"/>
          <a:chOff x="0" y="0"/>
          <a:chExt cx="0" cy="0"/>
        </a:xfrm>
      </p:grpSpPr>
      <p:pic>
        <p:nvPicPr>
          <p:cNvPr id="5" name="Picture 2" descr="Image with one tree on the left, in the middle many trees and on the right a forest of trees with a river and mountain.">
            <a:extLst>
              <a:ext uri="{FF2B5EF4-FFF2-40B4-BE49-F238E27FC236}">
                <a16:creationId xmlns:a16="http://schemas.microsoft.com/office/drawing/2014/main" id="{D5042B7B-774F-53BE-4AED-D7F79A4DD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1149"/>
            <a:ext cx="11503477" cy="575773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5189C01-F2DA-6D48-4680-CE4225E10A53}"/>
              </a:ext>
            </a:extLst>
          </p:cNvPr>
          <p:cNvSpPr/>
          <p:nvPr/>
        </p:nvSpPr>
        <p:spPr>
          <a:xfrm>
            <a:off x="0" y="0"/>
            <a:ext cx="11496674" cy="1441149"/>
          </a:xfrm>
          <a:prstGeom prst="rect">
            <a:avLst/>
          </a:prstGeom>
          <a:solidFill>
            <a:srgbClr val="FF9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ody Medium">
            <a:extLst>
              <a:ext uri="{FF2B5EF4-FFF2-40B4-BE49-F238E27FC236}">
                <a16:creationId xmlns:a16="http://schemas.microsoft.com/office/drawing/2014/main" id="{2BFEE37E-479F-9A96-5251-5B3F6043FA9B}"/>
              </a:ext>
            </a:extLst>
          </p:cNvPr>
          <p:cNvSpPr/>
          <p:nvPr/>
        </p:nvSpPr>
        <p:spPr>
          <a:xfrm>
            <a:off x="602961" y="547687"/>
            <a:ext cx="848687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Visuelt Pro" panose="020B0503040202040104" pitchFamily="34" charset="0"/>
              <a:ea typeface="+mn-ea"/>
              <a:cs typeface="+mn-cs"/>
            </a:endParaRPr>
          </a:p>
        </p:txBody>
      </p:sp>
      <p:sp>
        <p:nvSpPr>
          <p:cNvPr id="15" name="Body Medium">
            <a:extLst>
              <a:ext uri="{FF2B5EF4-FFF2-40B4-BE49-F238E27FC236}">
                <a16:creationId xmlns:a16="http://schemas.microsoft.com/office/drawing/2014/main" id="{76696185-82A3-A24D-329A-71499BDB2345}"/>
              </a:ext>
            </a:extLst>
          </p:cNvPr>
          <p:cNvSpPr/>
          <p:nvPr/>
        </p:nvSpPr>
        <p:spPr>
          <a:xfrm>
            <a:off x="602961" y="547687"/>
            <a:ext cx="10360313" cy="477549"/>
          </a:xfrm>
          <a:prstGeom prst="rect">
            <a:avLst/>
          </a:prstGeom>
          <a:noFill/>
          <a:ln/>
        </p:spPr>
        <p:txBody>
          <a:bodyPr wrap="square"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kern="0" dirty="0">
                <a:solidFill>
                  <a:srgbClr val="000000"/>
                </a:solidFill>
                <a:latin typeface="Visuelt Pro Medium" panose="020B0603050202040104" pitchFamily="34" charset="0"/>
              </a:rPr>
              <a:t>3-2-1 activity</a:t>
            </a:r>
          </a:p>
        </p:txBody>
      </p:sp>
      <p:sp>
        <p:nvSpPr>
          <p:cNvPr id="3" name="Body Medium">
            <a:extLst>
              <a:ext uri="{FF2B5EF4-FFF2-40B4-BE49-F238E27FC236}">
                <a16:creationId xmlns:a16="http://schemas.microsoft.com/office/drawing/2014/main" id="{59E96D4D-C2E2-3A0A-3A5C-F205A5410967}"/>
              </a:ext>
            </a:extLst>
          </p:cNvPr>
          <p:cNvSpPr/>
          <p:nvPr/>
        </p:nvSpPr>
        <p:spPr>
          <a:xfrm>
            <a:off x="1510903" y="1857062"/>
            <a:ext cx="11083473" cy="4691798"/>
          </a:xfrm>
          <a:prstGeom prst="rect">
            <a:avLst/>
          </a:prstGeom>
          <a:noFill/>
          <a:ln/>
        </p:spPr>
        <p:txBody>
          <a:bodyPr wrap="square" lIns="0" tIns="0" rIns="0" bIns="0" rtlCol="0" anchor="t"/>
          <a:lstStyle/>
          <a:p>
            <a:pPr>
              <a:spcBef>
                <a:spcPts val="600"/>
              </a:spcBef>
              <a:spcAft>
                <a:spcPts val="600"/>
              </a:spcAft>
            </a:pPr>
            <a:r>
              <a:rPr lang="en-GB" sz="2000">
                <a:effectLst/>
                <a:highlight>
                  <a:srgbClr val="B6FF99"/>
                </a:highlight>
                <a:latin typeface="Visuelt Pro Light" panose="020B0303040202040104" pitchFamily="34" charset="0"/>
              </a:rPr>
              <a:t>Three</a:t>
            </a:r>
            <a:r>
              <a:rPr lang="en-GB" sz="2000">
                <a:effectLst/>
                <a:latin typeface="Visuelt Pro Light" panose="020B0303040202040104" pitchFamily="34" charset="0"/>
              </a:rPr>
              <a:t> things you learned</a:t>
            </a:r>
          </a:p>
          <a:p>
            <a:pPr>
              <a:spcBef>
                <a:spcPts val="600"/>
              </a:spcBef>
              <a:spcAft>
                <a:spcPts val="600"/>
              </a:spcAft>
            </a:pPr>
            <a:r>
              <a:rPr lang="en-GB" sz="2000">
                <a:effectLst/>
                <a:highlight>
                  <a:srgbClr val="B6FF99"/>
                </a:highlight>
                <a:latin typeface="Visuelt Pro Light" panose="020B0303040202040104" pitchFamily="34" charset="0"/>
              </a:rPr>
              <a:t>Two</a:t>
            </a:r>
            <a:r>
              <a:rPr lang="en-GB" sz="2000">
                <a:effectLst/>
                <a:latin typeface="Visuelt Pro Light" panose="020B0303040202040104" pitchFamily="34" charset="0"/>
              </a:rPr>
              <a:t> things you’re curious about </a:t>
            </a:r>
          </a:p>
          <a:p>
            <a:pPr>
              <a:spcBef>
                <a:spcPts val="600"/>
              </a:spcBef>
              <a:spcAft>
                <a:spcPts val="600"/>
              </a:spcAft>
            </a:pPr>
            <a:r>
              <a:rPr lang="en-GB" sz="2000">
                <a:effectLst/>
                <a:highlight>
                  <a:srgbClr val="B6FF99"/>
                </a:highlight>
                <a:latin typeface="Visuelt Pro Light" panose="020B0303040202040104" pitchFamily="34" charset="0"/>
              </a:rPr>
              <a:t>One</a:t>
            </a:r>
            <a:r>
              <a:rPr lang="en-GB" sz="2000">
                <a:effectLst/>
                <a:latin typeface="Visuelt Pro Light" panose="020B0303040202040104" pitchFamily="34" charset="0"/>
              </a:rPr>
              <a:t> thing you don’t understand (yet)</a:t>
            </a:r>
          </a:p>
          <a:p>
            <a:pPr>
              <a:spcBef>
                <a:spcPts val="600"/>
              </a:spcBef>
              <a:spcAft>
                <a:spcPts val="600"/>
              </a:spcAft>
            </a:pPr>
            <a:r>
              <a:rPr lang="en-GB" sz="2000">
                <a:effectLst/>
                <a:latin typeface="Visuelt Pro Light" panose="020B0303040202040104" pitchFamily="34" charset="0"/>
              </a:rPr>
              <a:t> </a:t>
            </a:r>
          </a:p>
          <a:p>
            <a:pPr>
              <a:spcBef>
                <a:spcPts val="600"/>
              </a:spcBef>
              <a:spcAft>
                <a:spcPts val="600"/>
              </a:spcAft>
            </a:pPr>
            <a:endParaRPr lang="en-GB" sz="2000">
              <a:latin typeface="Visuelt Pro Light" panose="020B0303040202040104" pitchFamily="34" charset="0"/>
            </a:endParaRPr>
          </a:p>
          <a:p>
            <a:pPr>
              <a:lnSpc>
                <a:spcPct val="150000"/>
              </a:lnSpc>
              <a:spcBef>
                <a:spcPts val="600"/>
              </a:spcBef>
              <a:spcAft>
                <a:spcPts val="600"/>
              </a:spcAft>
            </a:pPr>
            <a:endParaRPr lang="en-US" sz="2400">
              <a:latin typeface="VisueltPro-ExtraLight"/>
              <a:ea typeface="Visuelt Pro ExtraLight"/>
            </a:endParaRPr>
          </a:p>
        </p:txBody>
      </p:sp>
      <p:sp>
        <p:nvSpPr>
          <p:cNvPr id="21" name="Oval 20">
            <a:extLst>
              <a:ext uri="{FF2B5EF4-FFF2-40B4-BE49-F238E27FC236}">
                <a16:creationId xmlns:a16="http://schemas.microsoft.com/office/drawing/2014/main" id="{0F454100-4C60-4133-6CD4-D7CAB01490D7}"/>
              </a:ext>
            </a:extLst>
          </p:cNvPr>
          <p:cNvSpPr/>
          <p:nvPr/>
        </p:nvSpPr>
        <p:spPr>
          <a:xfrm>
            <a:off x="5710186" y="3395761"/>
            <a:ext cx="3528751" cy="3186732"/>
          </a:xfrm>
          <a:prstGeom prst="ellipse">
            <a:avLst/>
          </a:prstGeom>
          <a:solidFill>
            <a:srgbClr val="FFFF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B1784FB-21CD-E83F-2C50-A3D8D4CC76D6}"/>
              </a:ext>
            </a:extLst>
          </p:cNvPr>
          <p:cNvSpPr/>
          <p:nvPr/>
        </p:nvSpPr>
        <p:spPr>
          <a:xfrm>
            <a:off x="5991333" y="3497052"/>
            <a:ext cx="3528751" cy="3186732"/>
          </a:xfrm>
          <a:prstGeom prst="ellipse">
            <a:avLst/>
          </a:prstGeom>
          <a:solidFill>
            <a:srgbClr val="FFFF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437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840"/>
        </a:solidFill>
        <a:effectLst/>
      </p:bgPr>
    </p:bg>
    <p:spTree>
      <p:nvGrpSpPr>
        <p:cNvPr id="1" name="">
          <a:extLst>
            <a:ext uri="{FF2B5EF4-FFF2-40B4-BE49-F238E27FC236}">
              <a16:creationId xmlns:a16="http://schemas.microsoft.com/office/drawing/2014/main" id="{B50A65D6-5F3E-3496-87F1-47229A95F7FD}"/>
            </a:ext>
          </a:extLst>
        </p:cNvPr>
        <p:cNvGrpSpPr/>
        <p:nvPr/>
      </p:nvGrpSpPr>
      <p:grpSpPr>
        <a:xfrm>
          <a:off x="0" y="0"/>
          <a:ext cx="0" cy="0"/>
          <a:chOff x="0" y="0"/>
          <a:chExt cx="0" cy="0"/>
        </a:xfrm>
      </p:grpSpPr>
      <p:sp>
        <p:nvSpPr>
          <p:cNvPr id="7" name="Improving the what why how and who">
            <a:extLst>
              <a:ext uri="{FF2B5EF4-FFF2-40B4-BE49-F238E27FC236}">
                <a16:creationId xmlns:a16="http://schemas.microsoft.com/office/drawing/2014/main" id="{A538932B-E167-16CF-866A-97FE664CA5EA}"/>
              </a:ext>
            </a:extLst>
          </p:cNvPr>
          <p:cNvSpPr/>
          <p:nvPr/>
        </p:nvSpPr>
        <p:spPr>
          <a:xfrm>
            <a:off x="606736" y="-333241"/>
            <a:ext cx="7275455" cy="2050927"/>
          </a:xfrm>
          <a:prstGeom prst="rect">
            <a:avLst/>
          </a:prstGeom>
          <a:noFill/>
          <a:ln/>
        </p:spPr>
        <p:txBody>
          <a:bodyPr wrap="square" lIns="0" tIns="0" rIns="0" bIns="0" rtlCol="0" anchor="b"/>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6800" b="1" dirty="0">
                <a:solidFill>
                  <a:srgbClr val="F6F2E9"/>
                </a:solidFill>
                <a:latin typeface="Arial" panose="020B0604020202020204" pitchFamily="34" charset="0"/>
                <a:cs typeface="Arial" panose="020B0604020202020204" pitchFamily="34" charset="0"/>
              </a:rPr>
              <a:t>Activities</a:t>
            </a:r>
            <a:endParaRPr lang="en-US" sz="6800" b="1" i="0" u="none" strike="noStrike" kern="1200" cap="none" spc="0" normalizeH="0" baseline="0" noProof="0" dirty="0">
              <a:ln>
                <a:noFill/>
              </a:ln>
              <a:solidFill>
                <a:srgbClr val="F6F2E9"/>
              </a:solidFill>
              <a:effectLst/>
              <a:uLnTx/>
              <a:uFillTx/>
              <a:latin typeface="Arial" panose="020B0604020202020204" pitchFamily="34" charset="0"/>
              <a:cs typeface="Arial" panose="020B0604020202020204" pitchFamily="34" charset="0"/>
            </a:endParaRPr>
          </a:p>
        </p:txBody>
      </p:sp>
      <p:pic>
        <p:nvPicPr>
          <p:cNvPr id="2" name="Picture 1" descr="A yellow and blue star with a blue star in the center&#10;&#10;Description automatically generated">
            <a:extLst>
              <a:ext uri="{FF2B5EF4-FFF2-40B4-BE49-F238E27FC236}">
                <a16:creationId xmlns:a16="http://schemas.microsoft.com/office/drawing/2014/main" id="{5FCE54BA-7328-0D5B-0338-312EC53BEBAC}"/>
              </a:ext>
            </a:extLst>
          </p:cNvPr>
          <p:cNvPicPr>
            <a:picLocks noChangeAspect="1"/>
          </p:cNvPicPr>
          <p:nvPr/>
        </p:nvPicPr>
        <p:blipFill>
          <a:blip r:embed="rId3">
            <a:extLst>
              <a:ext uri="{28A0092B-C50C-407E-A947-70E740481C1C}">
                <a14:useLocalDpi xmlns:a14="http://schemas.microsoft.com/office/drawing/2010/main" val="0"/>
              </a:ext>
            </a:extLst>
          </a:blip>
          <a:srcRect l="-4768" t="-12020" r="39862" b="41977"/>
          <a:stretch/>
        </p:blipFill>
        <p:spPr>
          <a:xfrm>
            <a:off x="4245096" y="-1717581"/>
            <a:ext cx="7946904" cy="8575581"/>
          </a:xfrm>
          <a:prstGeom prst="rect">
            <a:avLst/>
          </a:prstGeom>
        </p:spPr>
      </p:pic>
    </p:spTree>
    <p:extLst>
      <p:ext uri="{BB962C8B-B14F-4D97-AF65-F5344CB8AC3E}">
        <p14:creationId xmlns:p14="http://schemas.microsoft.com/office/powerpoint/2010/main" val="167893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nSpc>
                <a:spcPct val="115000"/>
              </a:lnSpc>
              <a:spcBef>
                <a:spcPts val="1600"/>
              </a:spcBef>
              <a:spcAft>
                <a:spcPts val="533"/>
              </a:spcAft>
            </a:pPr>
            <a:r>
              <a:rPr lang="en-GB" sz="3200">
                <a:solidFill>
                  <a:srgbClr val="005840"/>
                </a:solidFill>
                <a:highlight>
                  <a:srgbClr val="FFFFFF"/>
                </a:highlight>
              </a:rPr>
              <a:t>Please read carefully</a:t>
            </a:r>
            <a:endParaRPr sz="3200">
              <a:solidFill>
                <a:srgbClr val="005840"/>
              </a:solidFill>
            </a:endParaRPr>
          </a:p>
        </p:txBody>
      </p:sp>
      <p:sp>
        <p:nvSpPr>
          <p:cNvPr id="66" name="Google Shape;66;p16"/>
          <p:cNvSpPr txBox="1">
            <a:spLocks noGrp="1"/>
          </p:cNvSpPr>
          <p:nvPr>
            <p:ph type="body" idx="1"/>
          </p:nvPr>
        </p:nvSpPr>
        <p:spPr>
          <a:xfrm>
            <a:off x="415600" y="1536633"/>
            <a:ext cx="10625200" cy="4555200"/>
          </a:xfrm>
          <a:prstGeom prst="rect">
            <a:avLst/>
          </a:prstGeom>
        </p:spPr>
        <p:txBody>
          <a:bodyPr spcFirstLastPara="1" wrap="square" lIns="121900" tIns="121900" rIns="121900" bIns="121900" anchor="t" anchorCtr="0">
            <a:normAutofit fontScale="92500" lnSpcReduction="10000"/>
          </a:bodyPr>
          <a:lstStyle/>
          <a:p>
            <a:pPr marL="0" indent="0">
              <a:spcBef>
                <a:spcPts val="800"/>
              </a:spcBef>
              <a:buNone/>
            </a:pPr>
            <a:r>
              <a:rPr lang="en-GB" sz="2133" b="1">
                <a:solidFill>
                  <a:schemeClr val="dk1"/>
                </a:solidFill>
                <a:highlight>
                  <a:srgbClr val="FFFFFF"/>
                </a:highlight>
              </a:rPr>
              <a:t>This is a template. </a:t>
            </a:r>
            <a:endParaRPr sz="2133" b="1">
              <a:solidFill>
                <a:schemeClr val="dk1"/>
              </a:solidFill>
              <a:highlight>
                <a:srgbClr val="FFFFFF"/>
              </a:highlight>
            </a:endParaRPr>
          </a:p>
          <a:p>
            <a:pPr marL="0" indent="0">
              <a:spcBef>
                <a:spcPts val="800"/>
              </a:spcBef>
              <a:buNone/>
            </a:pPr>
            <a:r>
              <a:rPr lang="en-GB" sz="2133">
                <a:solidFill>
                  <a:schemeClr val="dk1"/>
                </a:solidFill>
                <a:highlight>
                  <a:srgbClr val="FFFFFF"/>
                </a:highlight>
              </a:rPr>
              <a:t>Before you start working on this activity, please save a copy of this document to your own computer before working on it.</a:t>
            </a:r>
            <a:endParaRPr sz="2133">
              <a:solidFill>
                <a:schemeClr val="dk1"/>
              </a:solidFill>
              <a:highlight>
                <a:schemeClr val="lt1"/>
              </a:highlight>
            </a:endParaRPr>
          </a:p>
          <a:p>
            <a:pPr marL="0" indent="0">
              <a:spcBef>
                <a:spcPts val="800"/>
              </a:spcBef>
              <a:buNone/>
            </a:pPr>
            <a:r>
              <a:rPr lang="en-GB" sz="2133">
                <a:solidFill>
                  <a:schemeClr val="dk1"/>
                </a:solidFill>
                <a:highlight>
                  <a:srgbClr val="FFFFFF"/>
                </a:highlight>
              </a:rPr>
              <a:t>To download the template:</a:t>
            </a:r>
            <a:endParaRPr sz="2133">
              <a:solidFill>
                <a:schemeClr val="dk1"/>
              </a:solidFill>
              <a:highlight>
                <a:srgbClr val="FFFFFF"/>
              </a:highlight>
            </a:endParaRPr>
          </a:p>
          <a:p>
            <a:pPr indent="-440256">
              <a:spcBef>
                <a:spcPts val="800"/>
              </a:spcBef>
              <a:buClr>
                <a:schemeClr val="dk1"/>
              </a:buClr>
              <a:buSzPts val="1600"/>
            </a:pPr>
            <a:r>
              <a:rPr lang="en-GB" sz="2133">
                <a:solidFill>
                  <a:schemeClr val="dk1"/>
                </a:solidFill>
                <a:highlight>
                  <a:srgbClr val="FFFFFF"/>
                </a:highlight>
              </a:rPr>
              <a:t>Click on </a:t>
            </a:r>
            <a:r>
              <a:rPr lang="en-GB" sz="2133" b="1">
                <a:solidFill>
                  <a:schemeClr val="dk1"/>
                </a:solidFill>
                <a:highlight>
                  <a:srgbClr val="FFFFFF"/>
                </a:highlight>
              </a:rPr>
              <a:t>File</a:t>
            </a:r>
            <a:endParaRPr sz="2133">
              <a:solidFill>
                <a:schemeClr val="dk1"/>
              </a:solidFill>
              <a:highlight>
                <a:srgbClr val="FFFFFF"/>
              </a:highlight>
            </a:endParaRPr>
          </a:p>
          <a:p>
            <a:pPr indent="-440256">
              <a:buClr>
                <a:schemeClr val="dk1"/>
              </a:buClr>
              <a:buSzPts val="1600"/>
            </a:pPr>
            <a:r>
              <a:rPr lang="en-GB" sz="2133">
                <a:solidFill>
                  <a:schemeClr val="dk1"/>
                </a:solidFill>
                <a:highlight>
                  <a:srgbClr val="FFFFFF"/>
                </a:highlight>
              </a:rPr>
              <a:t>Hover on </a:t>
            </a:r>
            <a:r>
              <a:rPr lang="en-GB" sz="2133" b="1">
                <a:solidFill>
                  <a:schemeClr val="dk1"/>
                </a:solidFill>
                <a:highlight>
                  <a:srgbClr val="FFFFFF"/>
                </a:highlight>
              </a:rPr>
              <a:t>Make a copy</a:t>
            </a:r>
            <a:r>
              <a:rPr lang="en-GB" sz="2133">
                <a:solidFill>
                  <a:schemeClr val="dk1"/>
                </a:solidFill>
                <a:highlight>
                  <a:srgbClr val="FFFFFF"/>
                </a:highlight>
              </a:rPr>
              <a:t> and click on </a:t>
            </a:r>
            <a:r>
              <a:rPr lang="en-GB" sz="2133" b="1">
                <a:solidFill>
                  <a:schemeClr val="dk1"/>
                </a:solidFill>
                <a:highlight>
                  <a:schemeClr val="lt1"/>
                </a:highlight>
              </a:rPr>
              <a:t>Entire presentation</a:t>
            </a:r>
            <a:endParaRPr sz="2133">
              <a:solidFill>
                <a:schemeClr val="dk1"/>
              </a:solidFill>
              <a:highlight>
                <a:srgbClr val="FFFFFF"/>
              </a:highlight>
            </a:endParaRPr>
          </a:p>
          <a:p>
            <a:pPr indent="-440256">
              <a:buClr>
                <a:schemeClr val="dk1"/>
              </a:buClr>
              <a:buSzPts val="1600"/>
            </a:pPr>
            <a:r>
              <a:rPr lang="en-GB" sz="2133">
                <a:solidFill>
                  <a:schemeClr val="dk1"/>
                </a:solidFill>
                <a:highlight>
                  <a:srgbClr val="FFFFFF"/>
                </a:highlight>
              </a:rPr>
              <a:t>Give your document a new name (optional)</a:t>
            </a:r>
            <a:endParaRPr sz="2133">
              <a:solidFill>
                <a:schemeClr val="dk1"/>
              </a:solidFill>
              <a:highlight>
                <a:srgbClr val="FFFFFF"/>
              </a:highlight>
            </a:endParaRPr>
          </a:p>
          <a:p>
            <a:pPr indent="-440256">
              <a:buClr>
                <a:schemeClr val="dk1"/>
              </a:buClr>
              <a:buSzPts val="1600"/>
            </a:pPr>
            <a:r>
              <a:rPr lang="en-GB" sz="2133">
                <a:solidFill>
                  <a:schemeClr val="dk1"/>
                </a:solidFill>
                <a:highlight>
                  <a:srgbClr val="FFFFFF"/>
                </a:highlight>
              </a:rPr>
              <a:t>Navigate to and select a location to save your document under </a:t>
            </a:r>
            <a:r>
              <a:rPr lang="en-GB" sz="2133" b="1">
                <a:solidFill>
                  <a:schemeClr val="dk1"/>
                </a:solidFill>
                <a:highlight>
                  <a:srgbClr val="FFFFFF"/>
                </a:highlight>
              </a:rPr>
              <a:t>Folder</a:t>
            </a:r>
            <a:endParaRPr sz="2133" b="1">
              <a:solidFill>
                <a:schemeClr val="dk1"/>
              </a:solidFill>
              <a:highlight>
                <a:srgbClr val="FFFFFF"/>
              </a:highlight>
            </a:endParaRPr>
          </a:p>
          <a:p>
            <a:pPr indent="-440256">
              <a:buClr>
                <a:schemeClr val="dk1"/>
              </a:buClr>
              <a:buSzPts val="1600"/>
            </a:pPr>
            <a:r>
              <a:rPr lang="en-GB" sz="2133">
                <a:solidFill>
                  <a:schemeClr val="dk1"/>
                </a:solidFill>
                <a:highlight>
                  <a:srgbClr val="FFFFFF"/>
                </a:highlight>
              </a:rPr>
              <a:t>Click </a:t>
            </a:r>
            <a:r>
              <a:rPr lang="en-GB" sz="2133" b="1">
                <a:solidFill>
                  <a:schemeClr val="dk1"/>
                </a:solidFill>
                <a:highlight>
                  <a:srgbClr val="FFFFFF"/>
                </a:highlight>
              </a:rPr>
              <a:t>Make a copy</a:t>
            </a:r>
            <a:endParaRPr sz="2133" b="1">
              <a:solidFill>
                <a:schemeClr val="dk1"/>
              </a:solidFill>
              <a:highlight>
                <a:srgbClr val="FFFFFF"/>
              </a:highlight>
            </a:endParaRPr>
          </a:p>
          <a:p>
            <a:pPr marL="0" indent="0">
              <a:spcBef>
                <a:spcPts val="800"/>
              </a:spcBef>
              <a:buNone/>
            </a:pPr>
            <a:r>
              <a:rPr lang="en-GB" sz="2133">
                <a:solidFill>
                  <a:schemeClr val="dk1"/>
                </a:solidFill>
                <a:highlight>
                  <a:srgbClr val="FFFFFF"/>
                </a:highlight>
              </a:rPr>
              <a:t>Now you’re ready to begin!</a:t>
            </a:r>
            <a:endParaRPr sz="2133">
              <a:solidFill>
                <a:schemeClr val="dk1"/>
              </a:solidFill>
              <a:highlight>
                <a:srgbClr val="FFFFFF"/>
              </a:highlight>
            </a:endParaRPr>
          </a:p>
          <a:p>
            <a:pPr marL="0" indent="0">
              <a:spcBef>
                <a:spcPts val="800"/>
              </a:spcBef>
              <a:spcAft>
                <a:spcPts val="800"/>
              </a:spcAft>
              <a:buNone/>
            </a:pPr>
            <a:r>
              <a:rPr lang="en-GB" sz="2133">
                <a:solidFill>
                  <a:schemeClr val="dk1"/>
                </a:solidFill>
                <a:highlight>
                  <a:srgbClr val="FFFFFF"/>
                </a:highlight>
              </a:rPr>
              <a:t>You can respond in the slides or in the speaker notes beneath each slide.</a:t>
            </a:r>
            <a:endParaRPr sz="2133">
              <a:solidFill>
                <a:schemeClr val="dk1"/>
              </a:solidFill>
              <a:highlight>
                <a:srgbClr val="FFFFFF"/>
              </a:highlight>
            </a:endParaRPr>
          </a:p>
        </p:txBody>
      </p:sp>
      <p:pic>
        <p:nvPicPr>
          <p:cNvPr id="67" name="Google Shape;67;p16"/>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761"/>
        </a:solidFill>
        <a:effectLst/>
      </p:bgPr>
    </p:bg>
    <p:spTree>
      <p:nvGrpSpPr>
        <p:cNvPr id="1" name="Shape 78">
          <a:extLst>
            <a:ext uri="{FF2B5EF4-FFF2-40B4-BE49-F238E27FC236}">
              <a16:creationId xmlns:a16="http://schemas.microsoft.com/office/drawing/2014/main" id="{A6D944CE-0E7F-9E49-A4A7-44A70E0F6447}"/>
            </a:ext>
          </a:extLst>
        </p:cNvPr>
        <p:cNvGrpSpPr/>
        <p:nvPr/>
      </p:nvGrpSpPr>
      <p:grpSpPr>
        <a:xfrm>
          <a:off x="0" y="0"/>
          <a:ext cx="0" cy="0"/>
          <a:chOff x="0" y="0"/>
          <a:chExt cx="0" cy="0"/>
        </a:xfrm>
      </p:grpSpPr>
      <p:sp>
        <p:nvSpPr>
          <p:cNvPr id="79" name="Google Shape;79;p18">
            <a:extLst>
              <a:ext uri="{FF2B5EF4-FFF2-40B4-BE49-F238E27FC236}">
                <a16:creationId xmlns:a16="http://schemas.microsoft.com/office/drawing/2014/main" id="{0253AFB6-A601-863F-04ED-3B7F682C852A}"/>
              </a:ext>
            </a:extLst>
          </p:cNvPr>
          <p:cNvSpPr txBox="1">
            <a:spLocks noGrp="1"/>
          </p:cNvSpPr>
          <p:nvPr>
            <p:ph type="subTitle" idx="1"/>
          </p:nvPr>
        </p:nvSpPr>
        <p:spPr>
          <a:xfrm>
            <a:off x="493333" y="5652933"/>
            <a:ext cx="11360800" cy="1056800"/>
          </a:xfrm>
          <a:prstGeom prst="rect">
            <a:avLst/>
          </a:prstGeom>
        </p:spPr>
        <p:txBody>
          <a:bodyPr spcFirstLastPara="1" wrap="square" lIns="121900" tIns="121900" rIns="121900" bIns="121900" anchor="t" anchorCtr="0">
            <a:normAutofit/>
          </a:bodyPr>
          <a:lstStyle/>
          <a:p>
            <a:pPr marL="0" indent="0" algn="l"/>
            <a:r>
              <a:rPr lang="en-GB" sz="3467" dirty="0">
                <a:solidFill>
                  <a:schemeClr val="lt1"/>
                </a:solidFill>
              </a:rPr>
              <a:t>Activity 1</a:t>
            </a:r>
            <a:endParaRPr sz="3467" dirty="0">
              <a:solidFill>
                <a:schemeClr val="lt1"/>
              </a:solidFill>
            </a:endParaRPr>
          </a:p>
        </p:txBody>
      </p:sp>
      <p:sp>
        <p:nvSpPr>
          <p:cNvPr id="80" name="Google Shape;80;p18">
            <a:extLst>
              <a:ext uri="{FF2B5EF4-FFF2-40B4-BE49-F238E27FC236}">
                <a16:creationId xmlns:a16="http://schemas.microsoft.com/office/drawing/2014/main" id="{C03AC881-9E6C-1C86-C429-7B50F84157AE}"/>
              </a:ext>
            </a:extLst>
          </p:cNvPr>
          <p:cNvSpPr txBox="1">
            <a:spLocks noGrp="1"/>
          </p:cNvSpPr>
          <p:nvPr>
            <p:ph type="ctrTitle"/>
          </p:nvPr>
        </p:nvSpPr>
        <p:spPr>
          <a:xfrm>
            <a:off x="406401" y="0"/>
            <a:ext cx="10517600" cy="2736800"/>
          </a:xfrm>
          <a:prstGeom prst="rect">
            <a:avLst/>
          </a:prstGeom>
        </p:spPr>
        <p:txBody>
          <a:bodyPr spcFirstLastPara="1" wrap="square" lIns="121900" tIns="121900" rIns="121900" bIns="121900" anchor="b" anchorCtr="0">
            <a:normAutofit/>
          </a:bodyPr>
          <a:lstStyle/>
          <a:p>
            <a:pPr algn="l"/>
            <a:r>
              <a:rPr lang="en-GB" dirty="0">
                <a:solidFill>
                  <a:schemeClr val="lt1"/>
                </a:solidFill>
              </a:rPr>
              <a:t>Mapping the System</a:t>
            </a:r>
            <a:endParaRPr dirty="0">
              <a:solidFill>
                <a:schemeClr val="lt1"/>
              </a:solidFill>
            </a:endParaRPr>
          </a:p>
        </p:txBody>
      </p:sp>
      <p:pic>
        <p:nvPicPr>
          <p:cNvPr id="81" name="Google Shape;81;p18">
            <a:extLst>
              <a:ext uri="{FF2B5EF4-FFF2-40B4-BE49-F238E27FC236}">
                <a16:creationId xmlns:a16="http://schemas.microsoft.com/office/drawing/2014/main" id="{7B4D91FF-786E-1DBB-95A9-F9E4E7E509B2}"/>
              </a:ext>
            </a:extLst>
          </p:cNvPr>
          <p:cNvPicPr preferRelativeResize="0"/>
          <p:nvPr/>
        </p:nvPicPr>
        <p:blipFill>
          <a:blip r:embed="rId3">
            <a:alphaModFix/>
          </a:blip>
          <a:stretch>
            <a:fillRect/>
          </a:stretch>
        </p:blipFill>
        <p:spPr>
          <a:xfrm>
            <a:off x="5937655" y="0"/>
            <a:ext cx="6355957" cy="6858000"/>
          </a:xfrm>
          <a:prstGeom prst="rect">
            <a:avLst/>
          </a:prstGeom>
          <a:noFill/>
          <a:ln>
            <a:noFill/>
          </a:ln>
        </p:spPr>
      </p:pic>
    </p:spTree>
    <p:extLst>
      <p:ext uri="{BB962C8B-B14F-4D97-AF65-F5344CB8AC3E}">
        <p14:creationId xmlns:p14="http://schemas.microsoft.com/office/powerpoint/2010/main" val="5464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nSpc>
                <a:spcPct val="115000"/>
              </a:lnSpc>
              <a:spcBef>
                <a:spcPts val="1600"/>
              </a:spcBef>
              <a:spcAft>
                <a:spcPts val="533"/>
              </a:spcAft>
            </a:pPr>
            <a:r>
              <a:rPr lang="en-GB" sz="3200">
                <a:solidFill>
                  <a:srgbClr val="005840"/>
                </a:solidFill>
                <a:highlight>
                  <a:srgbClr val="FFFFFF"/>
                </a:highlight>
              </a:rPr>
              <a:t>Instructions</a:t>
            </a:r>
            <a:endParaRPr sz="3200">
              <a:solidFill>
                <a:srgbClr val="005840"/>
              </a:solidFill>
            </a:endParaRPr>
          </a:p>
        </p:txBody>
      </p:sp>
      <p:sp>
        <p:nvSpPr>
          <p:cNvPr id="80" name="Google Shape;80;p18"/>
          <p:cNvSpPr txBox="1">
            <a:spLocks noGrp="1"/>
          </p:cNvSpPr>
          <p:nvPr>
            <p:ph type="body" idx="1"/>
          </p:nvPr>
        </p:nvSpPr>
        <p:spPr>
          <a:xfrm>
            <a:off x="415600" y="1536633"/>
            <a:ext cx="10246000" cy="4555200"/>
          </a:xfrm>
          <a:prstGeom prst="rect">
            <a:avLst/>
          </a:prstGeom>
        </p:spPr>
        <p:txBody>
          <a:bodyPr spcFirstLastPara="1" wrap="square" lIns="121900" tIns="121900" rIns="121900" bIns="121900" anchor="t" anchorCtr="0">
            <a:normAutofit/>
          </a:bodyPr>
          <a:lstStyle/>
          <a:p>
            <a:pPr marL="0" indent="0">
              <a:spcBef>
                <a:spcPts val="800"/>
              </a:spcBef>
              <a:buNone/>
            </a:pPr>
            <a:r>
              <a:rPr lang="en-GB" sz="2133" dirty="0">
                <a:solidFill>
                  <a:schemeClr val="dk1"/>
                </a:solidFill>
                <a:highlight>
                  <a:srgbClr val="FFFFFF"/>
                </a:highlight>
              </a:rPr>
              <a:t>In this activity, you are asked to think about your chosen brief. Focus on the how might we question and consider:</a:t>
            </a:r>
            <a:endParaRPr sz="2133" dirty="0">
              <a:solidFill>
                <a:schemeClr val="dk1"/>
              </a:solidFill>
              <a:highlight>
                <a:srgbClr val="FFFFFF"/>
              </a:highlight>
            </a:endParaRPr>
          </a:p>
          <a:p>
            <a:pPr indent="-440256">
              <a:spcBef>
                <a:spcPts val="800"/>
              </a:spcBef>
              <a:buClr>
                <a:schemeClr val="dk1"/>
              </a:buClr>
              <a:buSzPts val="1600"/>
            </a:pPr>
            <a:r>
              <a:rPr lang="en-GB" sz="2133" dirty="0">
                <a:solidFill>
                  <a:schemeClr val="dk1"/>
                </a:solidFill>
                <a:highlight>
                  <a:srgbClr val="FFFFFF"/>
                </a:highlight>
              </a:rPr>
              <a:t>What are some of the various parts or factors involved? </a:t>
            </a:r>
            <a:endParaRPr sz="2133" dirty="0">
              <a:solidFill>
                <a:schemeClr val="dk1"/>
              </a:solidFill>
              <a:highlight>
                <a:srgbClr val="FFFFFF"/>
              </a:highlight>
            </a:endParaRPr>
          </a:p>
          <a:p>
            <a:pPr indent="-440256">
              <a:buClr>
                <a:schemeClr val="dk1"/>
              </a:buClr>
              <a:buSzPts val="1600"/>
            </a:pPr>
            <a:r>
              <a:rPr lang="en-GB" sz="2133" dirty="0">
                <a:solidFill>
                  <a:schemeClr val="dk1"/>
                </a:solidFill>
                <a:highlight>
                  <a:srgbClr val="FFFFFF"/>
                </a:highlight>
              </a:rPr>
              <a:t>How might they be connected? </a:t>
            </a:r>
            <a:endParaRPr sz="2133" dirty="0">
              <a:solidFill>
                <a:schemeClr val="dk1"/>
              </a:solidFill>
              <a:highlight>
                <a:srgbClr val="FFFFFF"/>
              </a:highlight>
            </a:endParaRPr>
          </a:p>
          <a:p>
            <a:pPr marL="0" indent="0">
              <a:spcBef>
                <a:spcPts val="800"/>
              </a:spcBef>
              <a:buNone/>
            </a:pPr>
            <a:r>
              <a:rPr lang="en-GB" sz="2133" dirty="0">
                <a:solidFill>
                  <a:schemeClr val="dk1"/>
                </a:solidFill>
                <a:highlight>
                  <a:srgbClr val="FFFFFF"/>
                </a:highlight>
              </a:rPr>
              <a:t>Create a map to capture this. </a:t>
            </a:r>
            <a:endParaRPr sz="2133" dirty="0">
              <a:solidFill>
                <a:schemeClr val="dk1"/>
              </a:solidFill>
              <a:highlight>
                <a:srgbClr val="FFFFFF"/>
              </a:highlight>
            </a:endParaRPr>
          </a:p>
          <a:p>
            <a:pPr marL="0" indent="0">
              <a:spcBef>
                <a:spcPts val="800"/>
              </a:spcBef>
              <a:buNone/>
            </a:pPr>
            <a:r>
              <a:rPr lang="en-GB" sz="2133" dirty="0">
                <a:solidFill>
                  <a:schemeClr val="dk1"/>
                </a:solidFill>
                <a:highlight>
                  <a:srgbClr val="FFFFFF"/>
                </a:highlight>
              </a:rPr>
              <a:t>For example, you can consider:</a:t>
            </a:r>
            <a:endParaRPr sz="2133" dirty="0">
              <a:solidFill>
                <a:schemeClr val="dk1"/>
              </a:solidFill>
              <a:highlight>
                <a:srgbClr val="FFFFFF"/>
              </a:highlight>
            </a:endParaRPr>
          </a:p>
          <a:p>
            <a:pPr indent="-440256">
              <a:spcBef>
                <a:spcPts val="800"/>
              </a:spcBef>
              <a:buClr>
                <a:schemeClr val="dk1"/>
              </a:buClr>
              <a:buSzPts val="1600"/>
            </a:pPr>
            <a:r>
              <a:rPr lang="en-GB" sz="2133" dirty="0">
                <a:solidFill>
                  <a:schemeClr val="dk1"/>
                </a:solidFill>
                <a:highlight>
                  <a:srgbClr val="FFFFFF"/>
                </a:highlight>
              </a:rPr>
              <a:t>The living things who are affected by the brief.</a:t>
            </a:r>
            <a:endParaRPr sz="2133" dirty="0">
              <a:solidFill>
                <a:schemeClr val="dk1"/>
              </a:solidFill>
              <a:highlight>
                <a:srgbClr val="FFFFFF"/>
              </a:highlight>
            </a:endParaRPr>
          </a:p>
          <a:p>
            <a:pPr indent="-440256">
              <a:buClr>
                <a:schemeClr val="dk1"/>
              </a:buClr>
              <a:buSzPts val="1600"/>
            </a:pPr>
            <a:r>
              <a:rPr lang="en-GB" sz="2133" dirty="0">
                <a:solidFill>
                  <a:schemeClr val="dk1"/>
                </a:solidFill>
                <a:highlight>
                  <a:srgbClr val="FFFFFF"/>
                </a:highlight>
              </a:rPr>
              <a:t>The living things who you could learn from.</a:t>
            </a:r>
            <a:endParaRPr sz="2133" dirty="0">
              <a:solidFill>
                <a:schemeClr val="dk1"/>
              </a:solidFill>
              <a:highlight>
                <a:srgbClr val="FFFFFF"/>
              </a:highlight>
            </a:endParaRPr>
          </a:p>
          <a:p>
            <a:pPr indent="-440256">
              <a:buClr>
                <a:schemeClr val="dk1"/>
              </a:buClr>
              <a:buSzPts val="1600"/>
            </a:pPr>
            <a:r>
              <a:rPr lang="en-GB" sz="2133" dirty="0">
                <a:solidFill>
                  <a:schemeClr val="dk1"/>
                </a:solidFill>
                <a:highlight>
                  <a:srgbClr val="FFFFFF"/>
                </a:highlight>
              </a:rPr>
              <a:t>Your context: your place, the natural environment and the policies that affect these.</a:t>
            </a:r>
            <a:endParaRPr sz="2133" dirty="0">
              <a:solidFill>
                <a:schemeClr val="dk1"/>
              </a:solidFill>
              <a:highlight>
                <a:srgbClr val="FFFFFF"/>
              </a:highlight>
            </a:endParaRPr>
          </a:p>
        </p:txBody>
      </p:sp>
      <p:pic>
        <p:nvPicPr>
          <p:cNvPr id="81" name="Google Shape;81;p18"/>
          <p:cNvPicPr preferRelativeResize="0"/>
          <p:nvPr/>
        </p:nvPicPr>
        <p:blipFill>
          <a:blip r:embed="rId3">
            <a:alphaModFix/>
          </a:blip>
          <a:stretch>
            <a:fillRect/>
          </a:stretch>
        </p:blipFill>
        <p:spPr>
          <a:xfrm>
            <a:off x="10712500" y="5333034"/>
            <a:ext cx="1530400" cy="15249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91E7AAE1-C002-7F7D-E05F-3CC633E388D0}"/>
            </a:ext>
          </a:extLst>
        </p:cNvPr>
        <p:cNvGrpSpPr/>
        <p:nvPr/>
      </p:nvGrpSpPr>
      <p:grpSpPr>
        <a:xfrm>
          <a:off x="0" y="0"/>
          <a:ext cx="0" cy="0"/>
          <a:chOff x="0" y="0"/>
          <a:chExt cx="0" cy="0"/>
        </a:xfrm>
      </p:grpSpPr>
      <p:sp>
        <p:nvSpPr>
          <p:cNvPr id="86" name="Google Shape;86;p19">
            <a:extLst>
              <a:ext uri="{FF2B5EF4-FFF2-40B4-BE49-F238E27FC236}">
                <a16:creationId xmlns:a16="http://schemas.microsoft.com/office/drawing/2014/main" id="{C65EC18B-527E-AB76-2699-74B7A8F6EC98}"/>
              </a:ext>
            </a:extLst>
          </p:cNvPr>
          <p:cNvSpPr txBox="1">
            <a:spLocks noGrp="1"/>
          </p:cNvSpPr>
          <p:nvPr>
            <p:ph type="title"/>
          </p:nvPr>
        </p:nvSpPr>
        <p:spPr>
          <a:xfrm>
            <a:off x="415600" y="154433"/>
            <a:ext cx="11360800" cy="763600"/>
          </a:xfrm>
          <a:prstGeom prst="rect">
            <a:avLst/>
          </a:prstGeom>
        </p:spPr>
        <p:txBody>
          <a:bodyPr spcFirstLastPara="1" wrap="square" lIns="121900" tIns="121900" rIns="121900" bIns="121900" anchor="t" anchorCtr="0">
            <a:normAutofit fontScale="90000"/>
          </a:bodyPr>
          <a:lstStyle/>
          <a:p>
            <a:pPr>
              <a:lnSpc>
                <a:spcPct val="115000"/>
              </a:lnSpc>
              <a:spcBef>
                <a:spcPts val="1600"/>
              </a:spcBef>
              <a:spcAft>
                <a:spcPts val="533"/>
              </a:spcAft>
            </a:pPr>
            <a:r>
              <a:rPr lang="en-GB" sz="3200" dirty="0">
                <a:solidFill>
                  <a:srgbClr val="005840"/>
                </a:solidFill>
                <a:highlight>
                  <a:srgbClr val="FFFFFF"/>
                </a:highlight>
              </a:rPr>
              <a:t>Guidance (continued)</a:t>
            </a:r>
            <a:endParaRPr sz="3200" dirty="0">
              <a:solidFill>
                <a:srgbClr val="005840"/>
              </a:solidFill>
            </a:endParaRPr>
          </a:p>
        </p:txBody>
      </p:sp>
      <p:sp>
        <p:nvSpPr>
          <p:cNvPr id="87" name="Google Shape;87;p19">
            <a:extLst>
              <a:ext uri="{FF2B5EF4-FFF2-40B4-BE49-F238E27FC236}">
                <a16:creationId xmlns:a16="http://schemas.microsoft.com/office/drawing/2014/main" id="{4C205232-1AE3-FF98-F2EE-7CF6FE9EBE9E}"/>
              </a:ext>
            </a:extLst>
          </p:cNvPr>
          <p:cNvSpPr txBox="1">
            <a:spLocks noGrp="1"/>
          </p:cNvSpPr>
          <p:nvPr>
            <p:ph type="body" idx="1"/>
          </p:nvPr>
        </p:nvSpPr>
        <p:spPr>
          <a:xfrm>
            <a:off x="415600" y="918033"/>
            <a:ext cx="10557200" cy="4555200"/>
          </a:xfrm>
          <a:prstGeom prst="rect">
            <a:avLst/>
          </a:prstGeom>
        </p:spPr>
        <p:txBody>
          <a:bodyPr spcFirstLastPara="1" wrap="square" lIns="121900" tIns="121900" rIns="121900" bIns="121900" anchor="t" anchorCtr="0">
            <a:noAutofit/>
          </a:bodyPr>
          <a:lstStyle/>
          <a:p>
            <a:pPr marL="0" indent="0">
              <a:lnSpc>
                <a:spcPct val="105000"/>
              </a:lnSpc>
              <a:spcBef>
                <a:spcPts val="800"/>
              </a:spcBef>
              <a:buClr>
                <a:schemeClr val="dk1"/>
              </a:buClr>
              <a:buSzPts val="1100"/>
              <a:buNone/>
            </a:pPr>
            <a:r>
              <a:rPr lang="en-GB" sz="2133" b="1" dirty="0">
                <a:solidFill>
                  <a:schemeClr val="dk1"/>
                </a:solidFill>
                <a:highlight>
                  <a:srgbClr val="FCE5CD"/>
                </a:highlight>
              </a:rPr>
              <a:t>For all students</a:t>
            </a:r>
            <a:endParaRPr sz="2133" b="1" dirty="0">
              <a:solidFill>
                <a:schemeClr val="dk1"/>
              </a:solidFill>
              <a:highlight>
                <a:srgbClr val="FCE5CD"/>
              </a:highlight>
            </a:endParaRPr>
          </a:p>
          <a:p>
            <a:pPr marL="0" indent="0">
              <a:lnSpc>
                <a:spcPct val="105000"/>
              </a:lnSpc>
              <a:spcBef>
                <a:spcPts val="800"/>
              </a:spcBef>
              <a:buNone/>
            </a:pPr>
            <a:r>
              <a:rPr lang="en-GB" sz="2130" dirty="0">
                <a:solidFill>
                  <a:schemeClr val="dk1"/>
                </a:solidFill>
                <a:highlight>
                  <a:schemeClr val="lt1"/>
                </a:highlight>
              </a:rPr>
              <a:t>We encourage you to create a map using any medium you prefer. We have provided a basic template and examples to guide you, however, you can choose to sketch this in a notebook or write it as a list. </a:t>
            </a:r>
          </a:p>
          <a:p>
            <a:pPr marL="0" indent="0">
              <a:lnSpc>
                <a:spcPct val="105000"/>
              </a:lnSpc>
              <a:spcBef>
                <a:spcPts val="800"/>
              </a:spcBef>
              <a:buNone/>
            </a:pPr>
            <a:r>
              <a:rPr lang="en-GB" sz="2130" dirty="0">
                <a:solidFill>
                  <a:schemeClr val="dk1"/>
                </a:solidFill>
                <a:highlight>
                  <a:schemeClr val="lt1"/>
                </a:highlight>
              </a:rPr>
              <a:t>There are four key concepts to think about as you map your system:</a:t>
            </a:r>
          </a:p>
          <a:p>
            <a:pPr marL="285750" indent="-285750">
              <a:lnSpc>
                <a:spcPct val="105000"/>
              </a:lnSpc>
              <a:spcBef>
                <a:spcPts val="800"/>
              </a:spcBef>
            </a:pPr>
            <a:r>
              <a:rPr lang="en-GB" sz="2130" dirty="0">
                <a:solidFill>
                  <a:schemeClr val="dk1"/>
                </a:solidFill>
                <a:highlight>
                  <a:schemeClr val="lt1"/>
                </a:highlight>
              </a:rPr>
              <a:t>Interconnectedness</a:t>
            </a:r>
          </a:p>
          <a:p>
            <a:pPr marL="285750" indent="-285750">
              <a:lnSpc>
                <a:spcPct val="105000"/>
              </a:lnSpc>
              <a:spcBef>
                <a:spcPts val="800"/>
              </a:spcBef>
            </a:pPr>
            <a:r>
              <a:rPr lang="en-GB" sz="2130" dirty="0">
                <a:solidFill>
                  <a:schemeClr val="dk1"/>
                </a:solidFill>
                <a:highlight>
                  <a:schemeClr val="lt1"/>
                </a:highlight>
              </a:rPr>
              <a:t>Hierarchy of systems</a:t>
            </a:r>
          </a:p>
          <a:p>
            <a:pPr marL="285750" indent="-285750">
              <a:lnSpc>
                <a:spcPct val="105000"/>
              </a:lnSpc>
              <a:spcBef>
                <a:spcPts val="800"/>
              </a:spcBef>
            </a:pPr>
            <a:r>
              <a:rPr lang="en-GB" sz="2130" dirty="0">
                <a:solidFill>
                  <a:schemeClr val="dk1"/>
                </a:solidFill>
                <a:highlight>
                  <a:schemeClr val="lt1"/>
                </a:highlight>
              </a:rPr>
              <a:t>Feedback loops</a:t>
            </a:r>
          </a:p>
          <a:p>
            <a:pPr marL="285750" indent="-285750">
              <a:lnSpc>
                <a:spcPct val="105000"/>
              </a:lnSpc>
              <a:spcBef>
                <a:spcPts val="800"/>
              </a:spcBef>
            </a:pPr>
            <a:r>
              <a:rPr lang="en-GB" sz="2130" dirty="0">
                <a:solidFill>
                  <a:schemeClr val="dk1"/>
                </a:solidFill>
                <a:highlight>
                  <a:schemeClr val="lt1"/>
                </a:highlight>
              </a:rPr>
              <a:t>Leverage points</a:t>
            </a:r>
          </a:p>
          <a:p>
            <a:pPr marL="285750" indent="-285750">
              <a:lnSpc>
                <a:spcPct val="105000"/>
              </a:lnSpc>
              <a:spcBef>
                <a:spcPts val="800"/>
              </a:spcBef>
            </a:pPr>
            <a:endParaRPr lang="en-GB" sz="2130" dirty="0">
              <a:solidFill>
                <a:schemeClr val="dk1"/>
              </a:solidFill>
              <a:highlight>
                <a:schemeClr val="lt1"/>
              </a:highlight>
            </a:endParaRPr>
          </a:p>
          <a:p>
            <a:pPr marL="0" indent="0">
              <a:lnSpc>
                <a:spcPct val="105000"/>
              </a:lnSpc>
              <a:spcBef>
                <a:spcPts val="800"/>
              </a:spcBef>
              <a:buNone/>
            </a:pPr>
            <a:r>
              <a:rPr lang="en-GB" sz="2130" dirty="0">
                <a:solidFill>
                  <a:schemeClr val="dk1"/>
                </a:solidFill>
                <a:highlight>
                  <a:schemeClr val="lt1"/>
                </a:highlight>
              </a:rPr>
              <a:t>Explanations and examples are provided on the following slides.</a:t>
            </a:r>
          </a:p>
        </p:txBody>
      </p:sp>
      <p:pic>
        <p:nvPicPr>
          <p:cNvPr id="88" name="Google Shape;88;p19">
            <a:extLst>
              <a:ext uri="{FF2B5EF4-FFF2-40B4-BE49-F238E27FC236}">
                <a16:creationId xmlns:a16="http://schemas.microsoft.com/office/drawing/2014/main" id="{5824BB7D-6560-99F2-07B4-2FE36ADB22C1}"/>
              </a:ext>
            </a:extLst>
          </p:cNvPr>
          <p:cNvPicPr preferRelativeResize="0"/>
          <p:nvPr/>
        </p:nvPicPr>
        <p:blipFill rotWithShape="1">
          <a:blip r:embed="rId3">
            <a:alphaModFix/>
          </a:blip>
          <a:srcRect l="73781"/>
          <a:stretch/>
        </p:blipFill>
        <p:spPr>
          <a:xfrm>
            <a:off x="10661601" y="5135234"/>
            <a:ext cx="1598268" cy="1867900"/>
          </a:xfrm>
          <a:prstGeom prst="rect">
            <a:avLst/>
          </a:prstGeom>
          <a:noFill/>
          <a:ln>
            <a:noFill/>
          </a:ln>
        </p:spPr>
      </p:pic>
    </p:spTree>
    <p:extLst>
      <p:ext uri="{BB962C8B-B14F-4D97-AF65-F5344CB8AC3E}">
        <p14:creationId xmlns:p14="http://schemas.microsoft.com/office/powerpoint/2010/main" val="1490431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D0FF0CE95BC4A8E6FB3BB86949185" ma:contentTypeVersion="17" ma:contentTypeDescription="Create a new document." ma:contentTypeScope="" ma:versionID="f4884de8a575e175f26c702e1cb0f9b7">
  <xsd:schema xmlns:xsd="http://www.w3.org/2001/XMLSchema" xmlns:xs="http://www.w3.org/2001/XMLSchema" xmlns:p="http://schemas.microsoft.com/office/2006/metadata/properties" xmlns:ns2="f67f9995-efec-40f5-bf63-ed2f4830dce0" xmlns:ns3="b190bdc0-d579-44de-af3a-e5f9618dc49e" targetNamespace="http://schemas.microsoft.com/office/2006/metadata/properties" ma:root="true" ma:fieldsID="5ffe2daeb909148d71d8bad94cc04338" ns2:_="" ns3:_="">
    <xsd:import namespace="f67f9995-efec-40f5-bf63-ed2f4830dce0"/>
    <xsd:import namespace="b190bdc0-d579-44de-af3a-e5f9618dc49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SearchProperties" minOccurs="0"/>
                <xsd:element ref="ns2:Order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f9995-efec-40f5-bf63-ed2f4830d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d9313c1-914b-474e-8e8a-92b166dc627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rder0" ma:index="23" nillable="true" ma:displayName="Order" ma:format="Dropdown" ma:internalName="Order0" ma:percentage="FALSE">
      <xsd:simpleType>
        <xsd:restriction base="dms:Number"/>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90bdc0-d579-44de-af3a-e5f9618dc49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a81b577-3423-4a58-b909-92a59c7a9631}" ma:internalName="TaxCatchAll" ma:showField="CatchAllData" ma:web="b190bdc0-d579-44de-af3a-e5f9618dc4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190bdc0-d579-44de-af3a-e5f9618dc49e" xsi:nil="true"/>
    <Order0 xmlns="f67f9995-efec-40f5-bf63-ed2f4830dce0" xsi:nil="true"/>
    <lcf76f155ced4ddcb4097134ff3c332f xmlns="f67f9995-efec-40f5-bf63-ed2f4830dce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6A0578-DCBB-4B03-82C7-BE15263C3DAD}">
  <ds:schemaRefs>
    <ds:schemaRef ds:uri="b190bdc0-d579-44de-af3a-e5f9618dc49e"/>
    <ds:schemaRef ds:uri="f67f9995-efec-40f5-bf63-ed2f4830dc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71F357-AC50-4895-843C-31FAF6E63D9A}">
  <ds:schemaRefs>
    <ds:schemaRef ds:uri="http://www.w3.org/XML/1998/namespace"/>
    <ds:schemaRef ds:uri="http://purl.org/dc/dcmitype/"/>
    <ds:schemaRef ds:uri="http://schemas.microsoft.com/office/2006/metadata/properties"/>
    <ds:schemaRef ds:uri="http://purl.org/dc/terms/"/>
    <ds:schemaRef ds:uri="f67f9995-efec-40f5-bf63-ed2f4830dce0"/>
    <ds:schemaRef ds:uri="b190bdc0-d579-44de-af3a-e5f9618dc49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A02B7FDA-AC2E-4606-B68D-085AE5CD8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3128</Words>
  <Application>Microsoft Office PowerPoint</Application>
  <PresentationFormat>Widescreen</PresentationFormat>
  <Paragraphs>307</Paragraphs>
  <Slides>46</Slides>
  <Notes>46</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2_Office Theme</vt:lpstr>
      <vt:lpstr>Simple Light</vt:lpstr>
      <vt:lpstr>3_Office Theme</vt:lpstr>
      <vt:lpstr>PowerPoint Presentation</vt:lpstr>
      <vt:lpstr>PowerPoint Presentation</vt:lpstr>
      <vt:lpstr>PowerPoint Presentation</vt:lpstr>
      <vt:lpstr>PowerPoint Presentation</vt:lpstr>
      <vt:lpstr>PowerPoint Presentation</vt:lpstr>
      <vt:lpstr>Please read carefully</vt:lpstr>
      <vt:lpstr>Mapping the System</vt:lpstr>
      <vt:lpstr>Instructions</vt:lpstr>
      <vt:lpstr>Guidance (continued)</vt:lpstr>
      <vt:lpstr>Guidance (continued)</vt:lpstr>
      <vt:lpstr>Guidance (continued)</vt:lpstr>
      <vt:lpstr>Guidance (continued)</vt:lpstr>
      <vt:lpstr>Template</vt:lpstr>
      <vt:lpstr>Example</vt:lpstr>
      <vt:lpstr>PowerPoint Presentation</vt:lpstr>
      <vt:lpstr>PowerPoint Presentation</vt:lpstr>
      <vt:lpstr>PowerPoint Presentation</vt:lpstr>
      <vt:lpstr>PowerPoint Presentation</vt:lpstr>
      <vt:lpstr>Reflection</vt:lpstr>
      <vt:lpstr>Reflect (optional)</vt:lpstr>
      <vt:lpstr>Finding Points of Possibility</vt:lpstr>
      <vt:lpstr>General guidance</vt:lpstr>
      <vt:lpstr>Instructions</vt:lpstr>
      <vt:lpstr>Part 1</vt:lpstr>
      <vt:lpstr>Guidance</vt:lpstr>
      <vt:lpstr>Planning considerations</vt:lpstr>
      <vt:lpstr>Secondary (desk) research</vt:lpstr>
      <vt:lpstr>Primary research: logistics and guidance </vt:lpstr>
      <vt:lpstr>Primary research: interview questions</vt:lpstr>
      <vt:lpstr>Example</vt:lpstr>
      <vt:lpstr>PowerPoint Presentation</vt:lpstr>
      <vt:lpstr>PowerPoint Presentation</vt:lpstr>
      <vt:lpstr>PowerPoint Presentation</vt:lpstr>
      <vt:lpstr>Part 2</vt:lpstr>
      <vt:lpstr>Narrowing your focus</vt:lpstr>
      <vt:lpstr>Example</vt:lpstr>
      <vt:lpstr>PowerPoint Presentation</vt:lpstr>
      <vt:lpstr>Refection</vt:lpstr>
      <vt:lpstr>Reflect (optional)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Dickie</dc:creator>
  <cp:lastModifiedBy>Catherine Pineo</cp:lastModifiedBy>
  <cp:revision>42</cp:revision>
  <dcterms:created xsi:type="dcterms:W3CDTF">2025-02-10T16:12:48Z</dcterms:created>
  <dcterms:modified xsi:type="dcterms:W3CDTF">2025-09-08T10:11:59Z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0x010100970D0FF0CE95BC4A8E6FB3BB86949185</vt:lpwstr>
  </property>
  <property fmtid="{D5CDD505-2E9C-101B-9397-08002B2CF9AE}" pid="3" name="MediaServiceImageTags">
    <vt:lpwstr/>
  </property>
</Properties>
</file>